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27"/>
  </p:notesMasterIdLst>
  <p:sldIdLst>
    <p:sldId id="256" r:id="rId3"/>
    <p:sldId id="275" r:id="rId4"/>
    <p:sldId id="276" r:id="rId5"/>
    <p:sldId id="260" r:id="rId6"/>
    <p:sldId id="257" r:id="rId7"/>
    <p:sldId id="259" r:id="rId8"/>
    <p:sldId id="282" r:id="rId9"/>
    <p:sldId id="261" r:id="rId10"/>
    <p:sldId id="274" r:id="rId11"/>
    <p:sldId id="262" r:id="rId12"/>
    <p:sldId id="270" r:id="rId13"/>
    <p:sldId id="271" r:id="rId14"/>
    <p:sldId id="265" r:id="rId15"/>
    <p:sldId id="264" r:id="rId16"/>
    <p:sldId id="281" r:id="rId17"/>
    <p:sldId id="272" r:id="rId18"/>
    <p:sldId id="268" r:id="rId19"/>
    <p:sldId id="277" r:id="rId20"/>
    <p:sldId id="266" r:id="rId21"/>
    <p:sldId id="267" r:id="rId22"/>
    <p:sldId id="263" r:id="rId23"/>
    <p:sldId id="279" r:id="rId24"/>
    <p:sldId id="258" r:id="rId25"/>
    <p:sldId id="27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408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D43B1-E67E-4CBD-B298-D6A4478C17D3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8CB79-E566-4882-BF0B-180A386B0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008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ru-RU">
                <a:latin typeface="Arial" panose="020B0604020202020204" pitchFamily="34" charset="0"/>
                <a:cs typeface="msgothic" charset="0"/>
              </a:rPr>
              <a:t>ICU patients differ markedly from healthy AGP subjects. (A, B) Principal-coordinate (PC) plots of unweighted UniFrac distances of both ICU patient and healthy AGP subject samples: A, fecal, skin, and oral samples with the ICU patient samples enlarged to aid in differentiation; B, oral samples in isolation. (C) Stacked taxonomy bar charts for fecal split by time point, showing a random subsample of healthy AGP subject samples. (D) Rank-abundance curves for all three body sites split by time point, showing random subsamples from the healthy AGP subject subset.</a:t>
            </a:r>
          </a:p>
        </p:txBody>
      </p:sp>
    </p:spTree>
    <p:extLst>
      <p:ext uri="{BB962C8B-B14F-4D97-AF65-F5344CB8AC3E}">
        <p14:creationId xmlns:p14="http://schemas.microsoft.com/office/powerpoint/2010/main" val="902294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3FC-0AF9-48E2-BD59-C29C3F5B1B21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18AC-549E-4173-A67C-19C9728D80B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3FC-0AF9-48E2-BD59-C29C3F5B1B21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18AC-549E-4173-A67C-19C9728D80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3FC-0AF9-48E2-BD59-C29C3F5B1B21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18AC-549E-4173-A67C-19C9728D80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1D080-8038-450E-AD51-75E0664F78BA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E095-7F51-4CCE-AB7E-492DA868E5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000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1D080-8038-450E-AD51-75E0664F78BA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E095-7F51-4CCE-AB7E-492DA868E5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738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1D080-8038-450E-AD51-75E0664F78BA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E095-7F51-4CCE-AB7E-492DA868E5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070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1D080-8038-450E-AD51-75E0664F78BA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E095-7F51-4CCE-AB7E-492DA868E5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79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1D080-8038-450E-AD51-75E0664F78BA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E095-7F51-4CCE-AB7E-492DA868E5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92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1D080-8038-450E-AD51-75E0664F78BA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E095-7F51-4CCE-AB7E-492DA868E5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790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1D080-8038-450E-AD51-75E0664F78BA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E095-7F51-4CCE-AB7E-492DA868E5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633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1D080-8038-450E-AD51-75E0664F78BA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E095-7F51-4CCE-AB7E-492DA868E5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534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3FC-0AF9-48E2-BD59-C29C3F5B1B21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18AC-549E-4173-A67C-19C9728D80B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1D080-8038-450E-AD51-75E0664F78BA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E095-7F51-4CCE-AB7E-492DA868E5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380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1D080-8038-450E-AD51-75E0664F78BA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E095-7F51-4CCE-AB7E-492DA868E5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265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1D080-8038-450E-AD51-75E0664F78BA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DE095-7F51-4CCE-AB7E-492DA868E5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979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20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76914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3FC-0AF9-48E2-BD59-C29C3F5B1B21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18AC-549E-4173-A67C-19C9728D80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3FC-0AF9-48E2-BD59-C29C3F5B1B21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18AC-549E-4173-A67C-19C9728D80B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3FC-0AF9-48E2-BD59-C29C3F5B1B21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18AC-549E-4173-A67C-19C9728D80B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3FC-0AF9-48E2-BD59-C29C3F5B1B21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18AC-549E-4173-A67C-19C9728D80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3FC-0AF9-48E2-BD59-C29C3F5B1B21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18AC-549E-4173-A67C-19C9728D80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3FC-0AF9-48E2-BD59-C29C3F5B1B21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18AC-549E-4173-A67C-19C9728D80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23FC-0AF9-48E2-BD59-C29C3F5B1B21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18AC-549E-4173-A67C-19C9728D80B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8623FC-0AF9-48E2-BD59-C29C3F5B1B21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26818AC-549E-4173-A67C-19C9728D80B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1D080-8038-450E-AD51-75E0664F78BA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DE095-7F51-4CCE-AB7E-492DA868E5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07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7538711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5085184"/>
            <a:ext cx="5637010" cy="882119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ru-RU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к.б.н., </a:t>
            </a:r>
            <a:r>
              <a:rPr lang="ru-RU" sz="7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в.н.с</a:t>
            </a:r>
            <a:r>
              <a:rPr lang="ru-RU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ru-RU" sz="7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Черневская</a:t>
            </a:r>
            <a:r>
              <a:rPr lang="ru-RU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Е.А.</a:t>
            </a:r>
          </a:p>
          <a:p>
            <a:pPr algn="r"/>
            <a:endParaRPr lang="ru-RU" sz="7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ФНКЦ реаниматологии и </a:t>
            </a:r>
            <a:r>
              <a:rPr lang="ru-RU" sz="7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реабилитологии</a:t>
            </a:r>
            <a:endParaRPr lang="ru-RU" sz="7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ФГБНУ «НИИОР им. </a:t>
            </a:r>
            <a:r>
              <a:rPr lang="ru-RU" sz="7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В.А.Неговского</a:t>
            </a:r>
            <a:r>
              <a:rPr lang="ru-RU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dirty="0"/>
              <a:t>"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130425"/>
            <a:ext cx="8062664" cy="1470025"/>
          </a:xfrm>
        </p:spPr>
        <p:txBody>
          <a:bodyPr>
            <a:noAutofit/>
          </a:bodyPr>
          <a:lstStyle/>
          <a:p>
            <a:r>
              <a:rPr lang="ru-RU" sz="3600" dirty="0"/>
              <a:t>Дисбаланс микробиоты - новейшие технологии в клинике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88640"/>
            <a:ext cx="71491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12 октября 2017 года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День СЕПСИСА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</a:rPr>
              <a:t>III 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Российский конгресс лабораторной медицины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11-13 октября 2017 года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 </a:t>
            </a:r>
            <a:endParaRPr lang="ru-RU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916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sz="3200" dirty="0"/>
            </a:br>
            <a:r>
              <a:rPr lang="ru-RU" sz="3200" dirty="0" err="1"/>
              <a:t>Метагеномное</a:t>
            </a:r>
            <a:r>
              <a:rPr lang="ru-RU" sz="3200" dirty="0"/>
              <a:t> </a:t>
            </a:r>
            <a:r>
              <a:rPr lang="ru-RU" sz="3200" dirty="0" err="1"/>
              <a:t>секвенирование</a:t>
            </a:r>
            <a:r>
              <a:rPr lang="ru-RU" sz="3200" dirty="0"/>
              <a:t> по 16</a:t>
            </a:r>
            <a:r>
              <a:rPr lang="en-US" sz="3200" dirty="0"/>
              <a:t>S</a:t>
            </a:r>
            <a:r>
              <a:rPr lang="ru-RU" sz="3200" dirty="0"/>
              <a:t> </a:t>
            </a:r>
            <a:r>
              <a:rPr lang="ru-RU" sz="3200" dirty="0" err="1"/>
              <a:t>рРНК</a:t>
            </a:r>
            <a:r>
              <a:rPr lang="ru-RU" sz="3200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Работа совместно с лабораторией компании «ХИМЭКСПЕРТ» на анализаторе </a:t>
            </a:r>
            <a:r>
              <a:rPr lang="en-US" sz="2000" i="1" dirty="0"/>
              <a:t>Ion Torrent PGM (Life Technology, </a:t>
            </a:r>
            <a:r>
              <a:rPr lang="ru-RU" sz="2000" i="1" dirty="0"/>
              <a:t>США)  -</a:t>
            </a:r>
            <a:r>
              <a:rPr lang="ru-RU" sz="2000" dirty="0"/>
              <a:t>  полупроводниковое </a:t>
            </a:r>
            <a:r>
              <a:rPr lang="ru-RU" sz="2000" dirty="0" err="1"/>
              <a:t>секвенирование</a:t>
            </a:r>
            <a:r>
              <a:rPr lang="ru-RU" sz="2000" dirty="0"/>
              <a:t> </a:t>
            </a:r>
            <a:endParaRPr lang="en-US" sz="20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97667"/>
            <a:ext cx="3043200" cy="17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489" y="3003597"/>
            <a:ext cx="1800200" cy="32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08" y="2660249"/>
            <a:ext cx="241695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98" y="4389189"/>
            <a:ext cx="1902396" cy="183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08" y="4815754"/>
            <a:ext cx="2678597" cy="184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332656"/>
            <a:ext cx="8316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ИЗУЧЕНИЕ  МИКРОБИОТЫ ПРИ КРИТИЧЕСКИХ СОСТОЯНИЯХ  </a:t>
            </a:r>
          </a:p>
        </p:txBody>
      </p:sp>
      <p:pic>
        <p:nvPicPr>
          <p:cNvPr id="10" name="Picture 3" descr="http://www.niiorramn.ru/bitrix/templates/nii_mainpage_template/img/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4543"/>
            <a:ext cx="963216" cy="536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8489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Характеристика пациентов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2869576"/>
              </p:ext>
            </p:extLst>
          </p:nvPr>
        </p:nvGraphicFramePr>
        <p:xfrm>
          <a:off x="323528" y="3356992"/>
          <a:ext cx="8363271" cy="27076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3360">
                  <a:extLst>
                    <a:ext uri="{9D8B030D-6E8A-4147-A177-3AD203B41FA5}">
                      <a16:colId xmlns:a16="http://schemas.microsoft.com/office/drawing/2014/main" val="1134257923"/>
                    </a:ext>
                  </a:extLst>
                </a:gridCol>
                <a:gridCol w="827605">
                  <a:extLst>
                    <a:ext uri="{9D8B030D-6E8A-4147-A177-3AD203B41FA5}">
                      <a16:colId xmlns:a16="http://schemas.microsoft.com/office/drawing/2014/main" val="1391921200"/>
                    </a:ext>
                  </a:extLst>
                </a:gridCol>
                <a:gridCol w="1132386">
                  <a:extLst>
                    <a:ext uri="{9D8B030D-6E8A-4147-A177-3AD203B41FA5}">
                      <a16:colId xmlns:a16="http://schemas.microsoft.com/office/drawing/2014/main" val="1908009753"/>
                    </a:ext>
                  </a:extLst>
                </a:gridCol>
                <a:gridCol w="1169186">
                  <a:extLst>
                    <a:ext uri="{9D8B030D-6E8A-4147-A177-3AD203B41FA5}">
                      <a16:colId xmlns:a16="http://schemas.microsoft.com/office/drawing/2014/main" val="4230532758"/>
                    </a:ext>
                  </a:extLst>
                </a:gridCol>
                <a:gridCol w="873125">
                  <a:extLst>
                    <a:ext uri="{9D8B030D-6E8A-4147-A177-3AD203B41FA5}">
                      <a16:colId xmlns:a16="http://schemas.microsoft.com/office/drawing/2014/main" val="1338560554"/>
                    </a:ext>
                  </a:extLst>
                </a:gridCol>
                <a:gridCol w="873125">
                  <a:extLst>
                    <a:ext uri="{9D8B030D-6E8A-4147-A177-3AD203B41FA5}">
                      <a16:colId xmlns:a16="http://schemas.microsoft.com/office/drawing/2014/main" val="3536355315"/>
                    </a:ext>
                  </a:extLst>
                </a:gridCol>
                <a:gridCol w="2671174">
                  <a:extLst>
                    <a:ext uri="{9D8B030D-6E8A-4147-A177-3AD203B41FA5}">
                      <a16:colId xmlns:a16="http://schemas.microsoft.com/office/drawing/2014/main" val="141045296"/>
                    </a:ext>
                  </a:extLst>
                </a:gridCol>
                <a:gridCol w="443310">
                  <a:extLst>
                    <a:ext uri="{9D8B030D-6E8A-4147-A177-3AD203B41FA5}">
                      <a16:colId xmlns:a16="http://schemas.microsoft.com/office/drawing/2014/main" val="4158901602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PATIENT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DS pneumonia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sex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APACHE II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SOFA SCORE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ANTIBIOTICS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ICU stay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8215325"/>
                  </a:ext>
                </a:extLst>
              </a:tr>
              <a:tr h="287915"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TRU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/M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15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ru-RU" sz="1600" kern="1200" dirty="0" err="1">
                          <a:effectLst/>
                        </a:rPr>
                        <a:t>Линезолид</a:t>
                      </a:r>
                      <a:r>
                        <a:rPr lang="ru-RU" sz="1600" kern="1200" dirty="0">
                          <a:effectLst/>
                        </a:rPr>
                        <a:t>, </a:t>
                      </a:r>
                      <a:r>
                        <a:rPr lang="ru-RU" sz="1600" kern="1200" dirty="0" err="1">
                          <a:effectLst/>
                        </a:rPr>
                        <a:t>циласпен</a:t>
                      </a:r>
                      <a:r>
                        <a:rPr lang="ru-RU" sz="1600" kern="1200" dirty="0">
                          <a:effectLst/>
                        </a:rPr>
                        <a:t>, </a:t>
                      </a:r>
                      <a:r>
                        <a:rPr lang="ru-RU" sz="1600" kern="1200" dirty="0" err="1">
                          <a:effectLst/>
                        </a:rPr>
                        <a:t>сульперазон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2248607"/>
                  </a:ext>
                </a:extLst>
              </a:tr>
              <a:tr h="203405"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DEM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/M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ru-RU" sz="1600" kern="1200" dirty="0" err="1">
                          <a:effectLst/>
                        </a:rPr>
                        <a:t>Линезолид</a:t>
                      </a:r>
                      <a:r>
                        <a:rPr lang="ru-RU" sz="1600" kern="1200" dirty="0">
                          <a:effectLst/>
                        </a:rPr>
                        <a:t>, </a:t>
                      </a:r>
                      <a:r>
                        <a:rPr lang="ru-RU" sz="1600" kern="1200" dirty="0" err="1">
                          <a:effectLst/>
                        </a:rPr>
                        <a:t>циласпен</a:t>
                      </a:r>
                      <a:r>
                        <a:rPr lang="ru-RU" sz="1600" kern="1200" dirty="0">
                          <a:effectLst/>
                        </a:rPr>
                        <a:t>, </a:t>
                      </a:r>
                      <a:r>
                        <a:rPr lang="ru-RU" sz="1600" kern="1200" dirty="0" err="1">
                          <a:effectLst/>
                        </a:rPr>
                        <a:t>лефлобакт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4319894"/>
                  </a:ext>
                </a:extLst>
              </a:tr>
              <a:tr h="203405"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CHU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F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24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Инванз, линезолид, КОЛ, меропенем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2069366"/>
                  </a:ext>
                </a:extLst>
              </a:tr>
              <a:tr h="221632">
                <a:tc>
                  <a:txBody>
                    <a:bodyPr/>
                    <a:lstStyle/>
                    <a:p>
                      <a:pPr algn="r" fontAlgn="b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KHOZ†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M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30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err="1">
                          <a:effectLst/>
                        </a:rPr>
                        <a:t>Зинфоро</a:t>
                      </a:r>
                      <a:r>
                        <a:rPr lang="ru-RU" sz="1600" kern="1200" dirty="0">
                          <a:effectLst/>
                        </a:rPr>
                        <a:t>, </a:t>
                      </a:r>
                      <a:r>
                        <a:rPr lang="ru-RU" sz="1600" kern="1200" dirty="0" err="1">
                          <a:effectLst/>
                        </a:rPr>
                        <a:t>колистин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0022420"/>
                  </a:ext>
                </a:extLst>
              </a:tr>
              <a:tr h="282811"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MIN†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F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31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ru-RU" sz="1600" kern="1200" dirty="0" err="1">
                          <a:effectLst/>
                        </a:rPr>
                        <a:t>Тигацил,колистин</a:t>
                      </a:r>
                      <a:r>
                        <a:rPr lang="ru-RU" sz="1600" kern="1200" dirty="0">
                          <a:effectLst/>
                        </a:rPr>
                        <a:t>,</a:t>
                      </a:r>
                      <a:endParaRPr lang="ru-RU" sz="1600" dirty="0">
                        <a:effectLst/>
                      </a:endParaRPr>
                    </a:p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ru-RU" sz="1600" kern="1200" dirty="0" err="1">
                          <a:effectLst/>
                        </a:rPr>
                        <a:t>меронем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1965314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57200" y="2011689"/>
            <a:ext cx="793122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У пациентов в ОРИТ ФГБУ «НМХЦ им. Н.И. Пирогова» при постановке диагноза внутрибольничная пневмония. В настоящее время данные получены у 5 больных в динамике  - пробы взяты в 1 день постановки диагноза пневмония, 3 и 7-9 сутки</a:t>
            </a:r>
            <a:endParaRPr lang="ru-RU" dirty="0"/>
          </a:p>
        </p:txBody>
      </p:sp>
      <p:pic>
        <p:nvPicPr>
          <p:cNvPr id="6" name="Picture 3" descr="http://www.niiorramn.ru/bitrix/templates/nii_mainpage_template/img/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543"/>
            <a:ext cx="963216" cy="536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5936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/>
          <a:lstStyle/>
          <a:p>
            <a:pPr algn="l"/>
            <a:r>
              <a:rPr lang="ru-RU" dirty="0"/>
              <a:t>Методы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Исследования выполнены на анализаторе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Ion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Torrent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PGM (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Life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Technology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США), с помощью наборов и соответствующих протоколов исследования, рекомендованных производителем: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Ion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16S™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Metagenomics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Kit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набор реагентов для получения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ампликонов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включающих 7 вариабельных регионов гена 16S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рРНК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(V2, V3, V4, V6-7, V8, V9) для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метагеномных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исследований.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Ion Universal Library Quantitation Kit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Набор реагентов для определение количества ДНК в геномных библиотеках методом ПЦР в реальном времени.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Ion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Plus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Fragment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Library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Kit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для создания библиотек фрагментов ДНК для высокопроизводительного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секвенирования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Геномная ДНК или длинные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ампликоны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при создании библиотеки фрагментируются ультразвуком.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Ion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318™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Chip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Kit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v2 - полупроводниковый микрочип для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секвенирования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на приборе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Ion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PGM, позволяющие прочитывать 600 млн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н.о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– 2.0 млрд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н.о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(4-5.5 млн прочтений)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PureLink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Microbiome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DNA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Purification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Kit</a:t>
            </a: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-набор реагентов для выделения ДНК и РНК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протокол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:-Ion PGM™ Hi Q ™ Sequencing</a:t>
            </a:r>
            <a:endParaRPr lang="ru-RU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http://www.niiorramn.ru/bitrix/templates/nii_mainpage_template/img/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543"/>
            <a:ext cx="963216" cy="536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1913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ru-RU" dirty="0"/>
              <a:t>Результаты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99506"/>
            <a:ext cx="8208912" cy="494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9512" y="764704"/>
            <a:ext cx="88569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/>
              <a:t>Соотношение типов (</a:t>
            </a:r>
            <a:r>
              <a:rPr lang="en-US" sz="2800" dirty="0"/>
              <a:t>phylum</a:t>
            </a:r>
            <a:r>
              <a:rPr lang="ru-RU" sz="2800" dirty="0"/>
              <a:t>) м/о </a:t>
            </a:r>
            <a:endParaRPr lang="en-US" sz="2800" dirty="0"/>
          </a:p>
          <a:p>
            <a:r>
              <a:rPr lang="ru-RU" sz="2800" dirty="0"/>
              <a:t>1ая точка включения в исследование </a:t>
            </a:r>
          </a:p>
        </p:txBody>
      </p:sp>
      <p:pic>
        <p:nvPicPr>
          <p:cNvPr id="5" name="Picture 3" descr="http://www.niiorramn.ru/bitrix/templates/nii_mainpage_template/img/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543"/>
            <a:ext cx="963216" cy="536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1464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581528" cy="1143000"/>
          </a:xfrm>
        </p:spPr>
        <p:txBody>
          <a:bodyPr>
            <a:noAutofit/>
          </a:bodyPr>
          <a:lstStyle/>
          <a:p>
            <a:r>
              <a:rPr lang="ru-RU" sz="2800" dirty="0"/>
              <a:t>Мониторинг состава </a:t>
            </a:r>
            <a:r>
              <a:rPr lang="ru-RU" sz="2800" dirty="0" err="1"/>
              <a:t>микробиома</a:t>
            </a:r>
            <a:r>
              <a:rPr lang="ru-RU" sz="2800" dirty="0"/>
              <a:t> кишечника у больных в ОРИЛ </a:t>
            </a: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83" b="31474"/>
          <a:stretch/>
        </p:blipFill>
        <p:spPr bwMode="auto">
          <a:xfrm>
            <a:off x="761006" y="1275364"/>
            <a:ext cx="5447186" cy="515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20282"/>
            <a:ext cx="1728192" cy="417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40240" y="1547500"/>
            <a:ext cx="117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ТИП:</a:t>
            </a:r>
          </a:p>
        </p:txBody>
      </p:sp>
      <p:pic>
        <p:nvPicPr>
          <p:cNvPr id="7" name="Picture 3" descr="http://www.niiorramn.ru/bitrix/templates/nii_mainpage_template/img/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20" y="132364"/>
            <a:ext cx="1265213" cy="7043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9902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4453CF-73F4-4098-A982-189C694223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984"/>
            <a:ext cx="5169494" cy="37380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D33224-DAD8-4AE6-B9E9-77FB0E5D36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80928"/>
            <a:ext cx="4788024" cy="33933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FE4992-AD32-4F64-81E3-1EC79C57A0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" y="1524493"/>
            <a:ext cx="4725241" cy="5307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BA9BF1-B4F9-4D91-8D21-0F186F3E22F3}"/>
              </a:ext>
            </a:extLst>
          </p:cNvPr>
          <p:cNvSpPr txBox="1"/>
          <p:nvPr/>
        </p:nvSpPr>
        <p:spPr>
          <a:xfrm>
            <a:off x="4355976" y="139498"/>
            <a:ext cx="43568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Материалы конгресса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Sepsis Update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Веймар, Германия 2017</a:t>
            </a:r>
          </a:p>
        </p:txBody>
      </p:sp>
    </p:spTree>
    <p:extLst>
      <p:ext uri="{BB962C8B-B14F-4D97-AF65-F5344CB8AC3E}">
        <p14:creationId xmlns:p14="http://schemas.microsoft.com/office/powerpoint/2010/main" val="398071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32" y="373611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/>
              <a:t>Индивидуальная динамика</a:t>
            </a:r>
            <a:br>
              <a:rPr lang="ru-RU" sz="2000" dirty="0"/>
            </a:br>
            <a:r>
              <a:rPr lang="ru-RU" sz="2000" dirty="0"/>
              <a:t> (суммарный топ видов - 10 для каждого пациента) </a:t>
            </a:r>
            <a:br>
              <a:rPr lang="ru-RU" sz="2000" dirty="0"/>
            </a:br>
            <a:r>
              <a:rPr lang="ru-RU" sz="2000" dirty="0"/>
              <a:t>(график белым цветом показывает значение альфа разнообразия по метрике Шеннона для удобства восприятия умноженного на 10).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099" name="image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7"/>
            <a:ext cx="4176464" cy="234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image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37720"/>
            <a:ext cx="442828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mage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7"/>
            <a:ext cx="1753970" cy="233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http://www.niiorramn.ru/bitrix/templates/nii_mainpage_template/img/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215" y="42881"/>
            <a:ext cx="1147404" cy="6387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678370" y="5157192"/>
            <a:ext cx="2592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ourier New"/>
                <a:cs typeface="Times New Roman" panose="02020603050405020304" pitchFamily="18" charset="0"/>
              </a:rPr>
              <a:t>Снижение видового биоразнообразия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01160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/>
              <a:t>Особенности качественного состав </a:t>
            </a:r>
            <a:r>
              <a:rPr lang="ru-RU" sz="3600" dirty="0" err="1"/>
              <a:t>микробиоты</a:t>
            </a:r>
            <a:r>
              <a:rPr lang="ru-RU" sz="3600" dirty="0"/>
              <a:t> в ОРИЛ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29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/>
                <a:cs typeface="Times New Roman" panose="02020603050405020304" pitchFamily="18" charset="0"/>
              </a:rPr>
              <a:t>Микробиом</a:t>
            </a:r>
            <a:r>
              <a:rPr lang="ru-RU" sz="2900" i="1" dirty="0">
                <a:solidFill>
                  <a:srgbClr val="000000"/>
                </a:solidFill>
                <a:latin typeface="Times New Roman" panose="02020603050405020304" pitchFamily="18" charset="0"/>
                <a:ea typeface="Courier New"/>
                <a:cs typeface="Times New Roman" panose="02020603050405020304" pitchFamily="18" charset="0"/>
              </a:rPr>
              <a:t> кишечника у больных ОРИЛ характеризуется снижением видового биоразнообразия. На первый план выходят  семейства:</a:t>
            </a:r>
          </a:p>
          <a:p>
            <a:pPr>
              <a:spcAft>
                <a:spcPts val="0"/>
              </a:spcAft>
            </a:pPr>
            <a:r>
              <a:rPr lang="ru-RU" sz="29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/>
                <a:cs typeface="Times New Roman" panose="02020603050405020304" pitchFamily="18" charset="0"/>
              </a:rPr>
              <a:t>Enterobacteriaceae</a:t>
            </a:r>
            <a:endParaRPr lang="ru-RU" sz="2900" i="1" dirty="0">
              <a:solidFill>
                <a:srgbClr val="000000"/>
              </a:solidFill>
              <a:latin typeface="Times New Roman" panose="02020603050405020304" pitchFamily="18" charset="0"/>
              <a:ea typeface="Courier New"/>
              <a:cs typeface="Times New Roman" panose="02020603050405020304" pitchFamily="18" charset="0"/>
            </a:endParaRPr>
          </a:p>
          <a:p>
            <a:r>
              <a:rPr lang="ru-RU" sz="29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/>
                <a:cs typeface="Times New Roman" panose="02020603050405020304" pitchFamily="18" charset="0"/>
              </a:rPr>
              <a:t>Enterococcaceae</a:t>
            </a:r>
            <a:r>
              <a:rPr lang="ru-RU" sz="2900" i="1" dirty="0">
                <a:solidFill>
                  <a:srgbClr val="000000"/>
                </a:solidFill>
                <a:latin typeface="Times New Roman" panose="02020603050405020304" pitchFamily="18" charset="0"/>
                <a:ea typeface="Courier New"/>
                <a:cs typeface="Times New Roman" panose="02020603050405020304" pitchFamily="18" charset="0"/>
              </a:rPr>
              <a:t> </a:t>
            </a:r>
          </a:p>
          <a:p>
            <a:r>
              <a:rPr lang="ru-RU" sz="29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/>
                <a:cs typeface="Times New Roman" panose="02020603050405020304" pitchFamily="18" charset="0"/>
              </a:rPr>
              <a:t>Streptococcaceae</a:t>
            </a:r>
            <a:endParaRPr lang="ru-RU" sz="2900" i="1" dirty="0">
              <a:solidFill>
                <a:srgbClr val="000000"/>
              </a:solidFill>
              <a:latin typeface="Times New Roman" panose="02020603050405020304" pitchFamily="18" charset="0"/>
              <a:ea typeface="Courier New"/>
              <a:cs typeface="Times New Roman" panose="02020603050405020304" pitchFamily="18" charset="0"/>
            </a:endParaRPr>
          </a:p>
          <a:p>
            <a:r>
              <a:rPr lang="en-US" sz="29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/>
                <a:cs typeface="Times New Roman" panose="02020603050405020304" pitchFamily="18" charset="0"/>
              </a:rPr>
              <a:t>Staphylococcaceae</a:t>
            </a:r>
            <a:endParaRPr lang="ru-RU" sz="2900" i="1" dirty="0">
              <a:solidFill>
                <a:srgbClr val="000000"/>
              </a:solidFill>
              <a:latin typeface="Times New Roman" panose="02020603050405020304" pitchFamily="18" charset="0"/>
              <a:ea typeface="Courier New"/>
              <a:cs typeface="Times New Roman" panose="02020603050405020304" pitchFamily="18" charset="0"/>
            </a:endParaRPr>
          </a:p>
          <a:p>
            <a:r>
              <a:rPr lang="ru-RU" sz="29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/>
                <a:cs typeface="Times New Roman" panose="02020603050405020304" pitchFamily="18" charset="0"/>
              </a:rPr>
              <a:t>Bacteroidaceae</a:t>
            </a:r>
            <a:endParaRPr lang="ru-RU" sz="2900" i="1" dirty="0">
              <a:solidFill>
                <a:srgbClr val="000000"/>
              </a:solidFill>
              <a:latin typeface="Times New Roman" panose="02020603050405020304" pitchFamily="18" charset="0"/>
              <a:ea typeface="Courier New"/>
              <a:cs typeface="Times New Roman" panose="02020603050405020304" pitchFamily="18" charset="0"/>
            </a:endParaRPr>
          </a:p>
          <a:p>
            <a:r>
              <a:rPr lang="en-US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Ruminococcaceae</a:t>
            </a:r>
            <a:endParaRPr lang="ru-RU" sz="2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интестинальных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бактерий, преимущественно анаэробов, может индуцировать чрезмерный рост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Enterococcus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Stiefel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2004), что в свою очередь связано с органной недостаточностью, продолжительностью пребывания в ОРИЛ, и негативным исходом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Lapichino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2008)</a:t>
            </a:r>
          </a:p>
          <a:p>
            <a:pPr marL="0" indent="0" algn="just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Продолжается набор проб для исследования. Данные будут сопоставлены с уровнем микробных метаболитов в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кишечнике, показателем, отражающим метаболическую активность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микробиоты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данными количественной ПЦР в реальном времени</a:t>
            </a:r>
          </a:p>
        </p:txBody>
      </p:sp>
      <p:pic>
        <p:nvPicPr>
          <p:cNvPr id="4" name="Picture 3" descr="http://www.niiorramn.ru/bitrix/templates/nii_mainpage_template/img/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543"/>
            <a:ext cx="963216" cy="536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4139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460" y="0"/>
            <a:ext cx="8183880" cy="4187952"/>
          </a:xfrm>
        </p:spPr>
        <p:txBody>
          <a:bodyPr/>
          <a:lstStyle/>
          <a:p>
            <a:endParaRPr lang="en-US" dirty="0"/>
          </a:p>
          <a:p>
            <a:pPr algn="just"/>
            <a:r>
              <a:rPr lang="ru-RU" sz="2400" b="1" dirty="0">
                <a:solidFill>
                  <a:srgbClr val="C00000"/>
                </a:solidFill>
              </a:rPr>
              <a:t>Микробная нагрузка 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- </a:t>
            </a:r>
            <a:r>
              <a:rPr lang="ru-RU" sz="2400" dirty="0"/>
              <a:t>то количество бактерий на объекте, в организме или в его части, которое мы измеряем</a:t>
            </a:r>
          </a:p>
        </p:txBody>
      </p:sp>
      <p:sp>
        <p:nvSpPr>
          <p:cNvPr id="5" name="AutoShape 4" descr="Картинки по запросу bacterial load funny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358" y="1997839"/>
            <a:ext cx="3542513" cy="35425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5511" y="5633296"/>
            <a:ext cx="5338937" cy="839249"/>
          </a:xfrm>
        </p:spPr>
        <p:txBody>
          <a:bodyPr>
            <a:normAutofit/>
          </a:bodyPr>
          <a:lstStyle/>
          <a:p>
            <a:pPr algn="r"/>
            <a:r>
              <a:rPr lang="ru-RU" sz="2400" b="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Прекрасно быть бактериями…</a:t>
            </a:r>
            <a:br>
              <a:rPr lang="ru-RU" sz="2400" b="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…нас 100 триллионов на 1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39427"/>
          <a:stretch/>
        </p:blipFill>
        <p:spPr>
          <a:xfrm>
            <a:off x="1013435" y="2132857"/>
            <a:ext cx="3710965" cy="34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61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367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Мониторинг </a:t>
            </a:r>
            <a:r>
              <a:rPr lang="ru-RU" sz="3100" b="1" dirty="0">
                <a:solidFill>
                  <a:srgbClr val="C00000"/>
                </a:solidFill>
              </a:rPr>
              <a:t>ДНК</a:t>
            </a:r>
            <a:r>
              <a:rPr lang="ru-RU" sz="3100" dirty="0"/>
              <a:t> </a:t>
            </a:r>
            <a:br>
              <a:rPr lang="ru-RU" sz="3100" dirty="0"/>
            </a:br>
            <a:r>
              <a:rPr lang="ru-RU" sz="3100" dirty="0"/>
              <a:t>«проблемных» </a:t>
            </a:r>
            <a:r>
              <a:rPr lang="ru-RU" sz="3100" b="1" dirty="0">
                <a:solidFill>
                  <a:srgbClr val="C00000"/>
                </a:solidFill>
              </a:rPr>
              <a:t>микроорганизмов </a:t>
            </a:r>
            <a:r>
              <a:rPr lang="ru-RU" sz="3100" dirty="0"/>
              <a:t>в ОРИТ </a:t>
            </a:r>
            <a:br>
              <a:rPr lang="ru-RU" sz="3100" dirty="0"/>
            </a:br>
            <a:r>
              <a:rPr lang="ru-RU" sz="3100" b="1" dirty="0">
                <a:solidFill>
                  <a:srgbClr val="C00000"/>
                </a:solidFill>
              </a:rPr>
              <a:t>в биотопах дыхательных путей и кишечника</a:t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916832"/>
            <a:ext cx="6862937" cy="489654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200" i="1" dirty="0"/>
              <a:t>ПЦР в реальном времени, тест системы производства </a:t>
            </a:r>
          </a:p>
          <a:p>
            <a:pPr marL="0" indent="0">
              <a:buNone/>
            </a:pPr>
            <a:r>
              <a:rPr lang="ru-RU" sz="2200" b="1" i="1" dirty="0"/>
              <a:t>ФБУН «Центральный НИИ эпидемиологии»  </a:t>
            </a:r>
          </a:p>
          <a:p>
            <a:pPr marL="0" indent="0">
              <a:buNone/>
            </a:pPr>
            <a:r>
              <a:rPr lang="ru-RU" sz="2200" i="1" dirty="0"/>
              <a:t>на приборе  </a:t>
            </a:r>
            <a:r>
              <a:rPr lang="en-US" sz="2200" i="1" dirty="0"/>
              <a:t>Rotor-Gene 6000</a:t>
            </a:r>
            <a:r>
              <a:rPr lang="ru-RU" sz="2200" i="1" dirty="0"/>
              <a:t>:</a:t>
            </a:r>
            <a:r>
              <a:rPr lang="ru-RU" sz="2200" b="1" i="1" u="sng" dirty="0"/>
              <a:t> </a:t>
            </a:r>
          </a:p>
          <a:p>
            <a:pPr marL="0" indent="0">
              <a:buNone/>
            </a:pPr>
            <a:endParaRPr lang="ru-RU" sz="2200" b="1" i="1" u="sng" dirty="0"/>
          </a:p>
          <a:p>
            <a:pPr marL="0" indent="0">
              <a:buNone/>
            </a:pPr>
            <a:r>
              <a:rPr lang="ru-RU" sz="2200" b="1" i="1" dirty="0">
                <a:solidFill>
                  <a:srgbClr val="002060"/>
                </a:solidFill>
              </a:rPr>
              <a:t>ДНК бактерий (общая)</a:t>
            </a:r>
            <a:endParaRPr lang="en-US" sz="22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200" b="1" i="1" dirty="0">
                <a:solidFill>
                  <a:srgbClr val="002060"/>
                </a:solidFill>
              </a:rPr>
              <a:t>ДНК сем. </a:t>
            </a:r>
            <a:r>
              <a:rPr lang="en-US" sz="2200" b="1" i="1" dirty="0" err="1">
                <a:solidFill>
                  <a:srgbClr val="002060"/>
                </a:solidFill>
              </a:rPr>
              <a:t>Enterobacteriaceae</a:t>
            </a:r>
            <a:r>
              <a:rPr lang="en-US" sz="2200" b="1" i="1" dirty="0">
                <a:solidFill>
                  <a:srgbClr val="002060"/>
                </a:solidFill>
              </a:rPr>
              <a:t>  </a:t>
            </a:r>
            <a:endParaRPr lang="ru-RU" sz="22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200" b="1" i="1" dirty="0">
                <a:solidFill>
                  <a:srgbClr val="002060"/>
                </a:solidFill>
              </a:rPr>
              <a:t>ДНК </a:t>
            </a:r>
            <a:r>
              <a:rPr lang="en-US" sz="2200" b="1" i="1" dirty="0">
                <a:solidFill>
                  <a:srgbClr val="002060"/>
                </a:solidFill>
              </a:rPr>
              <a:t>E. coli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rgbClr val="002060"/>
                </a:solidFill>
              </a:rPr>
              <a:t>ДНК </a:t>
            </a:r>
            <a:r>
              <a:rPr lang="en-US" sz="2200" b="1" i="1" dirty="0">
                <a:solidFill>
                  <a:srgbClr val="002060"/>
                </a:solidFill>
              </a:rPr>
              <a:t>K. pneumoniae 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rgbClr val="002060"/>
                </a:solidFill>
              </a:rPr>
              <a:t>ДНК </a:t>
            </a:r>
            <a:r>
              <a:rPr lang="en-US" sz="2200" b="1" i="1" dirty="0">
                <a:solidFill>
                  <a:srgbClr val="002060"/>
                </a:solidFill>
              </a:rPr>
              <a:t>P. aeruginosa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rgbClr val="002060"/>
                </a:solidFill>
              </a:rPr>
              <a:t>ДНК </a:t>
            </a:r>
            <a:r>
              <a:rPr lang="en-US" sz="2200" b="1" i="1" dirty="0">
                <a:solidFill>
                  <a:srgbClr val="002060"/>
                </a:solidFill>
              </a:rPr>
              <a:t> Staphylococcus spp.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rgbClr val="002060"/>
                </a:solidFill>
              </a:rPr>
              <a:t>ДНК </a:t>
            </a:r>
            <a:r>
              <a:rPr lang="en-US" sz="2200" b="1" i="1" dirty="0">
                <a:solidFill>
                  <a:srgbClr val="002060"/>
                </a:solidFill>
              </a:rPr>
              <a:t>Streptococcus </a:t>
            </a:r>
            <a:r>
              <a:rPr lang="en-US" sz="2200" b="1" i="1" dirty="0" err="1">
                <a:solidFill>
                  <a:srgbClr val="002060"/>
                </a:solidFill>
              </a:rPr>
              <a:t>spp</a:t>
            </a:r>
            <a:endParaRPr lang="ru-RU" sz="22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200" b="1" i="1" dirty="0">
                <a:solidFill>
                  <a:srgbClr val="002060"/>
                </a:solidFill>
              </a:rPr>
              <a:t>ДНК </a:t>
            </a:r>
            <a:r>
              <a:rPr lang="en-US" sz="2200" b="1" i="1" dirty="0">
                <a:solidFill>
                  <a:srgbClr val="002060"/>
                </a:solidFill>
              </a:rPr>
              <a:t>Candida spp.</a:t>
            </a:r>
            <a:endParaRPr lang="ru-RU" sz="22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2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200" i="1" dirty="0"/>
              <a:t>Выявление </a:t>
            </a:r>
            <a:r>
              <a:rPr lang="ru-RU" sz="2200" b="1" i="1" u="sng" dirty="0">
                <a:solidFill>
                  <a:srgbClr val="C00000"/>
                </a:solidFill>
              </a:rPr>
              <a:t>генов резистентности</a:t>
            </a:r>
            <a:r>
              <a:rPr lang="en-US" sz="2200" b="1" i="1" u="sng" dirty="0">
                <a:solidFill>
                  <a:srgbClr val="C00000"/>
                </a:solidFill>
              </a:rPr>
              <a:t> </a:t>
            </a:r>
            <a:r>
              <a:rPr lang="ru-RU" sz="2200" i="1" dirty="0"/>
              <a:t>к антибиотикам: </a:t>
            </a:r>
            <a:endParaRPr lang="en-US" sz="2200" i="1" dirty="0"/>
          </a:p>
          <a:p>
            <a:pPr marL="0" indent="0">
              <a:buNone/>
            </a:pPr>
            <a:r>
              <a:rPr lang="en-US" sz="2200" b="1" i="1" dirty="0" err="1"/>
              <a:t>mec</a:t>
            </a:r>
            <a:r>
              <a:rPr lang="en-US" sz="2200" b="1" i="1" dirty="0"/>
              <a:t>  </a:t>
            </a:r>
          </a:p>
          <a:p>
            <a:pPr marL="0" indent="0">
              <a:buNone/>
            </a:pPr>
            <a:r>
              <a:rPr lang="en-US" sz="2200" b="1" i="1" dirty="0"/>
              <a:t>KPC/OXA </a:t>
            </a:r>
          </a:p>
          <a:p>
            <a:pPr marL="0" indent="0">
              <a:buNone/>
            </a:pPr>
            <a:r>
              <a:rPr lang="en-US" sz="2200" b="1" i="1" dirty="0"/>
              <a:t>MBL (VIM, IMP, NDM)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80927"/>
            <a:ext cx="2203301" cy="222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http://www.niiorramn.ru/bitrix/templates/nii_mainpage_template/img/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543"/>
            <a:ext cx="963216" cy="536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9853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332656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«Забытый орган»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23528" y="1268760"/>
            <a:ext cx="8544948" cy="43924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96476" y="59608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/>
            <a:r>
              <a:rPr lang="en-US" dirty="0">
                <a:solidFill>
                  <a:srgbClr val="131313"/>
                </a:solidFill>
                <a:latin typeface="Georgia" panose="02040502050405020303" pitchFamily="18" charset="0"/>
              </a:rPr>
              <a:t>Gut Microbiota in Health and Disease</a:t>
            </a:r>
          </a:p>
          <a:p>
            <a:pPr algn="r" fontAlgn="base"/>
            <a:r>
              <a:rPr lang="en-US" i="1" dirty="0">
                <a:solidFill>
                  <a:srgbClr val="2B2B2B"/>
                </a:solidFill>
                <a:latin typeface="inherit"/>
              </a:rPr>
              <a:t>I</a:t>
            </a:r>
            <a:r>
              <a:rPr lang="ru-RU" i="1" dirty="0">
                <a:solidFill>
                  <a:srgbClr val="2B2B2B"/>
                </a:solidFill>
                <a:latin typeface="inherit"/>
              </a:rPr>
              <a:t>.</a:t>
            </a:r>
            <a:r>
              <a:rPr lang="en-US" i="1" dirty="0">
                <a:solidFill>
                  <a:srgbClr val="2B2B2B"/>
                </a:solidFill>
                <a:latin typeface="inherit"/>
              </a:rPr>
              <a:t> </a:t>
            </a:r>
            <a:r>
              <a:rPr lang="en-US" i="1" dirty="0" err="1">
                <a:solidFill>
                  <a:srgbClr val="2B2B2B"/>
                </a:solidFill>
                <a:latin typeface="inherit"/>
              </a:rPr>
              <a:t>Sekirov</a:t>
            </a:r>
            <a:r>
              <a:rPr lang="ru-RU" i="1" dirty="0">
                <a:solidFill>
                  <a:srgbClr val="2B2B2B"/>
                </a:solidFill>
                <a:latin typeface="inherit"/>
              </a:rPr>
              <a:t> </a:t>
            </a:r>
            <a:r>
              <a:rPr lang="en-US" i="1" dirty="0">
                <a:solidFill>
                  <a:srgbClr val="2B2B2B"/>
                </a:solidFill>
                <a:latin typeface="inherit"/>
              </a:rPr>
              <a:t>et al. Physiological Reviews 2010 </a:t>
            </a:r>
            <a:endParaRPr lang="en-US" b="0" i="1" dirty="0">
              <a:solidFill>
                <a:srgbClr val="2B2B2B"/>
              </a:solidFill>
              <a:effectLst/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2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887" y="1340768"/>
            <a:ext cx="7499176" cy="4583301"/>
          </a:xfrm>
        </p:spPr>
        <p:txBody>
          <a:bodyPr>
            <a:noAutofit/>
          </a:bodyPr>
          <a:lstStyle/>
          <a:p>
            <a:r>
              <a:rPr lang="ru-RU" sz="2000" dirty="0"/>
              <a:t>В предыдущих исследованиях показано, что АММ </a:t>
            </a:r>
            <a:r>
              <a:rPr lang="ru-RU" sz="2000" b="1" dirty="0"/>
              <a:t>продуцируются многими бактериями </a:t>
            </a:r>
            <a:r>
              <a:rPr lang="ru-RU" sz="2000" dirty="0"/>
              <a:t>из состава микробиоты человека, в том числе основными возбудителями гнойно-воспалительных заболеваний и госпитальных инфекционных осложнений </a:t>
            </a:r>
            <a:r>
              <a:rPr lang="ru-RU" sz="2000" i="1" dirty="0"/>
              <a:t>(</a:t>
            </a:r>
            <a:r>
              <a:rPr lang="ru-RU" sz="2000" i="1" dirty="0" err="1"/>
              <a:t>Staphylococcus</a:t>
            </a:r>
            <a:r>
              <a:rPr lang="ru-RU" sz="2000" i="1" dirty="0"/>
              <a:t> </a:t>
            </a:r>
            <a:r>
              <a:rPr lang="ru-RU" sz="2000" i="1" dirty="0" err="1"/>
              <a:t>aureus</a:t>
            </a:r>
            <a:r>
              <a:rPr lang="ru-RU" sz="2000" i="1" dirty="0"/>
              <a:t>, </a:t>
            </a:r>
            <a:r>
              <a:rPr lang="ru-RU" sz="2000" i="1" dirty="0" err="1"/>
              <a:t>Klebsiella</a:t>
            </a:r>
            <a:r>
              <a:rPr lang="ru-RU" sz="2000" i="1" dirty="0"/>
              <a:t> </a:t>
            </a:r>
            <a:r>
              <a:rPr lang="ru-RU" sz="2000" i="1" dirty="0" err="1"/>
              <a:t>pneumonia</a:t>
            </a:r>
            <a:r>
              <a:rPr lang="ru-RU" sz="2000" i="1" dirty="0"/>
              <a:t>, </a:t>
            </a:r>
            <a:r>
              <a:rPr lang="ru-RU" sz="2000" i="1" dirty="0" err="1"/>
              <a:t>Escherichia</a:t>
            </a:r>
            <a:r>
              <a:rPr lang="ru-RU" sz="2000" i="1" dirty="0"/>
              <a:t> </a:t>
            </a:r>
            <a:r>
              <a:rPr lang="ru-RU" sz="2000" i="1" dirty="0" err="1"/>
              <a:t>coli</a:t>
            </a:r>
            <a:r>
              <a:rPr lang="ru-RU" sz="2000" i="1" dirty="0"/>
              <a:t>, </a:t>
            </a:r>
            <a:r>
              <a:rPr lang="ru-RU" sz="2000" i="1" dirty="0" err="1"/>
              <a:t>other</a:t>
            </a:r>
            <a:r>
              <a:rPr lang="ru-RU" sz="2000" i="1" dirty="0"/>
              <a:t> </a:t>
            </a:r>
            <a:r>
              <a:rPr lang="ru-RU" sz="2000" i="1" dirty="0" err="1"/>
              <a:t>enterobacteria</a:t>
            </a:r>
            <a:r>
              <a:rPr lang="ru-RU" sz="2000" i="1" dirty="0"/>
              <a:t> </a:t>
            </a:r>
            <a:r>
              <a:rPr lang="ru-RU" sz="2000" i="1" dirty="0" err="1"/>
              <a:t>and</a:t>
            </a:r>
            <a:r>
              <a:rPr lang="ru-RU" sz="2000" i="1" dirty="0"/>
              <a:t> </a:t>
            </a:r>
            <a:r>
              <a:rPr lang="ru-RU" sz="2000" i="1" dirty="0" err="1"/>
              <a:t>non-fermentic</a:t>
            </a:r>
            <a:r>
              <a:rPr lang="ru-RU" sz="2000" i="1" dirty="0"/>
              <a:t> </a:t>
            </a:r>
            <a:r>
              <a:rPr lang="ru-RU" sz="2000" i="1" dirty="0" err="1"/>
              <a:t>gram-negative</a:t>
            </a:r>
            <a:r>
              <a:rPr lang="ru-RU" sz="2000" i="1" dirty="0"/>
              <a:t> </a:t>
            </a:r>
            <a:r>
              <a:rPr lang="ru-RU" sz="2000" i="1" dirty="0" err="1"/>
              <a:t>bacteria</a:t>
            </a:r>
            <a:r>
              <a:rPr lang="ru-RU" sz="2000" i="1" dirty="0"/>
              <a:t>)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r>
              <a:rPr lang="ru-RU" sz="2000" dirty="0"/>
              <a:t>У больных в критическом состоянии одной из причин значительного повышения уровня АММ в крови является возрастание бактериальной нагрузки, </a:t>
            </a:r>
            <a:r>
              <a:rPr lang="ru-RU" sz="2400" b="1" dirty="0">
                <a:solidFill>
                  <a:srgbClr val="C00000"/>
                </a:solidFill>
              </a:rPr>
              <a:t>максимально высокие цифры АММ в крови регистрируются у больных с сепсисом и ПОН и их суммарный уровень коррелирует с летальностью </a:t>
            </a:r>
            <a:r>
              <a:rPr lang="ru-RU" sz="2000" dirty="0"/>
              <a:t>больных </a:t>
            </a:r>
          </a:p>
          <a:p>
            <a:pPr marL="0" indent="0" algn="r">
              <a:buNone/>
            </a:pPr>
            <a:r>
              <a:rPr lang="ru-RU" sz="1800" i="1" dirty="0"/>
              <a:t>Белобородова Н.В., Оленин А.Ю. и </a:t>
            </a:r>
            <a:r>
              <a:rPr lang="ru-RU" sz="1800" i="1" dirty="0" err="1"/>
              <a:t>соавт</a:t>
            </a:r>
            <a:r>
              <a:rPr lang="ru-RU" sz="1800" i="1" dirty="0"/>
              <a:t>., 2006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167680"/>
            <a:ext cx="1888201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6748463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logot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6690"/>
            <a:ext cx="9656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7143593" y="1132880"/>
            <a:ext cx="1980903" cy="3916066"/>
            <a:chOff x="360215" y="7576328"/>
            <a:chExt cx="2277408" cy="3729178"/>
          </a:xfrm>
        </p:grpSpPr>
        <p:pic>
          <p:nvPicPr>
            <p:cNvPr id="7" name="Picture 2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311" y="7576328"/>
              <a:ext cx="984603" cy="1208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6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1846" y="9557353"/>
              <a:ext cx="774553" cy="1100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360215" y="10782286"/>
              <a:ext cx="227740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p-</a:t>
              </a:r>
              <a:r>
                <a:rPr lang="en-US" altLang="ru-RU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hydroxyphenylacetic</a:t>
              </a:r>
              <a:r>
                <a:rPr lang="en-US" alt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spcBef>
                  <a:spcPct val="0"/>
                </a:spcBef>
              </a:pPr>
              <a:r>
                <a:rPr lang="en-US" alt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acid (p-HPAA)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76239" y="8838070"/>
              <a:ext cx="195687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p-</a:t>
              </a:r>
              <a:r>
                <a:rPr lang="en-US" altLang="ru-RU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hydroxyphenyllactic</a:t>
              </a:r>
              <a:r>
                <a:rPr lang="en-US" alt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spcBef>
                  <a:spcPct val="0"/>
                </a:spcBef>
              </a:pPr>
              <a:r>
                <a:rPr lang="en-US" alt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acid (p-HPLA)</a:t>
              </a: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2320" y="5093628"/>
            <a:ext cx="1535278" cy="126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52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>
            <a:normAutofit/>
          </a:bodyPr>
          <a:lstStyle/>
          <a:p>
            <a:r>
              <a:rPr lang="ru-RU" sz="3200" dirty="0"/>
              <a:t>Динамика молекулярных маркеров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09296" y="6112659"/>
            <a:ext cx="383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Молекулярная диагностика – 2017</a:t>
            </a:r>
          </a:p>
          <a:p>
            <a:r>
              <a:rPr lang="en-US" b="1" i="1" dirty="0"/>
              <a:t>ISICEM -2017, </a:t>
            </a:r>
            <a:r>
              <a:rPr lang="en-US" sz="1600" i="1" dirty="0" err="1"/>
              <a:t>Crit.care</a:t>
            </a:r>
            <a:r>
              <a:rPr lang="en-US" sz="1600" i="1" dirty="0"/>
              <a:t> suppl.1 V21 2017)</a:t>
            </a:r>
            <a:endParaRPr lang="ru-RU" sz="1600" i="1" dirty="0"/>
          </a:p>
        </p:txBody>
      </p:sp>
      <p:pic>
        <p:nvPicPr>
          <p:cNvPr id="30" name="Picture 3" descr="http://www.niiorramn.ru/bitrix/templates/nii_mainpage_template/img/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543"/>
            <a:ext cx="963216" cy="536225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56793" y="5098124"/>
            <a:ext cx="8501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Обнаружены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гены резистентности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MBL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группы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NDM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 3 из 5 пациентов в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эндотрахеальном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аспирате, характерные для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Klebsiella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pneumoniae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именно она доминировала среди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энтеробактерий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у обследованных больных 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540A04F-888A-485E-88E0-F44FDA8FA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7" r="42325"/>
          <a:stretch/>
        </p:blipFill>
        <p:spPr>
          <a:xfrm>
            <a:off x="6980" y="1657515"/>
            <a:ext cx="8309436" cy="17422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7EC809-B54B-46E2-8198-B29049DAB1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03" t="25413"/>
          <a:stretch/>
        </p:blipFill>
        <p:spPr>
          <a:xfrm>
            <a:off x="179512" y="3639615"/>
            <a:ext cx="5825368" cy="14585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70B03D-6984-4379-82C2-73AEF60C249C}"/>
              </a:ext>
            </a:extLst>
          </p:cNvPr>
          <p:cNvSpPr txBox="1"/>
          <p:nvPr/>
        </p:nvSpPr>
        <p:spPr>
          <a:xfrm>
            <a:off x="356793" y="1417638"/>
            <a:ext cx="2318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Благоприятный исход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D7B69B-7170-415D-B44B-EB5859438F57}"/>
              </a:ext>
            </a:extLst>
          </p:cNvPr>
          <p:cNvSpPr txBox="1"/>
          <p:nvPr/>
        </p:nvSpPr>
        <p:spPr>
          <a:xfrm>
            <a:off x="527590" y="3275692"/>
            <a:ext cx="188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Летальный исход</a:t>
            </a:r>
          </a:p>
        </p:txBody>
      </p:sp>
    </p:spTree>
    <p:extLst>
      <p:ext uri="{BB962C8B-B14F-4D97-AF65-F5344CB8AC3E}">
        <p14:creationId xmlns:p14="http://schemas.microsoft.com/office/powerpoint/2010/main" val="4285300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5084" y="476672"/>
            <a:ext cx="5084068" cy="5616624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Использование в диагностике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комплексного подхода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+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молекулярные методы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дает более полную диагностическую информацию, что = 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объективной оценке эффективности лечения и своевременной коррекции лечебных мероприятий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76672"/>
            <a:ext cx="3001516" cy="29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18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59" y="3837021"/>
            <a:ext cx="4171946" cy="257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>
            <a:normAutofit/>
          </a:bodyPr>
          <a:lstStyle/>
          <a:p>
            <a:r>
              <a:rPr lang="ru-RU" sz="3200" dirty="0"/>
              <a:t>Возможные стратегии коррекции </a:t>
            </a:r>
            <a:r>
              <a:rPr lang="ru-RU" sz="3200" dirty="0" err="1"/>
              <a:t>микробиома</a:t>
            </a:r>
            <a:r>
              <a:rPr lang="ru-RU" sz="3200" dirty="0"/>
              <a:t> в ОРИТ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2423" y="1484784"/>
            <a:ext cx="861805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Рациональная антибиотикотерапия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Пробиотики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–</a:t>
            </a:r>
          </a:p>
          <a:p>
            <a:pPr algn="just"/>
            <a:r>
              <a:rPr lang="en-US" sz="1600" i="1" dirty="0" err="1"/>
              <a:t>Manzanares</a:t>
            </a:r>
            <a:r>
              <a:rPr lang="en-US" sz="1600" i="1" dirty="0"/>
              <a:t> W</a:t>
            </a:r>
            <a:r>
              <a:rPr lang="ru-RU" sz="1600" i="1" dirty="0"/>
              <a:t>. </a:t>
            </a:r>
            <a:r>
              <a:rPr lang="en-US" sz="1600" i="1" dirty="0"/>
              <a:t>et al. Probiotic and </a:t>
            </a:r>
            <a:r>
              <a:rPr lang="en-US" sz="1600" i="1" dirty="0" err="1"/>
              <a:t>synbiotic</a:t>
            </a:r>
            <a:r>
              <a:rPr lang="en-US" sz="1600" i="1" dirty="0"/>
              <a:t> therapy in critical illness: a systematic review </a:t>
            </a:r>
            <a:endParaRPr lang="ru-RU" sz="1600" i="1" dirty="0"/>
          </a:p>
          <a:p>
            <a:pPr algn="just"/>
            <a:r>
              <a:rPr lang="en-US" sz="1600" i="1" dirty="0"/>
              <a:t>and meta-analysis.</a:t>
            </a:r>
            <a:r>
              <a:rPr lang="ru-RU" sz="1600" i="1" dirty="0"/>
              <a:t> </a:t>
            </a:r>
            <a:r>
              <a:rPr lang="en-US" sz="1600" i="1" u="sng" dirty="0" err="1">
                <a:solidFill>
                  <a:srgbClr val="002060"/>
                </a:solidFill>
                <a:hlinkClick r:id="rId3" tooltip="Critical care (London, England)."/>
              </a:rPr>
              <a:t>Crit</a:t>
            </a:r>
            <a:r>
              <a:rPr lang="en-US" sz="1600" i="1" u="sng" dirty="0">
                <a:solidFill>
                  <a:srgbClr val="002060"/>
                </a:solidFill>
                <a:hlinkClick r:id="rId3" tooltip="Critical care (London, England)."/>
              </a:rPr>
              <a:t> Care.</a:t>
            </a:r>
            <a:r>
              <a:rPr lang="en-US" sz="1600" i="1" dirty="0"/>
              <a:t> 2016 Aug 19;19:262.  - </a:t>
            </a:r>
            <a:r>
              <a:rPr lang="en-US" sz="1600" dirty="0"/>
              <a:t> 2972 </a:t>
            </a:r>
            <a:r>
              <a:rPr lang="ru-RU" sz="1600" dirty="0"/>
              <a:t>пациентов ОРИТ, применение </a:t>
            </a:r>
            <a:r>
              <a:rPr lang="ru-RU" sz="1600" dirty="0" err="1"/>
              <a:t>пробиотиков</a:t>
            </a:r>
            <a:r>
              <a:rPr lang="ru-RU" sz="1600" dirty="0"/>
              <a:t> – значимое уменьшение инфекции </a:t>
            </a:r>
            <a:r>
              <a:rPr lang="en-US" sz="1600" dirty="0"/>
              <a:t>(risk ratio 0.80, 95 % (CI) 0.68, 0.95, P = 0.009</a:t>
            </a:r>
            <a:r>
              <a:rPr lang="ru-RU" sz="1600" dirty="0"/>
              <a:t>), более того существенное уменьшение случаев ИВЛ-ассоциированной пневмонии </a:t>
            </a:r>
            <a:r>
              <a:rPr lang="en-US" sz="1600" dirty="0"/>
              <a:t>(risk ratio 0.74, 95 % CI 0.61, 0. 90, P = 0.002</a:t>
            </a:r>
            <a:r>
              <a:rPr lang="ru-RU" sz="1600" dirty="0"/>
              <a:t>)</a:t>
            </a:r>
            <a:r>
              <a:rPr lang="en-US" sz="1600" dirty="0"/>
              <a:t>.</a:t>
            </a:r>
            <a:r>
              <a:rPr lang="ru-RU" sz="1600" dirty="0"/>
              <a:t> При этом не увеличивалась летальность</a:t>
            </a:r>
            <a:r>
              <a:rPr lang="en-US" sz="1600" dirty="0"/>
              <a:t> </a:t>
            </a:r>
            <a:endParaRPr lang="ru-RU" sz="1600" dirty="0"/>
          </a:p>
          <a:p>
            <a:pPr algn="just"/>
            <a:endParaRPr lang="ru-RU" sz="16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Poop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»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pills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»/Фекальная 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                трансплантация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микробиома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8" name="Picture 4" descr="https://static1.squarespace.com/static/50e0c29ae4b0a05702af7e6a/t/5632a26ae4b0072b576a8ded/1446158960991/?format=750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00488"/>
            <a:ext cx="2952328" cy="172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996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45686" y="1417638"/>
            <a:ext cx="439831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Спасибо:</a:t>
            </a:r>
          </a:p>
          <a:p>
            <a:pPr marL="33147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Коллективу лаборатории МКС ФНКЦ РР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зав. проф. д.м.н. Белобородова Н.В.</a:t>
            </a:r>
          </a:p>
          <a:p>
            <a:pPr marL="33147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ФГБУ «НМХЦ им. Н.И. Пирогова» </a:t>
            </a:r>
          </a:p>
          <a:p>
            <a:pPr marL="45720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сотрудникам ОРИТ,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д.м.н., проф. Замятин М.Н.,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к.б.н. Гусаров В.Г.</a:t>
            </a:r>
          </a:p>
          <a:p>
            <a:pPr marL="33147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ФБУН «ЦНИИ эпидемиологии Роспотребнадзора»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к.б.н. Савочкина Ю.А.</a:t>
            </a:r>
          </a:p>
          <a:p>
            <a:pPr marL="33147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Компании «ХИМЭКСПЕРТ» к.б.н. Илья Волков, к.б.н. Александр Плугов</a:t>
            </a:r>
          </a:p>
          <a:p>
            <a:pPr marL="33147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НИИ ФХМ к.б.н. Тяхт А.В.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«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Fisher Scientific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(к.б.н. Павел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Наталин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за скидки на реагенты)))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/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5122" name="Picture 2" descr="Картинки по запросу fun microbi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r="2143" b="7633"/>
          <a:stretch/>
        </p:blipFill>
        <p:spPr bwMode="auto">
          <a:xfrm>
            <a:off x="179511" y="1417638"/>
            <a:ext cx="4464497" cy="467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0600" y="6309320"/>
            <a:ext cx="8867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Работа выполнена при поддержке гранта Российского научного фонда № 15-15-00110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9920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hysrev.physiology.org/content/physrev/90/3/859/F3.large.jpg?width=800&amp;height=600&amp;carousel=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180" y="1268760"/>
            <a:ext cx="5953324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31640" y="193204"/>
            <a:ext cx="7592631" cy="1143000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Высокая метаболическая активность</a:t>
            </a:r>
          </a:p>
        </p:txBody>
      </p:sp>
      <p:pic>
        <p:nvPicPr>
          <p:cNvPr id="1028" name="Picture 4" descr="http://physrev.physiology.org/content/physrev/90/3/859/F7.large.jpg?width=800&amp;height=600&amp;carousel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" y="1268760"/>
            <a:ext cx="301071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20223" y="6052727"/>
            <a:ext cx="5004048" cy="64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dirty="0">
                <a:solidFill>
                  <a:srgbClr val="131313"/>
                </a:solidFill>
                <a:latin typeface="Georgia" panose="02040502050405020303" pitchFamily="18" charset="0"/>
              </a:rPr>
              <a:t>Gut Microbiota in Health and Disease</a:t>
            </a:r>
          </a:p>
          <a:p>
            <a:pPr algn="r" fontAlgn="base"/>
            <a:r>
              <a:rPr lang="en-US" i="1" dirty="0">
                <a:solidFill>
                  <a:srgbClr val="2B2B2B"/>
                </a:solidFill>
                <a:latin typeface="inherit"/>
              </a:rPr>
              <a:t>I</a:t>
            </a:r>
            <a:r>
              <a:rPr lang="ru-RU" i="1" dirty="0">
                <a:solidFill>
                  <a:srgbClr val="2B2B2B"/>
                </a:solidFill>
                <a:latin typeface="inherit"/>
              </a:rPr>
              <a:t>.</a:t>
            </a:r>
            <a:r>
              <a:rPr lang="en-US" i="1" dirty="0">
                <a:solidFill>
                  <a:srgbClr val="2B2B2B"/>
                </a:solidFill>
                <a:latin typeface="inherit"/>
              </a:rPr>
              <a:t> </a:t>
            </a:r>
            <a:r>
              <a:rPr lang="en-US" i="1" dirty="0" err="1">
                <a:solidFill>
                  <a:srgbClr val="2B2B2B"/>
                </a:solidFill>
                <a:latin typeface="inherit"/>
              </a:rPr>
              <a:t>Sekirov</a:t>
            </a:r>
            <a:r>
              <a:rPr lang="ru-RU" i="1" dirty="0">
                <a:solidFill>
                  <a:srgbClr val="2B2B2B"/>
                </a:solidFill>
                <a:latin typeface="inherit"/>
              </a:rPr>
              <a:t> </a:t>
            </a:r>
            <a:r>
              <a:rPr lang="en-US" i="1" dirty="0">
                <a:solidFill>
                  <a:srgbClr val="2B2B2B"/>
                </a:solidFill>
                <a:latin typeface="inherit"/>
              </a:rPr>
              <a:t>et al. Physiological Reviews 2010 </a:t>
            </a:r>
            <a:endParaRPr lang="en-US" b="0" i="1" dirty="0">
              <a:solidFill>
                <a:srgbClr val="2B2B2B"/>
              </a:solidFill>
              <a:effectLst/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60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9" y="1556792"/>
            <a:ext cx="8136904" cy="3739572"/>
          </a:xfrm>
        </p:spPr>
      </p:pic>
      <p:sp>
        <p:nvSpPr>
          <p:cNvPr id="9" name="TextBox 8"/>
          <p:cNvSpPr txBox="1"/>
          <p:nvPr/>
        </p:nvSpPr>
        <p:spPr>
          <a:xfrm>
            <a:off x="1258167" y="5657472"/>
            <a:ext cx="79015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/>
              <a:t>«</a:t>
            </a:r>
            <a:r>
              <a:rPr lang="en-US" sz="2000" i="1" dirty="0"/>
              <a:t>Is it possible that most of the bacteria that live in our bodies are</a:t>
            </a:r>
          </a:p>
          <a:p>
            <a:r>
              <a:rPr lang="en-US" sz="2000" i="1" dirty="0"/>
              <a:t>actually 100 –trillion friends we didn`t know we had</a:t>
            </a:r>
            <a:r>
              <a:rPr lang="ru-RU" sz="2000" i="1" dirty="0"/>
              <a:t>?»</a:t>
            </a:r>
          </a:p>
          <a:p>
            <a:pPr algn="r"/>
            <a:r>
              <a:rPr lang="ru-RU" sz="2000" i="1" dirty="0"/>
              <a:t> </a:t>
            </a:r>
            <a:r>
              <a:rPr lang="en-US" sz="2000" i="1" dirty="0" err="1"/>
              <a:t>P.Wischmeyer</a:t>
            </a:r>
            <a:r>
              <a:rPr lang="en-US" sz="2000" i="1" dirty="0"/>
              <a:t> ISICEM 2017</a:t>
            </a:r>
            <a:endParaRPr lang="ru-RU" sz="20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93043" y="47667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Друзья или враги?</a:t>
            </a:r>
          </a:p>
        </p:txBody>
      </p:sp>
    </p:spTree>
    <p:extLst>
      <p:ext uri="{BB962C8B-B14F-4D97-AF65-F5344CB8AC3E}">
        <p14:creationId xmlns:p14="http://schemas.microsoft.com/office/powerpoint/2010/main" val="198361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Екатерина\Desktop\03.karta-mikrobiom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2" y="0"/>
            <a:ext cx="83545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901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484" y="116632"/>
            <a:ext cx="7848872" cy="1143000"/>
          </a:xfrm>
        </p:spPr>
        <p:txBody>
          <a:bodyPr/>
          <a:lstStyle/>
          <a:p>
            <a:r>
              <a:rPr lang="ru-RU" sz="2800" dirty="0"/>
              <a:t>Деструктивные факторы в ОРИТ, действующие на «хорошие» микробы</a:t>
            </a:r>
          </a:p>
        </p:txBody>
      </p:sp>
      <p:pic>
        <p:nvPicPr>
          <p:cNvPr id="4098" name="Picture 2" descr="C:\Users\Екатерина\Desktop\Terra_Microbiome_cvr_a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02" y="1844824"/>
            <a:ext cx="4712548" cy="392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6136" y="1628800"/>
            <a:ext cx="2304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/>
              <a:t>Вазопрессоры</a:t>
            </a:r>
            <a:endParaRPr lang="ru-RU" sz="2000" dirty="0"/>
          </a:p>
          <a:p>
            <a:r>
              <a:rPr lang="ru-RU" sz="2000" dirty="0"/>
              <a:t>Седативные препараты</a:t>
            </a:r>
          </a:p>
          <a:p>
            <a:r>
              <a:rPr lang="ru-RU" sz="2000" dirty="0"/>
              <a:t>Опиаты</a:t>
            </a:r>
          </a:p>
          <a:p>
            <a:r>
              <a:rPr lang="ru-RU" sz="2000" dirty="0"/>
              <a:t>ИВЛ </a:t>
            </a:r>
          </a:p>
          <a:p>
            <a:r>
              <a:rPr lang="ru-RU" sz="2000" dirty="0"/>
              <a:t>Антибиотики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5976" y="4152984"/>
            <a:ext cx="47880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«С использованием «</a:t>
            </a:r>
            <a:r>
              <a:rPr lang="en-US" dirty="0"/>
              <a:t>Antibiotic pressure</a:t>
            </a:r>
            <a:endParaRPr lang="ru-RU" dirty="0"/>
          </a:p>
          <a:p>
            <a:pPr algn="just"/>
            <a:r>
              <a:rPr lang="en-US" dirty="0"/>
              <a:t> score</a:t>
            </a:r>
            <a:r>
              <a:rPr lang="ru-RU" dirty="0"/>
              <a:t>»</a:t>
            </a:r>
            <a:r>
              <a:rPr lang="en-US" dirty="0"/>
              <a:t> </a:t>
            </a:r>
            <a:r>
              <a:rPr lang="ru-RU" dirty="0"/>
              <a:t> было показано, что применение АБ связано с </a:t>
            </a:r>
            <a:r>
              <a:rPr lang="ru-RU" dirty="0" err="1"/>
              <a:t>дизбиозом</a:t>
            </a:r>
            <a:r>
              <a:rPr lang="ru-RU" dirty="0"/>
              <a:t> </a:t>
            </a:r>
            <a:r>
              <a:rPr lang="ru-RU" dirty="0" err="1"/>
              <a:t>микробиоты</a:t>
            </a:r>
            <a:r>
              <a:rPr lang="ru-RU" dirty="0"/>
              <a:t> ротовой полости, но не кишечной, таким образом, нарушение видового состава кишечной </a:t>
            </a:r>
            <a:r>
              <a:rPr lang="ru-RU" dirty="0" err="1"/>
              <a:t>микробиоты</a:t>
            </a:r>
            <a:r>
              <a:rPr lang="ru-RU" dirty="0"/>
              <a:t> в ОРИТ следствие не только использования антибиотиков»</a:t>
            </a:r>
          </a:p>
          <a:p>
            <a:pPr algn="just"/>
            <a:endParaRPr lang="ru-RU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252825" y="6091812"/>
            <a:ext cx="289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P.Wischmeyer</a:t>
            </a:r>
            <a:r>
              <a:rPr lang="en-US" i="1" dirty="0"/>
              <a:t> ISICEM 2017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711978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628" y="0"/>
            <a:ext cx="8260672" cy="1039427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 БЫСТРО И ТОЧНО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9"/>
            <a:ext cx="4753129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84626"/>
            <a:ext cx="4176463" cy="285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884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260648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МЕТАГЕНОМНЫЙ 16S АНАЛИЗ </a:t>
            </a:r>
          </a:p>
          <a:p>
            <a:pPr algn="ctr"/>
            <a:r>
              <a:rPr lang="ru-RU" sz="2400" b="1" dirty="0"/>
              <a:t>БАКТЕРИАЛЬНОГО СООБЩЕСТВА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111050"/>
            <a:ext cx="86011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Метагеном</a:t>
            </a:r>
            <a:endParaRPr lang="ru-RU" dirty="0"/>
          </a:p>
          <a:p>
            <a:pPr algn="just"/>
            <a:r>
              <a:rPr lang="ru-RU" dirty="0"/>
              <a:t>- Суммарный набор генов, выявленных в исследуемом образце (как геном</a:t>
            </a:r>
          </a:p>
          <a:p>
            <a:pPr algn="just"/>
            <a:r>
              <a:rPr lang="ru-RU" dirty="0"/>
              <a:t>одного </a:t>
            </a:r>
            <a:r>
              <a:rPr lang="ru-RU" dirty="0" err="1"/>
              <a:t>псевдоорганизма</a:t>
            </a:r>
            <a:r>
              <a:rPr lang="ru-RU" dirty="0"/>
              <a:t>), используемый для воссоздания свойств</a:t>
            </a:r>
          </a:p>
          <a:p>
            <a:pPr algn="just"/>
            <a:r>
              <a:rPr lang="ru-RU" dirty="0"/>
              <a:t>исследуемого микробного сообщества (</a:t>
            </a:r>
            <a:r>
              <a:rPr lang="ru-RU" dirty="0" err="1"/>
              <a:t>Хандельсман</a:t>
            </a:r>
            <a:r>
              <a:rPr lang="ru-RU" dirty="0"/>
              <a:t>, 1998)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87918"/>
            <a:ext cx="6696744" cy="44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15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1" y="381961"/>
            <a:ext cx="8493120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ru-RU" altLang="ru-RU" sz="1451" b="1" dirty="0">
                <a:latin typeface="Arial" panose="020B0604020202020204" pitchFamily="34" charset="0"/>
              </a:rPr>
              <a:t>Пациенты ОРИТ значимо отличались от здоровых лиц (</a:t>
            </a:r>
            <a:r>
              <a:rPr lang="en-US" altLang="ru-RU" sz="1451" b="1" dirty="0">
                <a:latin typeface="Arial" panose="020B0604020202020204" pitchFamily="34" charset="0"/>
              </a:rPr>
              <a:t>AGP</a:t>
            </a:r>
            <a:r>
              <a:rPr lang="ru-RU" altLang="ru-RU" sz="1451" b="1" dirty="0">
                <a:latin typeface="Arial" panose="020B0604020202020204" pitchFamily="34" charset="0"/>
              </a:rPr>
              <a:t>) по составу </a:t>
            </a:r>
            <a:r>
              <a:rPr lang="ru-RU" altLang="ru-RU" sz="1451" b="1" dirty="0" err="1">
                <a:latin typeface="Arial" panose="020B0604020202020204" pitchFamily="34" charset="0"/>
              </a:rPr>
              <a:t>микробиома</a:t>
            </a:r>
            <a:endParaRPr lang="en-GB" altLang="ru-RU" sz="1451" b="1" dirty="0">
              <a:latin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1" y="6179401"/>
            <a:ext cx="2589120" cy="4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201" y="979561"/>
            <a:ext cx="6757920" cy="489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195201" y="5972041"/>
            <a:ext cx="3918240" cy="2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r>
              <a:rPr lang="en-GB" altLang="ru-RU" sz="1089" b="1">
                <a:latin typeface="Arial" panose="020B0604020202020204" pitchFamily="34" charset="0"/>
              </a:rPr>
              <a:t>Daniel McDonald et al. mSphere 2016;1:e00199-16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2841"/>
            <a:ext cx="4930560" cy="3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r>
              <a:rPr lang="en-GB" altLang="ru-RU" sz="907">
                <a:latin typeface="Arial" panose="020B0604020202020204" pitchFamily="34" charset="0"/>
              </a:rPr>
              <a:t>Copyright © 2016 McDonald et al.</a:t>
            </a:r>
          </a:p>
        </p:txBody>
      </p:sp>
    </p:spTree>
    <p:extLst>
      <p:ext uri="{BB962C8B-B14F-4D97-AF65-F5344CB8AC3E}">
        <p14:creationId xmlns:p14="http://schemas.microsoft.com/office/powerpoint/2010/main" val="17393158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</TotalTime>
  <Words>1287</Words>
  <Application>Microsoft Office PowerPoint</Application>
  <PresentationFormat>Экран (4:3)</PresentationFormat>
  <Paragraphs>186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7" baseType="lpstr">
      <vt:lpstr>Arial</vt:lpstr>
      <vt:lpstr>Calibri</vt:lpstr>
      <vt:lpstr>Courier New</vt:lpstr>
      <vt:lpstr>Georgia</vt:lpstr>
      <vt:lpstr>Helvetica</vt:lpstr>
      <vt:lpstr>inherit</vt:lpstr>
      <vt:lpstr>msgothic</vt:lpstr>
      <vt:lpstr>Tahoma</vt:lpstr>
      <vt:lpstr>Times New Roman</vt:lpstr>
      <vt:lpstr>Trebuchet MS</vt:lpstr>
      <vt:lpstr>Wingdings</vt:lpstr>
      <vt:lpstr>Воздушный поток</vt:lpstr>
      <vt:lpstr>Тема Office</vt:lpstr>
      <vt:lpstr>Дисбаланс микробиоты - новейшие технологии в клинике </vt:lpstr>
      <vt:lpstr>«Забытый орган»</vt:lpstr>
      <vt:lpstr>Высокая метаболическая активность</vt:lpstr>
      <vt:lpstr>Презентация PowerPoint</vt:lpstr>
      <vt:lpstr>Презентация PowerPoint</vt:lpstr>
      <vt:lpstr>Деструктивные факторы в ОРИТ, действующие на «хорошие» микробы</vt:lpstr>
      <vt:lpstr> БЫСТРО И ТОЧНО</vt:lpstr>
      <vt:lpstr>Презентация PowerPoint</vt:lpstr>
      <vt:lpstr>Презентация PowerPoint</vt:lpstr>
      <vt:lpstr> Метагеномное секвенирование по 16S рРНК </vt:lpstr>
      <vt:lpstr>Характеристика пациентов</vt:lpstr>
      <vt:lpstr>Методы</vt:lpstr>
      <vt:lpstr>Результаты</vt:lpstr>
      <vt:lpstr>Мониторинг состава микробиома кишечника у больных в ОРИЛ </vt:lpstr>
      <vt:lpstr>Презентация PowerPoint</vt:lpstr>
      <vt:lpstr>Индивидуальная динамика  (суммарный топ видов - 10 для каждого пациента)  (график белым цветом показывает значение альфа разнообразия по метрике Шеннона для удобства восприятия умноженного на 10). </vt:lpstr>
      <vt:lpstr>Особенности качественного состав микробиоты в ОРИЛ</vt:lpstr>
      <vt:lpstr>Прекрасно быть бактериями… …нас 100 триллионов на 1</vt:lpstr>
      <vt:lpstr>Мониторинг ДНК  «проблемных» микроорганизмов в ОРИТ  в биотопах дыхательных путей и кишечника </vt:lpstr>
      <vt:lpstr>Презентация PowerPoint</vt:lpstr>
      <vt:lpstr>Динамика молекулярных маркеров</vt:lpstr>
      <vt:lpstr>Презентация PowerPoint</vt:lpstr>
      <vt:lpstr>Возможные стратегии коррекции микробиома в ОРИТ</vt:lpstr>
      <vt:lpstr>Благодарю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Метагеномный анализ микробиома при критических состояниях  — сегодня и завтра</dc:title>
  <dc:creator>Екатерина</dc:creator>
  <cp:lastModifiedBy>User</cp:lastModifiedBy>
  <cp:revision>54</cp:revision>
  <dcterms:created xsi:type="dcterms:W3CDTF">2017-04-11T11:18:31Z</dcterms:created>
  <dcterms:modified xsi:type="dcterms:W3CDTF">2017-10-12T12:26:06Z</dcterms:modified>
</cp:coreProperties>
</file>