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32"/>
  </p:notesMasterIdLst>
  <p:handoutMasterIdLst>
    <p:handoutMasterId r:id="rId33"/>
  </p:handoutMasterIdLst>
  <p:sldIdLst>
    <p:sldId id="259" r:id="rId2"/>
    <p:sldId id="911" r:id="rId3"/>
    <p:sldId id="546" r:id="rId4"/>
    <p:sldId id="874" r:id="rId5"/>
    <p:sldId id="910" r:id="rId6"/>
    <p:sldId id="873" r:id="rId7"/>
    <p:sldId id="886" r:id="rId8"/>
    <p:sldId id="909" r:id="rId9"/>
    <p:sldId id="887" r:id="rId10"/>
    <p:sldId id="888" r:id="rId11"/>
    <p:sldId id="876" r:id="rId12"/>
    <p:sldId id="898" r:id="rId13"/>
    <p:sldId id="878" r:id="rId14"/>
    <p:sldId id="877" r:id="rId15"/>
    <p:sldId id="891" r:id="rId16"/>
    <p:sldId id="879" r:id="rId17"/>
    <p:sldId id="880" r:id="rId18"/>
    <p:sldId id="884" r:id="rId19"/>
    <p:sldId id="885" r:id="rId20"/>
    <p:sldId id="892" r:id="rId21"/>
    <p:sldId id="893" r:id="rId22"/>
    <p:sldId id="897" r:id="rId23"/>
    <p:sldId id="871" r:id="rId24"/>
    <p:sldId id="899" r:id="rId25"/>
    <p:sldId id="907" r:id="rId26"/>
    <p:sldId id="905" r:id="rId27"/>
    <p:sldId id="906" r:id="rId28"/>
    <p:sldId id="908" r:id="rId29"/>
    <p:sldId id="896" r:id="rId30"/>
    <p:sldId id="895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D2721"/>
    <a:srgbClr val="692B25"/>
    <a:srgbClr val="D9DAC4"/>
    <a:srgbClr val="E1E2D0"/>
    <a:srgbClr val="D53625"/>
    <a:srgbClr val="D0D3B7"/>
    <a:srgbClr val="DCDDC9"/>
    <a:srgbClr val="8B3A31"/>
    <a:srgbClr val="FFE9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48148" autoAdjust="0"/>
  </p:normalViewPr>
  <p:slideViewPr>
    <p:cSldViewPr>
      <p:cViewPr>
        <p:scale>
          <a:sx n="70" d="100"/>
          <a:sy n="70" d="100"/>
        </p:scale>
        <p:origin x="-12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E18AFF9-617A-432D-97E1-8A1482F36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210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06081D-55D4-4CF6-9573-530930605ED8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09B1E4-9083-4F29-8820-8768CDA6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699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6575D-2995-418E-86D1-446AD88A742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6575D-2995-418E-86D1-446AD88A742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D65DE-2AB4-460C-A0A7-A51AD5AA3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C1F6-5F51-4010-AAAC-B2670E1F5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0960D-DCB2-4814-A2C1-731216FAD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D165F-9201-4759-95C1-25876726D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6DD7-5D79-4099-A308-1947C432F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B412-52A8-48E3-97A5-D94FE9811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E8C63-D03E-4330-BAF4-95998BCE1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40A6-D125-4994-A194-9A8A3079B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5DE70-24A4-458A-9166-8437362CA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8ADB-95B7-4D25-B31F-1CC68A61B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97E6-BBE8-419A-A712-6E3053BD7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B3D25"/>
                </a:solidFill>
              </a:defRPr>
            </a:lvl1pPr>
          </a:lstStyle>
          <a:p>
            <a:pPr>
              <a:defRPr/>
            </a:pPr>
            <a:fld id="{02D0E043-F960-40A9-9A4A-0A3328EF4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77" r:id="rId4"/>
    <p:sldLayoutId id="2147484586" r:id="rId5"/>
    <p:sldLayoutId id="2147484578" r:id="rId6"/>
    <p:sldLayoutId id="2147484579" r:id="rId7"/>
    <p:sldLayoutId id="2147484587" r:id="rId8"/>
    <p:sldLayoutId id="2147484580" r:id="rId9"/>
    <p:sldLayoutId id="2147484581" r:id="rId10"/>
    <p:sldLayoutId id="21474845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mosekolab@yandex.ru" TargetMode="External"/><Relationship Id="rId3" Type="http://schemas.openxmlformats.org/officeDocument/2006/relationships/image" Target="../media/image38.jpeg"/><Relationship Id="rId7" Type="http://schemas.openxmlformats.org/officeDocument/2006/relationships/hyperlink" Target="mailto:ekolab_market@mail.ru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ket@ekolab.ru" TargetMode="External"/><Relationship Id="rId5" Type="http://schemas.openxmlformats.org/officeDocument/2006/relationships/hyperlink" Target="http://www.ekolab.ru/" TargetMode="External"/><Relationship Id="rId4" Type="http://schemas.openxmlformats.org/officeDocument/2006/relationships/image" Target="../media/image12.gif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114800"/>
            <a:ext cx="8458200" cy="2514600"/>
          </a:xfrm>
        </p:spPr>
        <p:txBody>
          <a:bodyPr>
            <a:noAutofit/>
          </a:bodyPr>
          <a:lstStyle/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Ротанов  Сергей  Владимирович,  д.м.н.,  доцент</a:t>
            </a:r>
          </a:p>
          <a:p>
            <a:pPr algn="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ГБОУ  ВПО  РНИМУ  им. Н.И. Пирогова  Минздрава России, г. Москва</a:t>
            </a:r>
          </a:p>
          <a:p>
            <a:pPr algn="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ЗАО «ЭКОлаб»,  г. Электрогорск  Московской обл</a:t>
            </a:r>
            <a:r>
              <a:rPr lang="ru-RU" sz="17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Марданлы  </a:t>
            </a:r>
            <a:r>
              <a:rPr lang="ru-RU" sz="2000" b="1" dirty="0" err="1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Сархан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Сейфаддинович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Зам.  Ген. директора ЗАО «ЭКОлаб»  по коммерческим вопросам</a:t>
            </a:r>
          </a:p>
          <a:p>
            <a:pPr algn="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г. Электрогорск  Московской обл.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0"/>
            <a:ext cx="8686800" cy="219752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3000" b="1" spc="50" dirty="0" smtClean="0">
                <a:ln w="11430"/>
                <a:solidFill>
                  <a:srgbClr val="8B3A3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Обеспечение  эффективности микробиологических  </a:t>
            </a:r>
            <a:r>
              <a:rPr lang="ru-RU" sz="3000" b="1" spc="50" dirty="0" smtClean="0">
                <a:ln w="11430"/>
                <a:solidFill>
                  <a:srgbClr val="8B3A3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исследований  для диагностики  </a:t>
            </a:r>
            <a:endParaRPr lang="ru-RU" sz="3000" b="1" spc="50" dirty="0" smtClean="0">
              <a:ln w="11430"/>
              <a:solidFill>
                <a:srgbClr val="8B3A3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ru-RU" sz="3000" b="1" spc="50" dirty="0" smtClean="0">
                <a:ln w="11430"/>
                <a:solidFill>
                  <a:srgbClr val="8B3A3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инфекционно-воспалительных процессов</a:t>
            </a:r>
            <a:endParaRPr lang="ru-RU" sz="3000" b="1" spc="50" dirty="0" smtClean="0">
              <a:ln w="11430"/>
              <a:solidFill>
                <a:srgbClr val="8B3A3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9221" name="Picture 2" descr="J:\РГМУ им Пирогова\Ротанов С.В..JPG"/>
          <p:cNvPicPr>
            <a:picLocks noChangeAspect="1" noChangeArrowheads="1"/>
          </p:cNvPicPr>
          <p:nvPr/>
        </p:nvPicPr>
        <p:blipFill>
          <a:blip r:embed="rId2" cstate="print">
            <a:lum bright="7000"/>
          </a:blip>
          <a:srcRect/>
          <a:stretch>
            <a:fillRect/>
          </a:stretch>
        </p:blipFill>
        <p:spPr bwMode="auto">
          <a:xfrm>
            <a:off x="1447800" y="4114800"/>
            <a:ext cx="922056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49" name="Picture 1" descr="K:\КОНФ ЭКОлаб 2017-\2017_ВОЛОГДА\CC Мардан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410200"/>
            <a:ext cx="914399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43200" y="990600"/>
            <a:ext cx="6248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15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13.10.2017    г. Москва</a:t>
            </a:r>
            <a:endParaRPr lang="ru-RU" dirty="0"/>
          </a:p>
        </p:txBody>
      </p:sp>
      <p:pic>
        <p:nvPicPr>
          <p:cNvPr id="25601" name="Picture 1" descr="K:\КОНФ ЭКОлаб 2017-\+-2017_10_11-13 III Конгресс ЛАБОРАТ МЕД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52400"/>
            <a:ext cx="3487119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3581400" cy="4572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la-Latn" sz="20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Enterococcus</a:t>
            </a:r>
            <a:r>
              <a:rPr lang="ru-RU" sz="20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   </a:t>
            </a:r>
            <a:r>
              <a:rPr lang="la-Latn" sz="20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 faecalis</a:t>
            </a:r>
            <a:endParaRPr lang="ru-RU" sz="20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70085" cy="1514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 descr="D:\Документы со старого компьютера\Ахметова\Архив\К презентации на кровь\Enterococcus faecalis -отсутствие гемолиза, 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4190" r="1269"/>
          <a:stretch>
            <a:fillRect/>
          </a:stretch>
        </p:blipFill>
        <p:spPr>
          <a:xfrm>
            <a:off x="762000" y="1752600"/>
            <a:ext cx="3357406" cy="2095740"/>
          </a:xfrm>
          <a:noFill/>
          <a:ln>
            <a:solidFill>
              <a:schemeClr val="accent1"/>
            </a:solidFill>
          </a:ln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2296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10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76800" y="2743200"/>
            <a:ext cx="4038600" cy="457200"/>
          </a:xfrm>
          <a:prstGeom prst="rect">
            <a:avLst/>
          </a:prstGeom>
          <a:solidFill>
            <a:srgbClr val="D9DAC4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2B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la-Latn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Streptococcus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la-Latn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pneumoniae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4038600"/>
            <a:ext cx="3810000" cy="457200"/>
          </a:xfrm>
          <a:prstGeom prst="rect">
            <a:avLst/>
          </a:prstGeom>
          <a:solidFill>
            <a:srgbClr val="D9DAC4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a-Latn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Staphylococcus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la-Latn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aureus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14400" y="228600"/>
            <a:ext cx="6477000" cy="762000"/>
          </a:xfrm>
          <a:prstGeom prst="rect">
            <a:avLst/>
          </a:prstGeom>
          <a:solidFill>
            <a:srgbClr val="D9DAC4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2B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Культивирование  микроорганизмов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D:\Документы со старого компьютера\Ахметова\Архив\К презентации на кровь\Staphylococcus aureus -альфа-гемолиз,н.jpg"/>
          <p:cNvPicPr>
            <a:picLocks noChangeAspect="1" noChangeArrowheads="1"/>
          </p:cNvPicPr>
          <p:nvPr/>
        </p:nvPicPr>
        <p:blipFill>
          <a:blip r:embed="rId4" cstate="print"/>
          <a:srcRect l="13907" t="42949" r="12795"/>
          <a:stretch>
            <a:fillRect/>
          </a:stretch>
        </p:blipFill>
        <p:spPr bwMode="auto">
          <a:xfrm>
            <a:off x="762000" y="4620212"/>
            <a:ext cx="3429000" cy="2009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 descr="D:\Документы со старого компьютера\Ахметова\Архив\К презентации на кровь\Streptococcus pneumoniat-альфа-гемолиз.н.jpg"/>
          <p:cNvPicPr>
            <a:picLocks noChangeAspect="1" noChangeArrowheads="1"/>
          </p:cNvPicPr>
          <p:nvPr/>
        </p:nvPicPr>
        <p:blipFill>
          <a:blip r:embed="rId5" cstate="print"/>
          <a:srcRect t="27508"/>
          <a:stretch>
            <a:fillRect/>
          </a:stretch>
        </p:blipFill>
        <p:spPr bwMode="auto">
          <a:xfrm>
            <a:off x="5105400" y="3352800"/>
            <a:ext cx="3654676" cy="21928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391400" cy="8382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Альфа-гемолиз  при   культивировании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Staphylococcus</a:t>
            </a:r>
            <a:r>
              <a:rPr lang="en-US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 </a:t>
            </a: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 aureus </a:t>
            </a:r>
            <a:endParaRPr lang="ru-RU" sz="24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70085" cy="1514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 descr="D:\Документы со старого компьютера\Ахметова\Архив\К презентации на кровь\Staphylococcus aureus -альфа-гемолиз,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1600200"/>
            <a:ext cx="4876800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943600" y="2057400"/>
            <a:ext cx="28956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692B25"/>
                </a:solidFill>
                <a:latin typeface="+mj-lt"/>
              </a:rPr>
              <a:t>α</a:t>
            </a:r>
            <a:r>
              <a:rPr lang="ru-RU" b="1" dirty="0" smtClean="0">
                <a:solidFill>
                  <a:srgbClr val="692B25"/>
                </a:solidFill>
                <a:latin typeface="+mj-lt"/>
              </a:rPr>
              <a:t>-</a:t>
            </a:r>
            <a:r>
              <a:rPr lang="en-US" b="1" dirty="0" smtClean="0">
                <a:solidFill>
                  <a:srgbClr val="692B25"/>
                </a:solidFill>
                <a:latin typeface="+mj-lt"/>
              </a:rPr>
              <a:t>hemolysis</a:t>
            </a:r>
            <a:r>
              <a:rPr lang="ru-RU" b="1" dirty="0" smtClean="0">
                <a:solidFill>
                  <a:srgbClr val="692B25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692B25"/>
                </a:solidFill>
                <a:latin typeface="+mj-lt"/>
              </a:rPr>
              <a:t> </a:t>
            </a:r>
            <a:r>
              <a:rPr lang="en-US" sz="1600" b="1" dirty="0" smtClean="0">
                <a:latin typeface="+mj-lt"/>
              </a:rPr>
              <a:t>- </a:t>
            </a:r>
            <a:endParaRPr lang="ru-RU" sz="1600" b="1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неполное  разрушение </a:t>
            </a:r>
          </a:p>
          <a:p>
            <a:r>
              <a:rPr lang="ru-RU" sz="1600" b="1" dirty="0" smtClean="0">
                <a:latin typeface="+mj-lt"/>
              </a:rPr>
              <a:t> Эр 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с  сохранением  клеточной стромы  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latin typeface="+mj-lt"/>
              </a:rPr>
              <a:t>(просветление среды  вокруг  колоний обычно 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незначительное, позднее среда в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основании 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и  вокруг  колоний  может приобретать  темную зеленоватую окраску) </a:t>
            </a:r>
          </a:p>
          <a:p>
            <a:endParaRPr lang="ru-RU" sz="800" b="1" dirty="0" smtClean="0">
              <a:latin typeface="+mj-lt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82296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11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391400" cy="8382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Альфа-гемолиз  при   культивировании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Streptoc</a:t>
            </a:r>
            <a:r>
              <a:rPr lang="ru-RU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ос</a:t>
            </a: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cus </a:t>
            </a:r>
            <a:r>
              <a:rPr lang="en-US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 </a:t>
            </a: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pneumoniae</a:t>
            </a:r>
            <a:r>
              <a:rPr lang="la-Latn" sz="28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 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70085" cy="1514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67400" y="3048000"/>
            <a:ext cx="3048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 smtClean="0">
              <a:latin typeface="+mj-lt"/>
            </a:endParaRPr>
          </a:p>
          <a:p>
            <a:r>
              <a:rPr lang="el-GR" b="1" dirty="0" smtClean="0">
                <a:solidFill>
                  <a:srgbClr val="692B25"/>
                </a:solidFill>
                <a:latin typeface="+mj-lt"/>
              </a:rPr>
              <a:t>α</a:t>
            </a:r>
            <a:r>
              <a:rPr lang="ru-RU" b="1" dirty="0" smtClean="0">
                <a:solidFill>
                  <a:srgbClr val="692B25"/>
                </a:solidFill>
                <a:latin typeface="+mj-lt"/>
              </a:rPr>
              <a:t>-</a:t>
            </a:r>
            <a:r>
              <a:rPr lang="en-US" b="1" dirty="0" smtClean="0">
                <a:solidFill>
                  <a:srgbClr val="692B25"/>
                </a:solidFill>
                <a:latin typeface="+mj-lt"/>
              </a:rPr>
              <a:t>hemolysis</a:t>
            </a:r>
            <a:r>
              <a:rPr lang="ru-RU" b="1" dirty="0" smtClean="0">
                <a:solidFill>
                  <a:srgbClr val="692B25"/>
                </a:solidFill>
                <a:latin typeface="+mj-lt"/>
              </a:rPr>
              <a:t>  </a:t>
            </a:r>
            <a:r>
              <a:rPr lang="ru-RU" sz="1600" b="1" dirty="0" smtClean="0">
                <a:latin typeface="+mj-lt"/>
              </a:rPr>
              <a:t>вызван   </a:t>
            </a:r>
            <a:r>
              <a:rPr lang="ru-RU" sz="1400" b="1" dirty="0" smtClean="0">
                <a:latin typeface="+mj-lt"/>
              </a:rPr>
              <a:t>Н</a:t>
            </a:r>
            <a:r>
              <a:rPr lang="ru-RU" sz="800" b="1" dirty="0" smtClean="0">
                <a:latin typeface="+mj-lt"/>
              </a:rPr>
              <a:t>2 </a:t>
            </a:r>
            <a:r>
              <a:rPr lang="ru-RU" sz="1400" b="1" dirty="0" smtClean="0">
                <a:latin typeface="+mj-lt"/>
              </a:rPr>
              <a:t>О</a:t>
            </a:r>
            <a:r>
              <a:rPr lang="ru-RU" sz="900" b="1" dirty="0" smtClean="0"/>
              <a:t>2 </a:t>
            </a:r>
            <a:r>
              <a:rPr lang="ru-RU" sz="1600" b="1" dirty="0" smtClean="0">
                <a:latin typeface="+mj-lt"/>
              </a:rPr>
              <a:t> производимой  бактериями </a:t>
            </a:r>
          </a:p>
          <a:p>
            <a:r>
              <a:rPr lang="ru-RU" sz="1600" b="1" dirty="0" smtClean="0">
                <a:latin typeface="+mj-lt"/>
              </a:rPr>
              <a:t>(</a:t>
            </a:r>
            <a:r>
              <a:rPr lang="en-US" sz="1600" b="1" dirty="0" smtClean="0">
                <a:latin typeface="+mj-lt"/>
              </a:rPr>
              <a:t>Hb</a:t>
            </a:r>
            <a:r>
              <a:rPr lang="ru-RU" sz="1600" b="1" dirty="0" smtClean="0">
                <a:latin typeface="+mj-lt"/>
              </a:rPr>
              <a:t>  окисляется   до зеленого  </a:t>
            </a:r>
            <a:r>
              <a:rPr lang="ru-RU" sz="1600" b="1" dirty="0" err="1" smtClean="0">
                <a:latin typeface="+mj-lt"/>
              </a:rPr>
              <a:t>meth</a:t>
            </a:r>
            <a:r>
              <a:rPr lang="ru-RU" sz="1600" b="1" dirty="0" smtClean="0">
                <a:latin typeface="+mj-lt"/>
              </a:rPr>
              <a:t>–</a:t>
            </a:r>
            <a:r>
              <a:rPr lang="en-US" sz="1600" b="1" dirty="0" err="1" smtClean="0">
                <a:latin typeface="+mj-lt"/>
              </a:rPr>
              <a:t>Hb</a:t>
            </a:r>
            <a:r>
              <a:rPr lang="en-US" sz="1600" b="1" dirty="0" smtClean="0">
                <a:latin typeface="+mj-lt"/>
              </a:rPr>
              <a:t>)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Характерен </a:t>
            </a:r>
          </a:p>
          <a:p>
            <a:r>
              <a:rPr lang="ru-RU" sz="1600" b="1" dirty="0" smtClean="0">
                <a:latin typeface="+mj-lt"/>
              </a:rPr>
              <a:t>для 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пневмококка,</a:t>
            </a:r>
          </a:p>
          <a:p>
            <a:r>
              <a:rPr lang="ru-RU" sz="1600" b="1" dirty="0" smtClean="0">
                <a:latin typeface="+mj-lt"/>
              </a:rPr>
              <a:t>для  группы 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зеленящих стрептококков</a:t>
            </a:r>
            <a:endParaRPr lang="ru-RU" b="1" dirty="0" smtClean="0"/>
          </a:p>
        </p:txBody>
      </p:sp>
      <p:pic>
        <p:nvPicPr>
          <p:cNvPr id="7" name="Picture 5" descr="D:\Документы со старого компьютера\Ахметова\Архив\К презентации на кровь\Streptococcus pneumoniae-альфа-гемолиз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746206"/>
            <a:ext cx="5334000" cy="4248987"/>
          </a:xfrm>
          <a:noFill/>
          <a:ln>
            <a:solidFill>
              <a:schemeClr val="accent1"/>
            </a:solidFill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2296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12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391400" cy="8382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Бета-гемолиз  при   культивировании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 Streptoc</a:t>
            </a:r>
            <a:r>
              <a:rPr lang="ru-RU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ос</a:t>
            </a: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cus </a:t>
            </a:r>
            <a:r>
              <a:rPr lang="ru-RU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  </a:t>
            </a: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pyogenes </a:t>
            </a:r>
            <a:endParaRPr lang="ru-RU" sz="24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70085" cy="1514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82296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13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1981200"/>
            <a:ext cx="31242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692B25"/>
                </a:solidFill>
                <a:latin typeface="+mj-lt"/>
              </a:rPr>
              <a:t>β-hemolysis</a:t>
            </a:r>
            <a:r>
              <a:rPr lang="ru-RU" sz="1600" b="1" dirty="0" err="1" smtClean="0">
                <a:latin typeface="+mj-lt"/>
              </a:rPr>
              <a:t>  </a:t>
            </a:r>
            <a:r>
              <a:rPr lang="ru-RU" sz="1600" b="1" dirty="0" smtClean="0">
                <a:latin typeface="+mj-lt"/>
              </a:rPr>
              <a:t>-             полное   разрушение  Эр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latin typeface="+mj-lt"/>
              </a:rPr>
              <a:t>(среда культивирования вокруг и под колониями 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проявляется  более светлой, желтоватой  и 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прозрачной) 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Феномен обусловлен ферментами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бактерий </a:t>
            </a:r>
            <a:r>
              <a:rPr lang="en-US" sz="1600" b="1" dirty="0" smtClean="0">
                <a:latin typeface="+mj-lt"/>
              </a:rPr>
              <a:t>(</a:t>
            </a:r>
            <a:r>
              <a:rPr lang="ru-RU" sz="1600" b="1" dirty="0" smtClean="0">
                <a:latin typeface="+mj-lt"/>
              </a:rPr>
              <a:t>экзотоксинами); </a:t>
            </a:r>
            <a:r>
              <a:rPr lang="en-US" sz="1600" b="1" dirty="0" smtClean="0">
                <a:latin typeface="+mj-lt"/>
              </a:rPr>
              <a:t>                                     </a:t>
            </a:r>
            <a:r>
              <a:rPr lang="ru-RU" sz="1600" b="1" dirty="0" smtClean="0">
                <a:latin typeface="+mj-lt"/>
              </a:rPr>
              <a:t>2   типа </a:t>
            </a:r>
            <a:r>
              <a:rPr lang="ru-RU" sz="1600" b="1" dirty="0" smtClean="0">
                <a:latin typeface="+mj-lt"/>
              </a:rPr>
              <a:t> </a:t>
            </a:r>
            <a:r>
              <a:rPr lang="en-US" sz="1600" b="1" dirty="0" smtClean="0">
                <a:latin typeface="+mj-lt"/>
              </a:rPr>
              <a:t>s</a:t>
            </a:r>
            <a:r>
              <a:rPr lang="ru-RU" sz="1600" b="1" dirty="0" smtClean="0">
                <a:latin typeface="+mj-lt"/>
              </a:rPr>
              <a:t>treptolysin</a:t>
            </a:r>
            <a:r>
              <a:rPr lang="en-US" sz="1600" b="1" dirty="0" err="1" smtClean="0">
                <a:latin typeface="+mj-lt"/>
              </a:rPr>
              <a:t>i</a:t>
            </a:r>
            <a:r>
              <a:rPr lang="ru-RU" sz="1600" b="1" dirty="0" smtClean="0">
                <a:latin typeface="+mj-lt"/>
              </a:rPr>
              <a:t>:</a:t>
            </a:r>
            <a:r>
              <a:rPr lang="en-US" sz="1600" b="1" dirty="0" smtClean="0">
                <a:latin typeface="+mj-lt"/>
              </a:rPr>
              <a:t>   </a:t>
            </a:r>
            <a:r>
              <a:rPr lang="ru-RU" sz="1600" b="1" dirty="0" smtClean="0">
                <a:latin typeface="+mj-lt"/>
              </a:rPr>
              <a:t>         SLO   и   SLS </a:t>
            </a:r>
          </a:p>
          <a:p>
            <a:endParaRPr lang="ru-RU" sz="800" b="1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Характерен для      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           </a:t>
            </a:r>
            <a:r>
              <a:rPr lang="en-US" sz="1600" b="1" dirty="0" smtClean="0">
                <a:latin typeface="+mj-lt"/>
              </a:rPr>
              <a:t>Str. </a:t>
            </a:r>
            <a:r>
              <a:rPr lang="ru-RU" sz="1600" b="1" dirty="0" smtClean="0">
                <a:latin typeface="+mj-lt"/>
              </a:rPr>
              <a:t> </a:t>
            </a:r>
            <a:r>
              <a:rPr lang="ru-RU" sz="1600" b="1" dirty="0" err="1" smtClean="0">
                <a:latin typeface="+mj-lt"/>
              </a:rPr>
              <a:t>pyogenes</a:t>
            </a:r>
            <a:r>
              <a:rPr lang="ru-RU" sz="1600" b="1" dirty="0" smtClean="0">
                <a:latin typeface="+mj-lt"/>
              </a:rPr>
              <a:t>,             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группы   </a:t>
            </a:r>
            <a:r>
              <a:rPr lang="ru-RU" sz="1600" b="1" dirty="0" err="1" smtClean="0"/>
              <a:t>β-</a:t>
            </a:r>
            <a:r>
              <a:rPr lang="ru-RU" sz="1600" b="1" dirty="0" err="1" smtClean="0">
                <a:latin typeface="+mj-lt"/>
              </a:rPr>
              <a:t>гемолитических  </a:t>
            </a:r>
            <a:r>
              <a:rPr lang="ru-RU" sz="1600" b="1" dirty="0" smtClean="0">
                <a:latin typeface="+mj-lt"/>
              </a:rPr>
              <a:t>стрептококков</a:t>
            </a:r>
            <a:r>
              <a:rPr lang="en-US" sz="1600" b="1" dirty="0" smtClean="0">
                <a:latin typeface="+mj-lt"/>
              </a:rPr>
              <a:t> </a:t>
            </a:r>
            <a:endParaRPr lang="ru-RU" sz="1600" b="1" dirty="0" smtClean="0">
              <a:latin typeface="+mj-lt"/>
            </a:endParaRPr>
          </a:p>
        </p:txBody>
      </p:sp>
      <p:pic>
        <p:nvPicPr>
          <p:cNvPr id="11" name="Picture 2" descr="D:\Документы со старого компьютера\Ахметова\Архив\К презентации на кровь\Streptococcus_pyogenes_бетта-гемоли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5027941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391400" cy="8382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Бета-гемолиз  при   культивировании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la-Latn" sz="28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 </a:t>
            </a: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Streptoc</a:t>
            </a:r>
            <a:r>
              <a:rPr lang="ru-RU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ос</a:t>
            </a: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cus </a:t>
            </a:r>
            <a:r>
              <a:rPr lang="ru-RU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  </a:t>
            </a: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pyogenes </a:t>
            </a:r>
            <a:endParaRPr lang="ru-RU" sz="24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70085" cy="1514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 descr="D:\Документы со старого компьютера\Ахметова\Архив\К презентации на кровь\Streptococcus_pyogenes_бетта-гемолиз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00200"/>
            <a:ext cx="5029200" cy="4496926"/>
          </a:xfrm>
          <a:noFill/>
          <a:ln>
            <a:solidFill>
              <a:schemeClr val="accent1"/>
            </a:solidFill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8229600" y="60198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14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8800" y="1981200"/>
            <a:ext cx="350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92B25"/>
                </a:solidFill>
                <a:latin typeface="+mj-lt"/>
              </a:rPr>
              <a:t>S</a:t>
            </a:r>
            <a:r>
              <a:rPr lang="en-US" b="1" dirty="0" smtClean="0">
                <a:solidFill>
                  <a:srgbClr val="692B25"/>
                </a:solidFill>
                <a:latin typeface="+mj-lt"/>
              </a:rPr>
              <a:t>L</a:t>
            </a:r>
            <a:r>
              <a:rPr lang="ru-RU" b="1" dirty="0" smtClean="0">
                <a:solidFill>
                  <a:srgbClr val="692B25"/>
                </a:solidFill>
                <a:latin typeface="+mj-lt"/>
              </a:rPr>
              <a:t>O</a:t>
            </a:r>
            <a:r>
              <a:rPr lang="ru-RU" sz="1600" dirty="0" smtClean="0">
                <a:latin typeface="+mj-lt"/>
              </a:rPr>
              <a:t>  чувствителен  к  </a:t>
            </a:r>
            <a:r>
              <a:rPr lang="en-US" sz="1600" dirty="0" smtClean="0">
                <a:latin typeface="+mj-lt"/>
              </a:rPr>
              <a:t>O</a:t>
            </a:r>
            <a:r>
              <a:rPr lang="en-US" sz="1050" dirty="0" smtClean="0">
                <a:latin typeface="+mj-lt"/>
              </a:rPr>
              <a:t>2</a:t>
            </a:r>
            <a:r>
              <a:rPr lang="ru-RU" sz="1600" dirty="0" smtClean="0">
                <a:latin typeface="+mj-lt"/>
              </a:rPr>
              <a:t>,   характерен для группы </a:t>
            </a:r>
            <a:r>
              <a:rPr lang="en-US" sz="1600" dirty="0" smtClean="0">
                <a:latin typeface="+mj-lt"/>
              </a:rPr>
              <a:t> Str.</a:t>
            </a:r>
            <a:r>
              <a:rPr lang="ru-RU" sz="1600" dirty="0" smtClean="0">
                <a:latin typeface="+mj-lt"/>
              </a:rPr>
              <a:t>;  взаимодействует  с  холестерином  в  мембране  </a:t>
            </a:r>
            <a:r>
              <a:rPr lang="ru-RU" sz="1600" dirty="0" err="1" smtClean="0">
                <a:latin typeface="+mj-lt"/>
              </a:rPr>
              <a:t>эукариотических</a:t>
            </a:r>
            <a:r>
              <a:rPr lang="ru-RU" sz="1600" dirty="0" smtClean="0">
                <a:latin typeface="+mj-lt"/>
              </a:rPr>
              <a:t> клеток   (</a:t>
            </a:r>
            <a:r>
              <a:rPr lang="ru-RU" sz="1600" dirty="0" err="1" smtClean="0">
                <a:latin typeface="+mj-lt"/>
              </a:rPr>
              <a:t>cytotoxin</a:t>
            </a:r>
            <a:r>
              <a:rPr lang="ru-RU" sz="1600" dirty="0" smtClean="0">
                <a:latin typeface="+mj-lt"/>
              </a:rPr>
              <a:t>  для  Эр, </a:t>
            </a:r>
            <a:r>
              <a:rPr lang="ru-RU" sz="1600" dirty="0" err="1" smtClean="0">
                <a:latin typeface="+mj-lt"/>
              </a:rPr>
              <a:t>Лейк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err="1" smtClean="0">
                <a:latin typeface="+mj-lt"/>
              </a:rPr>
              <a:t>макр</a:t>
            </a:r>
            <a:r>
              <a:rPr lang="ru-RU" sz="1600" dirty="0" smtClean="0">
                <a:latin typeface="+mj-lt"/>
              </a:rPr>
              <a:t>, Тромб),   обеспечивает       </a:t>
            </a:r>
            <a:r>
              <a:rPr lang="ru-RU" sz="1600" dirty="0" err="1" smtClean="0">
                <a:latin typeface="+mj-lt"/>
              </a:rPr>
              <a:t>β-hemolysis  </a:t>
            </a:r>
            <a:r>
              <a:rPr lang="ru-RU" sz="1600" u="sng" dirty="0" smtClean="0">
                <a:latin typeface="+mj-lt"/>
              </a:rPr>
              <a:t>в  глубоких   слоях    кровяного   </a:t>
            </a:r>
            <a:r>
              <a:rPr lang="ru-RU" sz="1600" u="sng" dirty="0" err="1" smtClean="0">
                <a:latin typeface="+mj-lt"/>
              </a:rPr>
              <a:t>агара</a:t>
            </a:r>
            <a:r>
              <a:rPr lang="ru-RU" sz="1600" u="sng" dirty="0" smtClean="0">
                <a:latin typeface="+mj-lt"/>
              </a:rPr>
              <a:t> </a:t>
            </a:r>
          </a:p>
          <a:p>
            <a:endParaRPr lang="ru-RU" sz="800" dirty="0" smtClean="0">
              <a:latin typeface="+mj-lt"/>
            </a:endParaRPr>
          </a:p>
          <a:p>
            <a:r>
              <a:rPr lang="ru-RU" b="1" dirty="0" smtClean="0">
                <a:solidFill>
                  <a:srgbClr val="692B25"/>
                </a:solidFill>
                <a:latin typeface="+mj-lt"/>
              </a:rPr>
              <a:t>S</a:t>
            </a:r>
            <a:r>
              <a:rPr lang="en-US" b="1" dirty="0" smtClean="0">
                <a:solidFill>
                  <a:srgbClr val="692B25"/>
                </a:solidFill>
                <a:latin typeface="+mj-lt"/>
              </a:rPr>
              <a:t>L</a:t>
            </a:r>
            <a:r>
              <a:rPr lang="ru-RU" b="1" dirty="0" smtClean="0">
                <a:solidFill>
                  <a:srgbClr val="692B25"/>
                </a:solidFill>
                <a:latin typeface="+mj-lt"/>
              </a:rPr>
              <a:t>S </a:t>
            </a:r>
            <a:r>
              <a:rPr lang="en-US" b="1" dirty="0" smtClean="0">
                <a:solidFill>
                  <a:srgbClr val="692B25"/>
                </a:solidFill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устойчив  к  действию </a:t>
            </a:r>
            <a:r>
              <a:rPr lang="en-US" sz="1600" dirty="0" smtClean="0">
                <a:solidFill>
                  <a:prstClr val="black"/>
                </a:solidFill>
                <a:latin typeface="Arial"/>
              </a:rPr>
              <a:t>O</a:t>
            </a:r>
            <a:r>
              <a:rPr lang="en-US" sz="1050" dirty="0" smtClean="0">
                <a:solidFill>
                  <a:prstClr val="black"/>
                </a:solidFill>
                <a:latin typeface="Arial"/>
              </a:rPr>
              <a:t>2</a:t>
            </a:r>
            <a:r>
              <a:rPr lang="ru-RU" sz="1600" dirty="0" smtClean="0">
                <a:latin typeface="+mj-lt"/>
              </a:rPr>
              <a:t>, приводит  к  просветлению  </a:t>
            </a:r>
            <a:r>
              <a:rPr lang="ru-RU" sz="1600" u="sng" dirty="0" smtClean="0">
                <a:latin typeface="+mj-lt"/>
              </a:rPr>
              <a:t>на поверхности  кровяного   </a:t>
            </a:r>
            <a:r>
              <a:rPr lang="ru-RU" sz="1600" u="sng" dirty="0" err="1" smtClean="0">
                <a:latin typeface="+mj-lt"/>
              </a:rPr>
              <a:t>агара</a:t>
            </a:r>
            <a:r>
              <a:rPr lang="ru-RU" sz="1600" dirty="0" smtClean="0">
                <a:latin typeface="+mj-lt"/>
              </a:rPr>
              <a:t>    затрагивает </a:t>
            </a:r>
            <a:r>
              <a:rPr lang="ru-RU" sz="1600" dirty="0" err="1" smtClean="0">
                <a:latin typeface="+mj-lt"/>
              </a:rPr>
              <a:t>иммуноциты</a:t>
            </a:r>
            <a:r>
              <a:rPr lang="ru-RU" sz="1600" dirty="0" smtClean="0">
                <a:latin typeface="+mj-lt"/>
              </a:rPr>
              <a:t>,  включая  </a:t>
            </a:r>
            <a:r>
              <a:rPr lang="ru-RU" sz="1600" dirty="0" err="1" smtClean="0">
                <a:latin typeface="+mj-lt"/>
              </a:rPr>
              <a:t>п</a:t>
            </a:r>
            <a:r>
              <a:rPr lang="ru-RU" sz="1600" dirty="0" smtClean="0">
                <a:latin typeface="+mj-lt"/>
              </a:rPr>
              <a:t>/я  Л   и  лимфоциты,  что   снижает  защиту  иммунной  системы  хозяина  от  инфекции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7162800" cy="12192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Отсутствие   гемолиза  (гамма-гемолиз)  при   культивировании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Enterococcus </a:t>
            </a:r>
            <a:r>
              <a:rPr lang="ru-RU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  </a:t>
            </a:r>
            <a:r>
              <a:rPr lang="la-Latn" sz="2400" b="1" i="1" cap="none" dirty="0" smtClean="0">
                <a:solidFill>
                  <a:schemeClr val="bg1">
                    <a:lumMod val="25000"/>
                  </a:schemeClr>
                </a:solidFill>
                <a:effectLst/>
              </a:rPr>
              <a:t>faecalis </a:t>
            </a:r>
            <a:endParaRPr lang="ru-RU" sz="24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70085" cy="1514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 descr="\\Obtk\обмен\Иммунология\К презентации на кровь\Enterococcus faecalis -отсутствие гемолиз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1" y="1752600"/>
            <a:ext cx="4953000" cy="4557697"/>
          </a:xfrm>
          <a:noFill/>
          <a:ln>
            <a:solidFill>
              <a:schemeClr val="accent1"/>
            </a:solidFill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81534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15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9400" y="3733800"/>
            <a:ext cx="2209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692B25"/>
                </a:solidFill>
              </a:rPr>
              <a:t> γ</a:t>
            </a:r>
            <a:r>
              <a:rPr lang="ru-RU" b="1" dirty="0" smtClean="0">
                <a:solidFill>
                  <a:srgbClr val="692B25"/>
                </a:solidFill>
              </a:rPr>
              <a:t>-</a:t>
            </a:r>
            <a:r>
              <a:rPr lang="en-US" b="1" dirty="0" err="1" smtClean="0">
                <a:solidFill>
                  <a:srgbClr val="692B25"/>
                </a:solidFill>
              </a:rPr>
              <a:t>hemolysis</a:t>
            </a:r>
            <a:r>
              <a:rPr lang="ru-RU" b="1" dirty="0" smtClean="0">
                <a:solidFill>
                  <a:srgbClr val="692B25"/>
                </a:solidFill>
              </a:rPr>
              <a:t> </a:t>
            </a:r>
            <a:r>
              <a:rPr lang="ru-RU" sz="1600" b="1" dirty="0" smtClean="0">
                <a:solidFill>
                  <a:srgbClr val="692B25"/>
                </a:solidFill>
              </a:rPr>
              <a:t> - </a:t>
            </a:r>
            <a:r>
              <a:rPr lang="en-US" sz="1600" b="1" dirty="0" smtClean="0"/>
              <a:t> </a:t>
            </a:r>
            <a:r>
              <a:rPr lang="ru-RU" sz="1600" b="1" dirty="0" smtClean="0">
                <a:latin typeface="+mj-lt"/>
              </a:rPr>
              <a:t>отсутствие   разрушения  Эр                   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и  изменения  свойств  среды  вокруг  колоний</a:t>
            </a: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1219200" y="457200"/>
            <a:ext cx="5562600" cy="8382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Интерференция  в  проявлении  гемолиза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70085" cy="1514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5" descr="C:\Documents and Settings\zech4\Мои документы\Загрузки\patstrept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5257800" cy="40333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305800" y="60198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16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0" y="1828800"/>
            <a:ext cx="320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Некоторые  бактерии   со  слабой  </a:t>
            </a:r>
            <a:r>
              <a:rPr lang="el-GR" sz="1600" dirty="0" smtClean="0">
                <a:latin typeface="+mj-lt"/>
              </a:rPr>
              <a:t>β</a:t>
            </a:r>
            <a:r>
              <a:rPr lang="ru-RU" sz="1600" dirty="0" smtClean="0">
                <a:latin typeface="+mj-lt"/>
              </a:rPr>
              <a:t>- гемолитической  активностью, вызывают  интенсивный </a:t>
            </a:r>
            <a:r>
              <a:rPr lang="en-US" sz="1600" dirty="0" smtClean="0">
                <a:latin typeface="+mj-lt"/>
              </a:rPr>
              <a:t>  </a:t>
            </a:r>
            <a:r>
              <a:rPr lang="el-GR" sz="1600" dirty="0" smtClean="0">
                <a:latin typeface="+mj-lt"/>
              </a:rPr>
              <a:t>β</a:t>
            </a:r>
            <a:r>
              <a:rPr lang="ru-RU" sz="1600" dirty="0" smtClean="0">
                <a:latin typeface="+mj-lt"/>
              </a:rPr>
              <a:t>-гемолиз,  когда  культивируются   рядом со  стафилококками  -         </a:t>
            </a:r>
            <a:r>
              <a:rPr lang="ru-RU" b="1" dirty="0" smtClean="0">
                <a:solidFill>
                  <a:srgbClr val="692B25"/>
                </a:solidFill>
                <a:latin typeface="+mj-lt"/>
              </a:rPr>
              <a:t>тест  лагеря</a:t>
            </a:r>
            <a:endParaRPr lang="ru-RU" dirty="0" smtClean="0">
              <a:latin typeface="+mj-lt"/>
            </a:endParaRPr>
          </a:p>
          <a:p>
            <a:endParaRPr lang="en-US" sz="8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Эту  особенность  могут  демонстрировать                   </a:t>
            </a:r>
            <a:r>
              <a:rPr lang="en-US" sz="1600" i="1" dirty="0" smtClean="0">
                <a:latin typeface="+mj-lt"/>
              </a:rPr>
              <a:t>Str. </a:t>
            </a:r>
            <a:r>
              <a:rPr lang="en-US" sz="1600" i="1" dirty="0" err="1" smtClean="0">
                <a:latin typeface="+mj-lt"/>
              </a:rPr>
              <a:t>agalactiae</a:t>
            </a:r>
            <a:r>
              <a:rPr lang="ru-RU" sz="1600" i="1" dirty="0" smtClean="0">
                <a:latin typeface="+mj-lt"/>
              </a:rPr>
              <a:t>,  </a:t>
            </a:r>
            <a:r>
              <a:rPr lang="ru-RU" sz="1600" i="1" dirty="0" err="1" smtClean="0">
                <a:latin typeface="+mj-lt"/>
              </a:rPr>
              <a:t>Cl</a:t>
            </a:r>
            <a:r>
              <a:rPr lang="en-US" sz="1600" i="1" dirty="0" smtClean="0">
                <a:latin typeface="+mj-lt"/>
              </a:rPr>
              <a:t>.</a:t>
            </a:r>
            <a:r>
              <a:rPr lang="ru-RU" sz="1600" i="1" dirty="0" err="1" smtClean="0">
                <a:latin typeface="+mj-lt"/>
              </a:rPr>
              <a:t>perfringens</a:t>
            </a:r>
            <a:r>
              <a:rPr lang="ru-RU" sz="1600" i="1" dirty="0" smtClean="0">
                <a:latin typeface="+mj-lt"/>
              </a:rPr>
              <a:t>, </a:t>
            </a:r>
            <a:r>
              <a:rPr lang="en-US" sz="1600" i="1" dirty="0" err="1" smtClean="0">
                <a:latin typeface="+mj-lt"/>
              </a:rPr>
              <a:t>Listeria</a:t>
            </a:r>
            <a:r>
              <a:rPr lang="ru-RU" sz="1600" i="1" dirty="0" smtClean="0">
                <a:latin typeface="+mj-lt"/>
              </a:rPr>
              <a:t> </a:t>
            </a:r>
            <a:r>
              <a:rPr lang="en-US" sz="1600" i="1" dirty="0" smtClean="0">
                <a:latin typeface="+mj-lt"/>
              </a:rPr>
              <a:t> </a:t>
            </a:r>
            <a:r>
              <a:rPr lang="ru-RU" sz="1600" i="1" dirty="0" err="1" smtClean="0">
                <a:latin typeface="+mj-lt"/>
              </a:rPr>
              <a:t>monocytogenes</a:t>
            </a:r>
            <a:r>
              <a:rPr lang="ru-RU" sz="1600" dirty="0" smtClean="0">
                <a:latin typeface="+mj-lt"/>
              </a:rPr>
              <a:t> </a:t>
            </a:r>
            <a:endParaRPr lang="en-US" sz="1600" dirty="0" smtClean="0">
              <a:latin typeface="+mj-lt"/>
            </a:endParaRPr>
          </a:p>
          <a:p>
            <a:endParaRPr lang="en-US" sz="8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Для определения гемолитической активности </a:t>
            </a:r>
            <a:r>
              <a:rPr lang="ru-RU" sz="1600" u="sng" dirty="0" smtClean="0">
                <a:latin typeface="+mj-lt"/>
              </a:rPr>
              <a:t>не применяют  ША</a:t>
            </a:r>
            <a:r>
              <a:rPr lang="ru-RU" sz="1600" dirty="0" smtClean="0">
                <a:latin typeface="+mj-lt"/>
              </a:rPr>
              <a:t>,  так  как  зоны                </a:t>
            </a:r>
            <a:r>
              <a:rPr lang="el-GR" sz="1600" dirty="0" smtClean="0">
                <a:latin typeface="+mj-lt"/>
              </a:rPr>
              <a:t>α</a:t>
            </a:r>
            <a:r>
              <a:rPr lang="ru-RU" sz="1600" dirty="0" smtClean="0">
                <a:latin typeface="+mj-lt"/>
              </a:rPr>
              <a:t>- или </a:t>
            </a:r>
            <a:r>
              <a:rPr lang="el-GR" sz="1600" dirty="0" smtClean="0">
                <a:latin typeface="+mj-lt"/>
              </a:rPr>
              <a:t>β</a:t>
            </a:r>
            <a:r>
              <a:rPr lang="ru-RU" sz="1600" dirty="0" smtClean="0">
                <a:latin typeface="+mj-lt"/>
              </a:rPr>
              <a:t>-гемолиза  не  имеют  характерных  особенностей     и  вызывают одинаковое изменение  вида 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391400" cy="10668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Выпускается  в  2-х  вариантах 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 комплектации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2514600"/>
            <a:ext cx="7467600" cy="3565524"/>
          </a:xfrm>
        </p:spPr>
        <p:txBody>
          <a:bodyPr/>
          <a:lstStyle/>
          <a:p>
            <a:pPr marL="441325" lvl="7" indent="-441325">
              <a:buSzPct val="101000"/>
              <a:buBlip>
                <a:blip r:embed="rId2"/>
              </a:buBlip>
              <a:defRPr/>
            </a:pPr>
            <a:r>
              <a:rPr lang="ru-RU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Кровь  баранья  </a:t>
            </a:r>
            <a:r>
              <a:rPr lang="ru-RU" sz="2600" dirty="0" err="1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дефибринированная</a:t>
            </a:r>
            <a:r>
              <a:rPr lang="ru-RU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для   питательных  сред  стерильная   К №1  -   срок   годности   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   суток</a:t>
            </a:r>
          </a:p>
          <a:p>
            <a:pPr marL="0" indent="0">
              <a:buSzPct val="101000"/>
              <a:buBlip>
                <a:blip r:embed="rId2"/>
              </a:buBlip>
              <a:defRPr/>
            </a:pPr>
            <a:endParaRPr lang="ru-RU" sz="2600" dirty="0" smtClean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1000"/>
              <a:buBlip>
                <a:blip r:embed="rId2"/>
              </a:buBlip>
              <a:defRPr/>
            </a:pPr>
            <a:r>
              <a:rPr lang="ru-RU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Кровь  баранья  для  питательных   сред                                     (с  цитратом  натрия)  стерильная   К №2 </a:t>
            </a:r>
            <a:r>
              <a:rPr lang="en-US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-  с</a:t>
            </a:r>
            <a:r>
              <a:rPr lang="ru-RU" altLang="ru-RU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рок  годности  </a:t>
            </a:r>
            <a:r>
              <a:rPr lang="ru-RU" alt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  суток</a:t>
            </a:r>
          </a:p>
        </p:txBody>
      </p:sp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668933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1534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17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7391400" cy="12192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Сравнение  ростовых  свойств  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при  культивировании на  средах  с  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обогащением    К </a:t>
            </a:r>
            <a:r>
              <a:rPr lang="ru-RU" sz="2800" cap="none" dirty="0" smtClean="0">
                <a:solidFill>
                  <a:srgbClr val="692B25"/>
                </a:solidFill>
                <a:effectLst/>
              </a:rPr>
              <a:t>№</a:t>
            </a: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1    и    К </a:t>
            </a:r>
            <a:r>
              <a:rPr lang="ru-RU" sz="2800" cap="none" dirty="0" smtClean="0">
                <a:solidFill>
                  <a:srgbClr val="692B25"/>
                </a:solidFill>
                <a:effectLst/>
              </a:rPr>
              <a:t>№</a:t>
            </a: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2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070085" cy="1514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 descr="\\Obtk\обмен\ФОТО с чашек Петри\WP_20141009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905000"/>
            <a:ext cx="7156450" cy="4344585"/>
          </a:xfrm>
          <a:noFill/>
          <a:ln>
            <a:solidFill>
              <a:schemeClr val="accent1"/>
            </a:solidFill>
          </a:ln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1534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18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391400" cy="8382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Сравнение  гемолитической  активности 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  при  культивировании   на  К </a:t>
            </a:r>
            <a:r>
              <a:rPr lang="ru-RU" sz="2800" cap="none" dirty="0" smtClean="0">
                <a:solidFill>
                  <a:srgbClr val="692B25"/>
                </a:solidFill>
                <a:effectLst/>
              </a:rPr>
              <a:t>№</a:t>
            </a: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1  и   К </a:t>
            </a:r>
            <a:r>
              <a:rPr lang="ru-RU" sz="2800" cap="none" dirty="0" smtClean="0">
                <a:solidFill>
                  <a:srgbClr val="692B25"/>
                </a:solidFill>
                <a:effectLst/>
              </a:rPr>
              <a:t>№</a:t>
            </a: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2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pic>
        <p:nvPicPr>
          <p:cNvPr id="6" name="Picture 2" descr="\\Obtk\обмен\ФОТО с чашек Петри\WP_20141010_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4346" y="1752600"/>
            <a:ext cx="7887653" cy="4523400"/>
          </a:xfrm>
          <a:noFill/>
          <a:ln>
            <a:solidFill>
              <a:schemeClr val="accent1"/>
            </a:solidFill>
          </a:ln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1534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19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70085" cy="1514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низ 9"/>
          <p:cNvSpPr/>
          <p:nvPr/>
        </p:nvSpPr>
        <p:spPr>
          <a:xfrm rot="19929436">
            <a:off x="3169798" y="2824182"/>
            <a:ext cx="237726" cy="225403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4876800" y="3124200"/>
            <a:ext cx="3733800" cy="1354217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sz="100" b="1" dirty="0" smtClean="0">
              <a:solidFill>
                <a:schemeClr val="bg1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00" b="1" dirty="0" smtClean="0">
              <a:solidFill>
                <a:schemeClr val="bg1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МОЛЕКУЛЯРНО-ГЕНЕТИЧЕСКОЕ    ВЫЯВЛЕНИЕ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СПЕЦИФИЧЕСКИХ  ФРАГМЕНТОВ   ДНК  ИЛИ  РНК  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ВОЗБУДИТЕЛЯ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3400" y="1752600"/>
            <a:ext cx="3581400" cy="990600"/>
          </a:xfrm>
          <a:prstGeom prst="rect">
            <a:avLst/>
          </a:prstGeom>
          <a:solidFill>
            <a:srgbClr val="D2D4BA"/>
          </a:solidFill>
          <a:ln w="28575">
            <a:solidFill>
              <a:schemeClr val="accent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92B25"/>
                </a:solidFill>
                <a:latin typeface="+mj-lt"/>
                <a:ea typeface="+mj-ea"/>
                <a:cs typeface="+mj-cs"/>
              </a:rPr>
              <a:t>ЛАБОРАТОРНАЯ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92B25"/>
                </a:solidFill>
                <a:latin typeface="+mj-lt"/>
                <a:ea typeface="+mj-ea"/>
                <a:cs typeface="+mj-cs"/>
              </a:rPr>
              <a:t> ДИАГНОСТИКА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04800" y="3657600"/>
            <a:ext cx="3124200" cy="1371600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sz="100" b="1" dirty="0" smtClean="0">
              <a:solidFill>
                <a:schemeClr val="bg1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МИКРОСКОПИЧЕСКОЕ  ИССЛЕДОВАНИЕ  СОСКОБОВ  И  ОТДЕЛЯЕМОГО  ИЗ ПАТОЛОГИЧЕСКИХ  ОЧАГОВ</a:t>
            </a:r>
            <a:endParaRPr lang="ru-RU" sz="1600" dirty="0">
              <a:solidFill>
                <a:schemeClr val="bg1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122410">
            <a:off x="1427598" y="2725604"/>
            <a:ext cx="281360" cy="107295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680224">
            <a:off x="4341392" y="2460659"/>
            <a:ext cx="253422" cy="132708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8382000" cy="9144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cap="none" dirty="0" smtClean="0">
                <a:solidFill>
                  <a:srgbClr val="692B25"/>
                </a:solidFill>
                <a:effectLst/>
              </a:rPr>
              <a:t>ПРЯМЫЕ   МЕТОДЫ  ВЫЯВАЛЕНИЯ   ВОЗБУДИТЕЛЕЙ   ИНФЕКЦИОННО-ВОСПАЛИТЕЛЬНЫХ  ЗАБОЛЕВАНИЙ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752600" y="5105400"/>
            <a:ext cx="2662238" cy="1077218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itchFamily="18" charset="0"/>
              </a:rPr>
              <a:t>КУЛЬТИВИРОВАНИЕ  НА   ИСКУССТВЕННЫХ ПИТАТЕЛЬНЫХ  СРЕДАХ</a:t>
            </a:r>
            <a:endParaRPr lang="ru-RU" sz="1600" dirty="0">
              <a:solidFill>
                <a:schemeClr val="bg1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8172450" y="5805488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2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391400" cy="9144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Разработана   и  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планируется   к   выпуску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2133600"/>
            <a:ext cx="7467600" cy="4114800"/>
          </a:xfrm>
        </p:spPr>
        <p:txBody>
          <a:bodyPr/>
          <a:lstStyle/>
          <a:p>
            <a:pPr marL="441325" lvl="7" indent="-441325">
              <a:buSzPct val="101000"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692B25"/>
                </a:solidFill>
                <a:latin typeface="Arial" pitchFamily="34" charset="0"/>
                <a:cs typeface="Arial" pitchFamily="34" charset="0"/>
              </a:rPr>
              <a:t>Кровь </a:t>
            </a:r>
            <a:r>
              <a:rPr lang="en-US" sz="2400" b="1" dirty="0" smtClean="0">
                <a:solidFill>
                  <a:srgbClr val="692B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692B25"/>
                </a:solidFill>
                <a:latin typeface="Arial" pitchFamily="34" charset="0"/>
                <a:cs typeface="Arial" pitchFamily="34" charset="0"/>
              </a:rPr>
              <a:t>лошадиная </a:t>
            </a:r>
            <a:r>
              <a:rPr lang="ru-RU" sz="2400" b="1" dirty="0" err="1" smtClean="0">
                <a:solidFill>
                  <a:srgbClr val="692B25"/>
                </a:solidFill>
                <a:latin typeface="Arial" pitchFamily="34" charset="0"/>
                <a:cs typeface="Arial" pitchFamily="34" charset="0"/>
              </a:rPr>
              <a:t>дефибринированная</a:t>
            </a:r>
            <a:r>
              <a:rPr lang="ru-RU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для   питательных  сред  стерильная  -   срок   годности   </a:t>
            </a: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   суток</a:t>
            </a:r>
          </a:p>
          <a:p>
            <a:pPr marL="441325" lvl="7" indent="-441325">
              <a:buSzPct val="101000"/>
              <a:buBlip>
                <a:blip r:embed="rId2"/>
              </a:buBlip>
              <a:defRPr/>
            </a:pPr>
            <a:r>
              <a:rPr lang="ru-RU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наиболее  подходящая   обогащающая  добавка   для   культивирования   особо   прихотливых   микроорганизмов</a:t>
            </a:r>
          </a:p>
          <a:p>
            <a:pPr marL="441325" lvl="7" indent="-441325">
              <a:buSzPct val="101000"/>
              <a:buNone/>
              <a:defRPr/>
            </a:pPr>
            <a:r>
              <a:rPr lang="ru-RU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la-Latn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Helicobacter</a:t>
            </a:r>
            <a:r>
              <a:rPr lang="en-US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la-Latn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la-Latn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</a:t>
            </a:r>
            <a:r>
              <a:rPr lang="en-US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la-Latn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ru-RU" sz="2400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marL="441325" lvl="7" indent="-441325">
              <a:spcBef>
                <a:spcPts val="0"/>
              </a:spcBef>
              <a:buSzPct val="101000"/>
              <a:buNone/>
              <a:defRPr/>
            </a:pPr>
            <a:r>
              <a:rPr lang="ru-RU" sz="2400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ru-RU" sz="2400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Haemophylus</a:t>
            </a:r>
            <a:r>
              <a:rPr lang="ru-RU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haemolyticus</a:t>
            </a:r>
            <a:r>
              <a:rPr lang="en-US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  </a:t>
            </a:r>
            <a:endParaRPr lang="ru-RU" sz="2400" i="1" dirty="0" smtClean="0">
              <a:solidFill>
                <a:srgbClr val="692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41325" lvl="7" indent="-441325">
              <a:spcBef>
                <a:spcPts val="0"/>
              </a:spcBef>
              <a:buSzPct val="101000"/>
              <a:buNone/>
              <a:defRPr/>
            </a:pPr>
            <a:r>
              <a:rPr lang="en-US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i="1" dirty="0" err="1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Haemophylus</a:t>
            </a:r>
            <a:r>
              <a:rPr lang="ru-RU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influenzae</a:t>
            </a:r>
            <a:r>
              <a:rPr lang="en-US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endParaRPr lang="ru-RU" sz="2400" i="1" dirty="0" smtClean="0">
              <a:solidFill>
                <a:srgbClr val="692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41325" lvl="7" indent="-441325">
              <a:spcBef>
                <a:spcPts val="0"/>
              </a:spcBef>
              <a:buSzPct val="101000"/>
              <a:buNone/>
              <a:defRPr/>
            </a:pPr>
            <a:r>
              <a:rPr lang="ru-RU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Streptococcus</a:t>
            </a:r>
            <a:r>
              <a:rPr lang="ru-RU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spp.</a:t>
            </a:r>
            <a:r>
              <a:rPr lang="ru-RU" sz="2400" dirty="0" smtClean="0">
                <a:solidFill>
                  <a:srgbClr val="692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4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400" dirty="0" smtClean="0">
              <a:solidFill>
                <a:schemeClr val="bg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1534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20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" name="Picture 1" descr="K:\КОНФ ЭКОлаб 2017-\ИННОВ_МЕД_МИКРОБИОЛОГИИ\Кровь лошадиная дефибринированная для пит. сред.JPG"/>
          <p:cNvPicPr>
            <a:picLocks noChangeAspect="1" noChangeArrowheads="1"/>
          </p:cNvPicPr>
          <p:nvPr/>
        </p:nvPicPr>
        <p:blipFill>
          <a:blip r:embed="rId3" cstate="print"/>
          <a:srcRect l="26443" r="22035"/>
          <a:stretch>
            <a:fillRect/>
          </a:stretch>
        </p:blipFill>
        <p:spPr bwMode="auto">
          <a:xfrm>
            <a:off x="7187574" y="228601"/>
            <a:ext cx="1714259" cy="220980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391400" cy="6096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Планируется   к   выпуску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1534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2</a:t>
            </a:r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1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447" y="1772944"/>
            <a:ext cx="5957754" cy="3942056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69" name="Picture 1" descr="K:\КОНФ ЭКОлаб 2017-\ИННОВ_МЕД_МИКРОБИОЛОГИИ\Кровь лошадиная дефибринированная для пит. сред.JPG"/>
          <p:cNvPicPr>
            <a:picLocks noChangeAspect="1" noChangeArrowheads="1"/>
          </p:cNvPicPr>
          <p:nvPr/>
        </p:nvPicPr>
        <p:blipFill>
          <a:blip r:embed="rId3" cstate="print"/>
          <a:srcRect l="26443" r="22035"/>
          <a:stretch>
            <a:fillRect/>
          </a:stretch>
        </p:blipFill>
        <p:spPr bwMode="auto">
          <a:xfrm>
            <a:off x="6781800" y="228600"/>
            <a:ext cx="2120033" cy="273287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6858000" cy="6096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Культивирование     микроорганизмов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229600" y="60198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22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" name="Picture 1" descr="K:\КОНФ ЭКОлаб 2017-\ИННОВ_МЕД_МИКРОБИОЛОГИИ\Кровь лошадиная дефибринированная для пит. сред.JPG"/>
          <p:cNvPicPr>
            <a:picLocks noChangeAspect="1" noChangeArrowheads="1"/>
          </p:cNvPicPr>
          <p:nvPr/>
        </p:nvPicPr>
        <p:blipFill>
          <a:blip r:embed="rId2" cstate="print"/>
          <a:srcRect l="26443" r="22035"/>
          <a:stretch>
            <a:fillRect/>
          </a:stretch>
        </p:blipFill>
        <p:spPr bwMode="auto">
          <a:xfrm>
            <a:off x="7187574" y="228601"/>
            <a:ext cx="1714259" cy="220980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  <p:pic>
        <p:nvPicPr>
          <p:cNvPr id="39938" name="Picture 2" descr="K:\КОНФ ЭКОлаб 2017-\ИННОВ_МЕД_МИКРОБИОЛОГИИ\Enterococcus faecalis 7-62 отсутствие гемоли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" y="1752599"/>
            <a:ext cx="3200401" cy="243840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  <p:pic>
        <p:nvPicPr>
          <p:cNvPr id="39939" name="Picture 3" descr="K:\КОНФ ЭКОлаб 2017-\ИННОВ_МЕД_МИКРОБИОЛОГИИ\Streptococcus pneumoniae Т3 ¦3 __-гемолиз.JPG"/>
          <p:cNvPicPr>
            <a:picLocks noChangeAspect="1" noChangeArrowheads="1"/>
          </p:cNvPicPr>
          <p:nvPr/>
        </p:nvPicPr>
        <p:blipFill>
          <a:blip r:embed="rId4" cstate="print"/>
          <a:srcRect l="41317" t="3318" r="16802" b="4562"/>
          <a:stretch>
            <a:fillRect/>
          </a:stretch>
        </p:blipFill>
        <p:spPr bwMode="auto">
          <a:xfrm>
            <a:off x="3124200" y="1905000"/>
            <a:ext cx="2667000" cy="359961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  <p:pic>
        <p:nvPicPr>
          <p:cNvPr id="39941" name="Picture 5" descr="K:\КОНФ ЭКОлаб 2017-\ИННОВ_МЕД_МИКРОБИОЛОГИИ\Streptococcus pyogenes Dick-1 __-гемолиз.JPG"/>
          <p:cNvPicPr>
            <a:picLocks noChangeAspect="1" noChangeArrowheads="1"/>
          </p:cNvPicPr>
          <p:nvPr/>
        </p:nvPicPr>
        <p:blipFill>
          <a:blip r:embed="rId5" cstate="print"/>
          <a:srcRect l="23413" t="19077" r="27544" b="8709"/>
          <a:stretch>
            <a:fillRect/>
          </a:stretch>
        </p:blipFill>
        <p:spPr bwMode="auto">
          <a:xfrm>
            <a:off x="6096000" y="3276600"/>
            <a:ext cx="2599758" cy="2542469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7200" y="495300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5D2721"/>
                </a:solidFill>
              </a:rPr>
              <a:t>Ent</a:t>
            </a:r>
            <a:r>
              <a:rPr lang="en-US" sz="2200" b="1" i="1" dirty="0" smtClean="0">
                <a:solidFill>
                  <a:srgbClr val="5D2721"/>
                </a:solidFill>
              </a:rPr>
              <a:t>.  </a:t>
            </a:r>
            <a:r>
              <a:rPr lang="en-US" sz="2200" b="1" i="1" dirty="0" err="1" smtClean="0">
                <a:solidFill>
                  <a:srgbClr val="5D2721"/>
                </a:solidFill>
              </a:rPr>
              <a:t>fecalis</a:t>
            </a:r>
            <a:endParaRPr lang="ru-RU" sz="2200" b="1" i="1" dirty="0">
              <a:solidFill>
                <a:srgbClr val="5D27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7150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5D2721"/>
                </a:solidFill>
              </a:rPr>
              <a:t>Str.  </a:t>
            </a:r>
            <a:r>
              <a:rPr lang="en-US" sz="2200" b="1" i="1" dirty="0" err="1" smtClean="0">
                <a:solidFill>
                  <a:srgbClr val="5D2721"/>
                </a:solidFill>
              </a:rPr>
              <a:t>pheumoniae</a:t>
            </a:r>
            <a:endParaRPr lang="ru-RU" sz="2200" b="1" i="1" dirty="0">
              <a:solidFill>
                <a:srgbClr val="5D272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60960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692B25"/>
                </a:solidFill>
              </a:rPr>
              <a:t>Str.  </a:t>
            </a:r>
            <a:r>
              <a:rPr lang="en-US" sz="2200" b="1" i="1" dirty="0" err="1" smtClean="0">
                <a:solidFill>
                  <a:srgbClr val="692B25"/>
                </a:solidFill>
              </a:rPr>
              <a:t>pyogenes</a:t>
            </a:r>
            <a:endParaRPr lang="ru-RU" sz="2200" b="1" i="1" dirty="0">
              <a:solidFill>
                <a:srgbClr val="692B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524000" cy="114300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8000"/>
          </a:blip>
          <a:srcRect/>
          <a:stretch>
            <a:fillRect/>
          </a:stretch>
        </p:blipFill>
        <p:spPr bwMode="auto">
          <a:xfrm>
            <a:off x="6934200" y="1676400"/>
            <a:ext cx="1979507" cy="167640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8001000" cy="3927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99000"/>
              <a:buBlip>
                <a:blip r:embed="rId4"/>
              </a:buBlip>
            </a:pPr>
            <a:r>
              <a:rPr lang="ru-RU" altLang="ru-RU" sz="2400" b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Производство    диагностических   систем</a:t>
            </a:r>
          </a:p>
          <a:p>
            <a:pPr eaLnBrk="1" hangingPunct="1">
              <a:lnSpc>
                <a:spcPct val="80000"/>
              </a:lnSpc>
              <a:buSzPct val="99000"/>
              <a:buNone/>
            </a:pP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     142530,  Московская обл.,  г. Электрогорск,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SzPct val="99000"/>
              <a:buNone/>
            </a:pP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           ул. Буденного, д. 1</a:t>
            </a:r>
            <a:r>
              <a:rPr lang="en-US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   </a:t>
            </a: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  <a:hlinkClick r:id="rId5"/>
              </a:rPr>
              <a:t>http://www.ekolab.ru</a:t>
            </a:r>
            <a:endParaRPr lang="ru-RU" altLang="ru-RU" sz="2400" b="1" i="1" dirty="0" smtClean="0">
              <a:solidFill>
                <a:schemeClr val="bg1">
                  <a:lumMod val="2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SzPct val="99000"/>
              <a:buBlip>
                <a:blip r:embed="rId4"/>
              </a:buBlip>
            </a:pPr>
            <a:endParaRPr lang="ru-RU" altLang="ru-RU" sz="800" b="1" dirty="0" smtClean="0">
              <a:solidFill>
                <a:schemeClr val="bg1">
                  <a:lumMod val="2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SzPct val="99000"/>
              <a:buBlip>
                <a:blip r:embed="rId4"/>
              </a:buBlip>
            </a:pPr>
            <a:r>
              <a:rPr lang="ru-RU" altLang="ru-RU" sz="2400" b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Отдел маркетинга:</a:t>
            </a: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SzPct val="99000"/>
              <a:buNone/>
            </a:pP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                           тел./факс: +7 (496)   433-35-29</a:t>
            </a:r>
            <a:endParaRPr lang="en-US" altLang="ru-RU" sz="2400" b="1" i="1" dirty="0" smtClean="0">
              <a:solidFill>
                <a:schemeClr val="bg1">
                  <a:lumMod val="2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SzPct val="99000"/>
              <a:buNone/>
            </a:pPr>
            <a:r>
              <a:rPr lang="en-US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     e-m</a:t>
            </a: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а</a:t>
            </a:r>
            <a:r>
              <a:rPr lang="en-US" altLang="ru-RU" sz="2400" b="1" i="1" dirty="0" err="1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il</a:t>
            </a:r>
            <a:r>
              <a:rPr lang="en-US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:</a:t>
            </a: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en-US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en-US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  <a:hlinkClick r:id="rId6"/>
              </a:rPr>
              <a:t>market@ekolab.ru</a:t>
            </a: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;  </a:t>
            </a: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latin typeface="Arial Narrow" pitchFamily="34" charset="0"/>
              </a:rPr>
              <a:t>  </a:t>
            </a:r>
            <a:r>
              <a:rPr lang="en-US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  <a:hlinkClick r:id="rId7"/>
              </a:rPr>
              <a:t>ekolab_market@mail.ru</a:t>
            </a:r>
            <a:endParaRPr lang="en-US" altLang="ru-RU" sz="2400" b="1" i="1" dirty="0" smtClean="0">
              <a:solidFill>
                <a:schemeClr val="bg1">
                  <a:lumMod val="2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SzPct val="99000"/>
              <a:buBlip>
                <a:blip r:embed="rId4"/>
              </a:buBlip>
            </a:pPr>
            <a:endParaRPr lang="ru-RU" altLang="ru-RU" sz="800" b="1" dirty="0" smtClean="0">
              <a:solidFill>
                <a:schemeClr val="bg1">
                  <a:lumMod val="2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SzPct val="99000"/>
              <a:buBlip>
                <a:blip r:embed="rId4"/>
              </a:buBlip>
            </a:pPr>
            <a:r>
              <a:rPr lang="ru-RU" altLang="ru-RU" sz="2400" b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Представительство в г. Москве: </a:t>
            </a:r>
          </a:p>
          <a:p>
            <a:pPr eaLnBrk="1" hangingPunct="1">
              <a:lnSpc>
                <a:spcPct val="80000"/>
              </a:lnSpc>
              <a:buSzPct val="99000"/>
              <a:buNone/>
            </a:pP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                           тел./факс:   +7(495) 938-8165, -938-8174 </a:t>
            </a:r>
            <a:endParaRPr lang="en-US" altLang="ru-RU" sz="2400" b="1" i="1" dirty="0" smtClean="0">
              <a:solidFill>
                <a:schemeClr val="bg1">
                  <a:lumMod val="2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SzPct val="99000"/>
              <a:buNone/>
            </a:pPr>
            <a:r>
              <a:rPr lang="en-US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                           e</a:t>
            </a: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-</a:t>
            </a:r>
            <a:r>
              <a:rPr lang="en-US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m</a:t>
            </a: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а</a:t>
            </a:r>
            <a:r>
              <a:rPr lang="en-US" altLang="ru-RU" sz="2400" b="1" i="1" dirty="0" err="1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il</a:t>
            </a: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: </a:t>
            </a:r>
            <a:r>
              <a:rPr lang="en-US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</a:rPr>
              <a:t>  </a:t>
            </a:r>
            <a:r>
              <a:rPr lang="en-US" altLang="ru-RU" sz="2400" b="1" i="1" dirty="0" err="1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  <a:hlinkClick r:id="rId8"/>
              </a:rPr>
              <a:t>mosekolab</a:t>
            </a: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  <a:hlinkClick r:id="rId8"/>
              </a:rPr>
              <a:t>@</a:t>
            </a:r>
            <a:r>
              <a:rPr lang="en-US" altLang="ru-RU" sz="2400" b="1" i="1" dirty="0" err="1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  <a:hlinkClick r:id="rId8"/>
              </a:rPr>
              <a:t>yandex</a:t>
            </a:r>
            <a:r>
              <a:rPr lang="ru-RU" altLang="ru-RU" sz="2400" b="1" i="1" dirty="0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  <a:hlinkClick r:id="rId8"/>
              </a:rPr>
              <a:t>.</a:t>
            </a:r>
            <a:r>
              <a:rPr lang="en-US" altLang="ru-RU" sz="2400" b="1" i="1" dirty="0" err="1" smtClean="0">
                <a:solidFill>
                  <a:schemeClr val="bg1">
                    <a:lumMod val="25000"/>
                  </a:schemeClr>
                </a:solidFill>
                <a:effectLst/>
                <a:latin typeface="Arial Narrow" pitchFamily="34" charset="0"/>
                <a:hlinkClick r:id="rId8"/>
              </a:rPr>
              <a:t>ru</a:t>
            </a:r>
            <a:endParaRPr lang="en-US" altLang="ru-RU" sz="2400" b="1" i="1" dirty="0" smtClean="0">
              <a:solidFill>
                <a:schemeClr val="bg1">
                  <a:lumMod val="2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SzPct val="99000"/>
              <a:buNone/>
            </a:pPr>
            <a:endParaRPr lang="en-US" altLang="ru-RU" sz="800" b="1" i="1" dirty="0" smtClean="0">
              <a:solidFill>
                <a:schemeClr val="bg1">
                  <a:lumMod val="25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SzPct val="99000"/>
              <a:buNone/>
            </a:pPr>
            <a:endParaRPr lang="ru-RU" altLang="ru-RU" sz="2400" b="1" i="1" dirty="0" smtClean="0">
              <a:solidFill>
                <a:schemeClr val="bg1">
                  <a:lumMod val="2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8172450" y="60213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>
                <a:latin typeface="Times New Roman" pitchFamily="18" charset="0"/>
              </a:rPr>
              <a:t>24</a:t>
            </a:r>
          </a:p>
        </p:txBody>
      </p:sp>
      <p:sp>
        <p:nvSpPr>
          <p:cNvPr id="19461" name="Oval 8"/>
          <p:cNvSpPr>
            <a:spLocks noChangeArrowheads="1"/>
          </p:cNvSpPr>
          <p:nvPr/>
        </p:nvSpPr>
        <p:spPr bwMode="auto">
          <a:xfrm>
            <a:off x="81534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23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228600"/>
            <a:ext cx="2177890" cy="717278"/>
          </a:xfrm>
          <a:prstGeom prst="rect">
            <a:avLst/>
          </a:prstGeom>
          <a:noFill/>
          <a:ln w="9525">
            <a:solidFill>
              <a:schemeClr val="bg1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6858000" cy="11430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Особенности  применения обогащающих  добавок  на  основе  крови 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в  настоящее время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172450" y="5805488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15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326439" cy="35052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 соответствии  со  Федеральным  законом         №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323-ФЗ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   21.11.2011 года                                 «Об  основах  охраны  здоровья  граждан                в  Российской  Федерации»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статья  38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на  территории Российской Федерации                                           разрешается обращение МИ,                         зарегистрированных  в                         установленном законом  порядке</a:t>
            </a:r>
          </a:p>
        </p:txBody>
      </p:sp>
      <p:pic>
        <p:nvPicPr>
          <p:cNvPr id="15" name="Picture 4" descr="D:\ОБМЕН\фото\DSC_0260.JPG"/>
          <p:cNvPicPr>
            <a:picLocks noChangeAspect="1" noChangeArrowheads="1"/>
          </p:cNvPicPr>
          <p:nvPr/>
        </p:nvPicPr>
        <p:blipFill>
          <a:blip r:embed="rId3" cstate="print"/>
          <a:srcRect t="19036" r="13481"/>
          <a:stretch>
            <a:fillRect/>
          </a:stretch>
        </p:blipFill>
        <p:spPr bwMode="auto">
          <a:xfrm>
            <a:off x="7366534" y="228601"/>
            <a:ext cx="1495756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4488" t="1628" r="6731" b="3256"/>
          <a:stretch>
            <a:fillRect/>
          </a:stretch>
        </p:blipFill>
        <p:spPr bwMode="auto">
          <a:xfrm>
            <a:off x="6934200" y="3657600"/>
            <a:ext cx="1966425" cy="2899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6858000" cy="11430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Особенности  применения обогащающих  добавок  на  основе  крови 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в  настоящее время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2971800" y="2057400"/>
            <a:ext cx="6172200" cy="4572000"/>
          </a:xfrm>
        </p:spPr>
        <p:txBody>
          <a:bodyPr/>
          <a:lstStyle/>
          <a:p>
            <a:pPr marL="0">
              <a:lnSpc>
                <a:spcPct val="90000"/>
              </a:lnSpc>
              <a:spcBef>
                <a:spcPts val="0"/>
              </a:spcBef>
              <a:buBlip>
                <a:blip r:embed="rId3"/>
              </a:buBlip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Росздравнадзор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     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15.02.2017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продукция «Кровь баранья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дефибринированная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для питательных  сред»:</a:t>
            </a:r>
          </a:p>
          <a:p>
            <a:pPr marL="268288" indent="-19050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09000"/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относится   к  МИ  в  случае, если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реализуется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в  качестве  готового  продукта для 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 применения   в  КДЛ   с  целью  приготовления  питательных  сред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при  проведении  диагностики  in vitro</a:t>
            </a:r>
          </a:p>
          <a:p>
            <a:pPr marL="268288" indent="-190500">
              <a:lnSpc>
                <a:spcPct val="90000"/>
              </a:lnSpc>
              <a:buClr>
                <a:srgbClr val="C00000"/>
              </a:buClr>
              <a:buSzPct val="109000"/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не относится  к  МИ,  в  случае,                   если производитель  готовых  питательных сред,  предназначенных  для  реализации  в качестве  МИ, 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использует  кровь  в  процессе  производства  этих  сред      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 качестве  сырья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Picture 4" descr="D:\ОБМЕН\фото\DSC_0260.JPG"/>
          <p:cNvPicPr>
            <a:picLocks noChangeAspect="1" noChangeArrowheads="1"/>
          </p:cNvPicPr>
          <p:nvPr/>
        </p:nvPicPr>
        <p:blipFill>
          <a:blip r:embed="rId4" cstate="print"/>
          <a:srcRect t="19036" r="13481"/>
          <a:stretch>
            <a:fillRect/>
          </a:stretch>
        </p:blipFill>
        <p:spPr bwMode="auto">
          <a:xfrm>
            <a:off x="7366534" y="228601"/>
            <a:ext cx="1495756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1676400"/>
          <a:ext cx="2581573" cy="3733800"/>
        </p:xfrm>
        <a:graphic>
          <a:graphicData uri="http://schemas.openxmlformats.org/presentationml/2006/ole">
            <p:oleObj spid="_x0000_s1029" name="Acrobat Document" r:id="rId5" imgW="5400437" imgH="7810258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6858000" cy="11430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Особенности  применения обогащающих  добавок  на  основе  крови 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в  настоящее время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2296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26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95800"/>
          </a:xfrm>
        </p:spPr>
        <p:txBody>
          <a:bodyPr/>
          <a:lstStyle/>
          <a:p>
            <a:pPr marL="0">
              <a:lnSpc>
                <a:spcPct val="90000"/>
              </a:lnSpc>
              <a:buBlip>
                <a:blip r:embed="rId2"/>
              </a:buBlip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Федеральный  закон  N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125-ФЗ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от                          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20.07.2012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"О донорстве крови  и  ее  компонентов"  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   ст.16  п. 5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не  допускается клиническое использование  донорской  крови и (или) ее  компонентов в  иных  целях,  кроме  лечебных</a:t>
            </a:r>
          </a:p>
          <a:p>
            <a:pPr marL="0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Технический   регламент  «О требованиях безопасности  крови, ее продуктов,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кровезамещаю-щих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растворов и технических средств, используемых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трансфузионно-инфузионной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терапии»</a:t>
            </a:r>
          </a:p>
          <a:p>
            <a:pPr marL="0" indent="268288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п. 10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донорская кровь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это кровь, взятая  от  донора  и предназначенная  для  клинического использования, либо  для    производства  лекарственных  средств, либо   для использования  в  научно-исследовательских и  образовательных  целях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Picture 4" descr="D:\ОБМЕН\фото\DSC_0260.JPG"/>
          <p:cNvPicPr>
            <a:picLocks noChangeAspect="1" noChangeArrowheads="1"/>
          </p:cNvPicPr>
          <p:nvPr/>
        </p:nvPicPr>
        <p:blipFill>
          <a:blip r:embed="rId3" cstate="print"/>
          <a:srcRect t="19036" r="13481"/>
          <a:stretch>
            <a:fillRect/>
          </a:stretch>
        </p:blipFill>
        <p:spPr bwMode="auto">
          <a:xfrm>
            <a:off x="7366534" y="228601"/>
            <a:ext cx="1495756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6858000" cy="11430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Особенности  применения обогащающих  добавок  на  основе  крови 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в  настоящее время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2296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27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533400" y="2057400"/>
            <a:ext cx="8305800" cy="4114800"/>
          </a:xfrm>
        </p:spPr>
        <p:txBody>
          <a:bodyPr/>
          <a:lstStyle/>
          <a:p>
            <a:pPr marL="0">
              <a:lnSpc>
                <a:spcPct val="90000"/>
              </a:lnSpc>
              <a:buBlip>
                <a:blip r:embed="rId2"/>
              </a:buBlip>
            </a:pP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Постановление  Правительства  РФ  </a:t>
            </a:r>
            <a:r>
              <a:rPr lang="ru-RU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№ 331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     12.04.2013   «Об  утверждении  Правил  обеспечения медицинских,  образовательных,  научных  и  иных организаций  донорской   кровью   и (или)  ее компонентами  в  иных  целях,  кроме клинического использования» указано, что обеспечение  организаций,  донорской  кровью  и  (или)  ее  компонентами  осуществляется:</a:t>
            </a:r>
          </a:p>
          <a:p>
            <a:pPr marL="803275" indent="-266700">
              <a:lnSpc>
                <a:spcPct val="90000"/>
              </a:lnSpc>
              <a:buClr>
                <a:srgbClr val="C00000"/>
              </a:buClr>
              <a:buSzPct val="106000"/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научно-исследовательских  и образовательных целях </a:t>
            </a:r>
          </a:p>
          <a:p>
            <a:pPr marL="803275" indent="-266700">
              <a:lnSpc>
                <a:spcPct val="90000"/>
              </a:lnSpc>
              <a:buClr>
                <a:srgbClr val="C00000"/>
              </a:buClr>
              <a:buSzPct val="106000"/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для  производства  лекарственных  средств  и медицинских   изделий</a:t>
            </a:r>
          </a:p>
        </p:txBody>
      </p:sp>
      <p:pic>
        <p:nvPicPr>
          <p:cNvPr id="15" name="Picture 4" descr="D:\ОБМЕН\фото\DSC_0260.JPG"/>
          <p:cNvPicPr>
            <a:picLocks noChangeAspect="1" noChangeArrowheads="1"/>
          </p:cNvPicPr>
          <p:nvPr/>
        </p:nvPicPr>
        <p:blipFill>
          <a:blip r:embed="rId3" cstate="print"/>
          <a:srcRect t="19036" r="13481"/>
          <a:stretch>
            <a:fillRect/>
          </a:stretch>
        </p:blipFill>
        <p:spPr bwMode="auto">
          <a:xfrm>
            <a:off x="7366534" y="228601"/>
            <a:ext cx="1495756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6858000" cy="11430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Особенности  применения обогащающих  добавок  на  основе  крови </a:t>
            </a:r>
            <a:br>
              <a:rPr lang="ru-RU" sz="28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в  настоящее время</a:t>
            </a:r>
            <a:endParaRPr lang="ru-RU" sz="2800" b="1" i="1" cap="none" dirty="0" smtClean="0">
              <a:solidFill>
                <a:schemeClr val="bg1">
                  <a:lumMod val="25000"/>
                </a:schemeClr>
              </a:solidFill>
              <a:effectLst/>
            </a:endParaRPr>
          </a:p>
        </p:txBody>
      </p:sp>
      <p:pic>
        <p:nvPicPr>
          <p:cNvPr id="15" name="Picture 4" descr="D:\ОБМЕН\фото\DSC_0260.JPG"/>
          <p:cNvPicPr>
            <a:picLocks noChangeAspect="1" noChangeArrowheads="1"/>
          </p:cNvPicPr>
          <p:nvPr/>
        </p:nvPicPr>
        <p:blipFill>
          <a:blip r:embed="rId2" cstate="print"/>
          <a:srcRect t="19036" r="13481"/>
          <a:stretch>
            <a:fillRect/>
          </a:stretch>
        </p:blipFill>
        <p:spPr bwMode="auto">
          <a:xfrm>
            <a:off x="7366534" y="228601"/>
            <a:ext cx="1495756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" y="2286000"/>
            <a:ext cx="78486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268288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Использование донорской крови  человека  для  производства  питательных  сред  действующим законодательством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lang="ru-RU" sz="2300" b="1" dirty="0" smtClean="0">
                <a:solidFill>
                  <a:srgbClr val="C00000"/>
                </a:solidFill>
                <a:latin typeface="+mj-lt"/>
              </a:rPr>
              <a:t>532-ФЗ</a:t>
            </a:r>
          </a:p>
          <a:p>
            <a:pPr lvl="0" indent="268288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ЗАПРЕЩЕНО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3050"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Обращение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зарегистрированных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России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медицинских изделий … 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      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 до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3-5  лет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лишения свободы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657600" y="3700780"/>
            <a:ext cx="5253038" cy="2776220"/>
          </a:xfrm>
          <a:prstGeom prst="rect">
            <a:avLst/>
          </a:prstGeom>
          <a:noFill/>
          <a:ln w="63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038600"/>
            <a:ext cx="2895600" cy="1219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Спасибо    за </a:t>
            </a:r>
            <a:b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внимание!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019800"/>
            <a:ext cx="3352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300" b="1" dirty="0" smtClean="0">
                <a:solidFill>
                  <a:srgbClr val="692B25"/>
                </a:solidFill>
                <a:latin typeface="+mj-lt"/>
                <a:cs typeface="Arial" pitchFamily="34" charset="0"/>
              </a:rPr>
              <a:t>e-mail</a:t>
            </a:r>
            <a:r>
              <a:rPr lang="ru-RU" sz="2300" b="1" dirty="0" smtClean="0">
                <a:solidFill>
                  <a:srgbClr val="692B25"/>
                </a:solidFill>
                <a:latin typeface="+mj-lt"/>
                <a:cs typeface="Arial" pitchFamily="34" charset="0"/>
              </a:rPr>
              <a:t>:  </a:t>
            </a:r>
            <a:r>
              <a:rPr lang="en-US" sz="2300" b="1" dirty="0" smtClean="0">
                <a:solidFill>
                  <a:srgbClr val="692B25"/>
                </a:solidFill>
                <a:latin typeface="+mj-lt"/>
                <a:cs typeface="Arial" pitchFamily="34" charset="0"/>
              </a:rPr>
              <a:t>svrotanov@mail.ru</a:t>
            </a:r>
            <a:endParaRPr lang="ru-RU" sz="2300" b="1" dirty="0">
              <a:solidFill>
                <a:srgbClr val="692B25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4" name="Picture 3" descr="E:\+Краснодар\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109633" cy="2286000"/>
          </a:xfrm>
          <a:prstGeom prst="rect">
            <a:avLst/>
          </a:prstGeom>
          <a:noFill/>
          <a:ln w="6350">
            <a:solidFill>
              <a:schemeClr val="tx2">
                <a:lumMod val="75000"/>
              </a:schemeClr>
            </a:solidFill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371600"/>
            <a:ext cx="1743472" cy="180126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990600" y="152400"/>
            <a:ext cx="7924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B3A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ЭКОлаб  -  сделано  в  России 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000" y="1600201"/>
            <a:ext cx="67680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9940" name="Picture 4" descr="K:\КОНФ ЭКОлаб 2017-\+-2017_10_11-13 III Конгресс ЛАБОРАТ МЕД\6_r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59753">
            <a:off x="5788011" y="1498916"/>
            <a:ext cx="731218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4600" y="1752600"/>
            <a:ext cx="3581400" cy="990600"/>
          </a:xfrm>
          <a:prstGeom prst="rect">
            <a:avLst/>
          </a:prstGeom>
          <a:solidFill>
            <a:srgbClr val="D2D4BA"/>
          </a:solidFill>
          <a:ln w="28575">
            <a:solidFill>
              <a:schemeClr val="accent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92B25"/>
                </a:solidFill>
                <a:latin typeface="+mj-lt"/>
                <a:ea typeface="+mj-ea"/>
                <a:cs typeface="+mj-cs"/>
              </a:rPr>
              <a:t>ПЛОТНЫЕ   ПИТАТЕЛЬНЫЕ  СРЕДЫ </a:t>
            </a:r>
          </a:p>
        </p:txBody>
      </p:sp>
      <p:sp>
        <p:nvSpPr>
          <p:cNvPr id="6" name="Стрелка вниз 5"/>
          <p:cNvSpPr/>
          <p:nvPr/>
        </p:nvSpPr>
        <p:spPr>
          <a:xfrm rot="2122410">
            <a:off x="1503798" y="2573204"/>
            <a:ext cx="281360" cy="107295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680224">
            <a:off x="6627391" y="2155858"/>
            <a:ext cx="253422" cy="132708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8382000" cy="9144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cap="none" dirty="0" smtClean="0">
                <a:solidFill>
                  <a:srgbClr val="692B25"/>
                </a:solidFill>
                <a:effectLst/>
              </a:rPr>
              <a:t>ПРЯМЫЕ   МЕТОДЫ  ВЫЯВАЛЕНИЯ   ВОЗБУДИТЕЛЕЙ   ИНФЕКЦИОННО-ВОСПАЛИТЕЛЬНЫХ  ЗАБОЛЕВАНИЙ</a:t>
            </a:r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3352800" y="4038600"/>
            <a:ext cx="2286000" cy="584775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ОБОГАТИТЕЛЬНЫЕ  СРЕДЫ</a:t>
            </a:r>
            <a:endParaRPr lang="ru-RU" sz="1600" dirty="0">
              <a:solidFill>
                <a:schemeClr val="bg1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381000" y="3733800"/>
            <a:ext cx="2286000" cy="830997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ПЛОТНЫЕ  СРЕДЫ  ОБЩЕГО  НАЗНАЧЕНИЯ</a:t>
            </a:r>
            <a:endParaRPr lang="ru-RU" sz="1600" dirty="0">
              <a:solidFill>
                <a:schemeClr val="bg1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6096000" y="3352800"/>
            <a:ext cx="2509838" cy="584775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СЕЛЕКТИВНЫЕ   СРЕДЫ</a:t>
            </a:r>
            <a:endParaRPr lang="ru-RU" sz="1600" dirty="0">
              <a:solidFill>
                <a:schemeClr val="bg1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267200" y="3124200"/>
            <a:ext cx="304800" cy="68199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3" name="Picture 1" descr="F:\КОНФ ЭКОлаб 2017-\2017_06_03_КОГИН_Калининград\med_gallery_1_2_24446.jpg"/>
          <p:cNvPicPr>
            <a:picLocks noChangeAspect="1" noChangeArrowheads="1"/>
          </p:cNvPicPr>
          <p:nvPr/>
        </p:nvPicPr>
        <p:blipFill>
          <a:blip r:embed="rId2" cstate="print"/>
          <a:srcRect b="14173"/>
          <a:stretch>
            <a:fillRect/>
          </a:stretch>
        </p:blipFill>
        <p:spPr bwMode="auto">
          <a:xfrm>
            <a:off x="381000" y="4800600"/>
            <a:ext cx="2286000" cy="160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554" name="Picture 2" descr="F:\КОНФ ЭКОлаб 2017-\2017_06_03_КОГИН_Калининград\Chashka-Petri--nezamenimoe-izobret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2514600" cy="16753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8229600" y="60198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3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3555" name="Picture 3" descr="F:\КОНФ ЭКОлаб 2017-\2017_06_03_КОГИН_Калининград\ага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876800"/>
            <a:ext cx="2009576" cy="15009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400800" cy="914400"/>
          </a:xfrm>
        </p:spPr>
        <p:txBody>
          <a:bodyPr>
            <a:noAutofit/>
          </a:bodyPr>
          <a:lstStyle/>
          <a:p>
            <a:r>
              <a:rPr lang="ru-RU" sz="2600" b="1" cap="none" dirty="0" smtClean="0">
                <a:solidFill>
                  <a:srgbClr val="692B25"/>
                </a:solidFill>
                <a:effectLst/>
              </a:rPr>
              <a:t>Развитие  внутренних  ресурсов  по  замещению  импортной  продукции</a:t>
            </a:r>
            <a:endParaRPr lang="ru-RU" sz="2600" b="1" cap="none" dirty="0">
              <a:solidFill>
                <a:srgbClr val="692B25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791200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marL="268288" indent="-268288">
              <a:lnSpc>
                <a:spcPct val="9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</a:t>
            </a:r>
          </a:p>
          <a:p>
            <a:pPr marL="1528763" indent="-268288">
              <a:lnSpc>
                <a:spcPct val="9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Национальная  премия  «Приоритет»  - ежегодный   конкурс   России   с  охватом   более   20  отраслей  экономики   для  содействия   активному   развитию </a:t>
            </a:r>
          </a:p>
          <a:p>
            <a:pPr marL="9525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замещения   импорта   и  формированию  имиджа   России  как  крупнейшего  на  мировом   рынке  производителя   конкурентоспособных   товаров  и  услуг</a:t>
            </a:r>
          </a:p>
          <a:p>
            <a:pPr marL="2065338" indent="-268288">
              <a:lnSpc>
                <a:spcPct val="9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 конкурсе   2015   г.  приняли  участие  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305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компаний  из 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41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региона   России  и  стран  СНГ</a:t>
            </a:r>
          </a:p>
          <a:p>
            <a:pPr marL="2065338" indent="-268288">
              <a:lnSpc>
                <a:spcPct val="9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ЗАО 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 “</a:t>
            </a:r>
            <a:r>
              <a:rPr lang="ru-RU" sz="2200" b="1" dirty="0" err="1" smtClean="0">
                <a:solidFill>
                  <a:srgbClr val="C00000"/>
                </a:solidFill>
                <a:latin typeface="+mj-lt"/>
              </a:rPr>
              <a:t>ЭКОлаб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”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победитель  премии 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Приоритет-2015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2065338" indent="-268288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</a:t>
            </a:r>
            <a:r>
              <a:rPr lang="ru-RU" sz="22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в  номинации  «Медицинская  промышленность»  -   за  значительный  вклад   в  создание      конкурентоспособной   продукции  -                            в  2015  г.  был  освоен  выпуск   39   новых   МИ   для  </a:t>
            </a:r>
            <a:r>
              <a:rPr lang="ru-RU" sz="2200" b="1" dirty="0" err="1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биохим</a:t>
            </a:r>
            <a:r>
              <a:rPr lang="ru-RU" sz="22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.  и  общ / </a:t>
            </a:r>
            <a:r>
              <a:rPr lang="ru-RU" sz="2200" b="1" dirty="0" err="1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кл</a:t>
            </a:r>
            <a:r>
              <a:rPr lang="ru-RU" sz="2200" b="1" dirty="0" smtClean="0">
                <a:solidFill>
                  <a:schemeClr val="bg1">
                    <a:lumMod val="25000"/>
                  </a:schemeClr>
                </a:solidFill>
                <a:latin typeface="+mj-lt"/>
              </a:rPr>
              <a:t>   исследований,            ИФТС   для   диагностики    инфекционных  заболеваний,   а  также                           лекарственных   средств                                                жидкой  формы </a:t>
            </a:r>
          </a:p>
        </p:txBody>
      </p:sp>
      <p:pic>
        <p:nvPicPr>
          <p:cNvPr id="1026" name="Picture 2" descr="C:\Users\Хозяин\Desktop\ФОНЫ презентаций\img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715000"/>
            <a:ext cx="1600199" cy="96955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 l="13583" t="14395" r="72343" b="71973"/>
          <a:stretch>
            <a:fillRect/>
          </a:stretch>
        </p:blipFill>
        <p:spPr bwMode="auto">
          <a:xfrm>
            <a:off x="7543800" y="228600"/>
            <a:ext cx="1363960" cy="914400"/>
          </a:xfrm>
          <a:prstGeom prst="rect">
            <a:avLst/>
          </a:prstGeom>
          <a:noFill/>
          <a:ln w="63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1089335" cy="16002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 descr="K:\КОНФ ЭКОлаб 2017-\Москва 02-2017\приоритет ДИПЛО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886200"/>
            <a:ext cx="1676400" cy="2370472"/>
          </a:xfrm>
          <a:prstGeom prst="rect">
            <a:avLst/>
          </a:prstGeom>
          <a:noFill/>
          <a:ln w="63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762000" y="457200"/>
            <a:ext cx="7543800" cy="8382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Обогатительные  питательные  среды</a:t>
            </a:r>
          </a:p>
        </p:txBody>
      </p:sp>
      <p:pic>
        <p:nvPicPr>
          <p:cNvPr id="5" name="Picture 5" descr="C:\Documents and Settings\zech4\Мои документы\Загрузки\Кровяной аг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3683688" cy="28544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172450" y="5805488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4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95400" y="4038600"/>
            <a:ext cx="6477000" cy="533400"/>
          </a:xfrm>
          <a:prstGeom prst="rect">
            <a:avLst/>
          </a:prstGeom>
          <a:solidFill>
            <a:srgbClr val="D9DAC4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2B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Чашка  </a:t>
            </a:r>
            <a:r>
              <a:rPr lang="ru-RU" sz="2000" b="1" dirty="0" smtClean="0">
                <a:solidFill>
                  <a:srgbClr val="692B25"/>
                </a:solidFill>
                <a:latin typeface="+mj-lt"/>
                <a:ea typeface="+mj-ea"/>
                <a:cs typeface="+mj-cs"/>
              </a:rPr>
              <a:t>Петри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2B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с  5-7-10-15%  кровяным 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92B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агаром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692B2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09600" y="5029200"/>
            <a:ext cx="6858000" cy="1066800"/>
          </a:xfrm>
          <a:prstGeom prst="rect">
            <a:avLst/>
          </a:prstGeom>
          <a:solidFill>
            <a:srgbClr val="D9DAC4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692B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 Готовые  питательные  среды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 smtClean="0">
              <a:solidFill>
                <a:srgbClr val="692B25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692B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 </a:t>
            </a:r>
            <a:r>
              <a:rPr lang="ru-RU" b="1" dirty="0" smtClean="0">
                <a:solidFill>
                  <a:srgbClr val="692B25"/>
                </a:solidFill>
                <a:latin typeface="+mj-lt"/>
                <a:ea typeface="+mj-ea"/>
                <a:cs typeface="+mj-cs"/>
              </a:rPr>
              <a:t>Приготовление  кровяного  </a:t>
            </a:r>
            <a:r>
              <a:rPr lang="ru-RU" b="1" dirty="0" err="1" smtClean="0">
                <a:solidFill>
                  <a:srgbClr val="692B25"/>
                </a:solidFill>
                <a:latin typeface="+mj-lt"/>
                <a:ea typeface="+mj-ea"/>
                <a:cs typeface="+mj-cs"/>
              </a:rPr>
              <a:t>агара</a:t>
            </a:r>
            <a:r>
              <a:rPr lang="ru-RU" b="1" dirty="0" smtClean="0">
                <a:solidFill>
                  <a:srgbClr val="692B25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692B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 лаборатории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2" cstate="print"/>
          <a:srcRect t="4890" r="8088"/>
          <a:stretch>
            <a:fillRect/>
          </a:stretch>
        </p:blipFill>
        <p:spPr bwMode="auto">
          <a:xfrm>
            <a:off x="4953000" y="2057400"/>
            <a:ext cx="3213151" cy="44652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3400" y="2438400"/>
            <a:ext cx="3581400" cy="990600"/>
          </a:xfrm>
          <a:prstGeom prst="rect">
            <a:avLst/>
          </a:prstGeom>
          <a:solidFill>
            <a:srgbClr val="D2D4BA"/>
          </a:solidFill>
          <a:ln w="28575">
            <a:solidFill>
              <a:schemeClr val="accent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92B25"/>
                </a:solidFill>
                <a:latin typeface="+mj-lt"/>
                <a:ea typeface="+mj-ea"/>
                <a:cs typeface="+mj-cs"/>
              </a:rPr>
              <a:t>НАЗНАЧЕНИЕ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04800" y="4191000"/>
            <a:ext cx="2509838" cy="830997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обогащение   плотных  микробиологических   питательных  сред</a:t>
            </a:r>
            <a:endParaRPr lang="ru-RU" sz="1600" dirty="0">
              <a:solidFill>
                <a:schemeClr val="bg1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122410">
            <a:off x="1274836" y="3593847"/>
            <a:ext cx="209550" cy="52228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559046">
            <a:off x="3367474" y="3485764"/>
            <a:ext cx="206071" cy="17914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524000" y="5334000"/>
            <a:ext cx="3505200" cy="830997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определение  гемолитической  активности  культивируемых микроорганизмов </a:t>
            </a:r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6705600" cy="15240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cap="none" dirty="0" smtClean="0">
                <a:solidFill>
                  <a:srgbClr val="692B25"/>
                </a:solidFill>
                <a:effectLst/>
              </a:rPr>
              <a:t>Кровь  баранья  </a:t>
            </a:r>
            <a:r>
              <a:rPr lang="ru-RU" sz="2400" b="1" cap="none" dirty="0" err="1" smtClean="0">
                <a:solidFill>
                  <a:srgbClr val="692B25"/>
                </a:solidFill>
                <a:effectLst/>
              </a:rPr>
              <a:t>дефибринированная</a:t>
            </a:r>
            <a:r>
              <a:rPr lang="ru-RU" sz="2400" b="1" cap="none" dirty="0" smtClean="0">
                <a:solidFill>
                  <a:srgbClr val="692B25"/>
                </a:solidFill>
                <a:effectLst/>
              </a:rPr>
              <a:t>   для  питательных  сред  стерильная </a:t>
            </a:r>
            <a:br>
              <a:rPr lang="ru-RU" sz="24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2400" cap="none" dirty="0" smtClean="0">
                <a:solidFill>
                  <a:srgbClr val="692B25"/>
                </a:solidFill>
                <a:effectLst/>
              </a:rPr>
              <a:t>РУ  № ФСР 2008/03081  от  30  июля  2008</a:t>
            </a:r>
            <a:br>
              <a:rPr lang="ru-RU" sz="2400" cap="none" dirty="0" smtClean="0">
                <a:solidFill>
                  <a:srgbClr val="692B25"/>
                </a:solidFill>
                <a:effectLst/>
              </a:rPr>
            </a:br>
            <a:r>
              <a:rPr lang="en-US" sz="2400" cap="none" dirty="0" smtClean="0">
                <a:solidFill>
                  <a:srgbClr val="692B25"/>
                </a:solidFill>
                <a:effectLst/>
              </a:rPr>
              <a:t>TY 9389-073-70423725-2007</a:t>
            </a:r>
            <a:endParaRPr lang="ru-RU" sz="2400" cap="none" dirty="0" smtClean="0">
              <a:solidFill>
                <a:srgbClr val="692B25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488" t="1628" r="6731" b="3256"/>
          <a:stretch>
            <a:fillRect/>
          </a:stretch>
        </p:blipFill>
        <p:spPr bwMode="auto">
          <a:xfrm>
            <a:off x="7028489" y="354421"/>
            <a:ext cx="1966425" cy="2899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391400" cy="838200"/>
          </a:xfrm>
          <a:solidFill>
            <a:srgbClr val="D9DAC4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Основные   характеристики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62000" y="1904999"/>
            <a:ext cx="8229600" cy="4175125"/>
          </a:xfrm>
        </p:spPr>
        <p:txBody>
          <a:bodyPr/>
          <a:lstStyle/>
          <a:p>
            <a:pPr>
              <a:buSzPct val="95000"/>
              <a:buBlip>
                <a:blip r:embed="rId2"/>
              </a:buBlip>
            </a:pP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жидкость  ярко-красного  цвета,  разделяющаяся      при  отстаивании  на  рыхлый  ярко-красный  осадок  и  бледно-розовую  надосадочную  жидкость</a:t>
            </a:r>
          </a:p>
          <a:p>
            <a:pPr>
              <a:buSzPct val="95000"/>
              <a:buBlip>
                <a:blip r:embed="rId2"/>
              </a:buBlip>
            </a:pP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стерильная</a:t>
            </a:r>
          </a:p>
          <a:p>
            <a:pPr>
              <a:buSzPct val="95000"/>
              <a:buBlip>
                <a:blip r:embed="rId2"/>
              </a:buBlip>
            </a:pP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должна  обеспечивать  специфический  рост  микроорганизмов,  требующих  присутствия  белков  крови</a:t>
            </a:r>
          </a:p>
          <a:p>
            <a:pPr>
              <a:buSzPct val="95000"/>
              <a:buBlip>
                <a:blip r:embed="rId2"/>
              </a:buBlip>
            </a:pP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срок  годности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  суток</a:t>
            </a:r>
          </a:p>
          <a:p>
            <a:pPr>
              <a:buSzPct val="95000"/>
              <a:buBlip>
                <a:blip r:embed="rId2"/>
              </a:buBlip>
            </a:pP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срок  годности кровяного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агара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в  чашках  Петри  -  </a:t>
            </a:r>
          </a:p>
          <a:p>
            <a:pPr>
              <a:buSzPct val="95000"/>
              <a:buNone/>
            </a:pPr>
            <a:r>
              <a:rPr lang="ru-RU" sz="2400" b="1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1  месяца</a:t>
            </a:r>
            <a:endParaRPr lang="ru-RU" dirty="0"/>
          </a:p>
        </p:txBody>
      </p:sp>
      <p:pic>
        <p:nvPicPr>
          <p:cNvPr id="10" name="Picture 4" descr="D:\ОБМЕН\фото\DSC_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070085" cy="1514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81534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6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  <a:solidFill>
            <a:srgbClr val="D9DAC4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000" b="1" cap="none" dirty="0" smtClean="0">
                <a:solidFill>
                  <a:srgbClr val="692B25"/>
                </a:solidFill>
                <a:effectLst/>
              </a:rPr>
              <a:t>Содержание  стада  овец  в  соответствии    с  ветеринарными  правилами</a:t>
            </a:r>
            <a:endParaRPr lang="ru-RU" sz="3000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1534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7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0481" name="Picture 1" descr="K:\КОНФ ЭКОлаб 2017-\2017_05_11_Екатеринбург\35cac5fe988f66bce54eae89e366f8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667000"/>
            <a:ext cx="4279900" cy="3209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482" name="Picture 2" descr="K:\КОНФ ЭКОлаб 2017-\2017_05_11_Екатеринбург\oni-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4648200" cy="2820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  <a:solidFill>
            <a:srgbClr val="D9DAC4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000" b="1" cap="none" dirty="0" smtClean="0">
                <a:solidFill>
                  <a:srgbClr val="692B25"/>
                </a:solidFill>
                <a:effectLst/>
              </a:rPr>
              <a:t>Содержание  стада  овец  в  соответствии</a:t>
            </a:r>
            <a:br>
              <a:rPr lang="ru-RU" sz="3000" b="1" cap="none" dirty="0" smtClean="0">
                <a:solidFill>
                  <a:srgbClr val="692B25"/>
                </a:solidFill>
                <a:effectLst/>
              </a:rPr>
            </a:br>
            <a:r>
              <a:rPr lang="ru-RU" sz="3000" b="1" cap="none" dirty="0" smtClean="0">
                <a:solidFill>
                  <a:srgbClr val="692B25"/>
                </a:solidFill>
                <a:effectLst/>
              </a:rPr>
              <a:t>с  ветеринарными  правилами</a:t>
            </a:r>
            <a:endParaRPr lang="ru-RU" sz="3000" dirty="0"/>
          </a:p>
        </p:txBody>
      </p:sp>
      <p:pic>
        <p:nvPicPr>
          <p:cNvPr id="36866" name="Picture 2" descr="K:\КОНФ ЭКОлаб 2017-\2017_05_11_Екатеринбург\img0001.gif"/>
          <p:cNvPicPr>
            <a:picLocks noChangeAspect="1" noChangeArrowheads="1"/>
          </p:cNvPicPr>
          <p:nvPr/>
        </p:nvPicPr>
        <p:blipFill>
          <a:blip r:embed="rId2" cstate="print"/>
          <a:srcRect t="9243" b="8216"/>
          <a:stretch>
            <a:fillRect/>
          </a:stretch>
        </p:blipFill>
        <p:spPr bwMode="auto">
          <a:xfrm>
            <a:off x="457200" y="1447800"/>
            <a:ext cx="4381500" cy="2893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6867" name="Picture 3" descr="K:\КОНФ ЭКОлаб 2017-\2017_05_11_Екатеринбург\c27f5fb1c0cd810241dc50f004a4b5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52800"/>
            <a:ext cx="4114800" cy="30235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153400" y="59436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8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tihi.ru/pics/2015/11/07/1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4731385" cy="278094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371600"/>
          </a:xfrm>
          <a:solidFill>
            <a:srgbClr val="D9DAC4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rgbClr val="692B25"/>
                </a:solidFill>
                <a:effectLst/>
              </a:rPr>
              <a:t>Гуманное  обращение  при  проведении  ветеринарных  осмотров  и  при  взятии  порций  крови  из  яремной  вены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153400" y="5867400"/>
            <a:ext cx="647700" cy="6477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</a:rPr>
              <a:t>9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9457" name="Picture 1" descr="K:\КОНФ ЭКОлаб 2017-\2017_05_11_Екатеринбург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4267200" cy="284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rgbClr val="D7D9C1"/>
      </a:lt1>
      <a:dk2>
        <a:srgbClr val="676A55"/>
      </a:dk2>
      <a:lt2>
        <a:srgbClr val="D1F268"/>
      </a:lt2>
      <a:accent1>
        <a:srgbClr val="44472B"/>
      </a:accent1>
      <a:accent2>
        <a:srgbClr val="FFFF00"/>
      </a:accent2>
      <a:accent3>
        <a:srgbClr val="A8CDD7"/>
      </a:accent3>
      <a:accent4>
        <a:srgbClr val="0070C0"/>
      </a:accent4>
      <a:accent5>
        <a:srgbClr val="CEC597"/>
      </a:accent5>
      <a:accent6>
        <a:srgbClr val="00B0F0"/>
      </a:accent6>
      <a:hlink>
        <a:srgbClr val="DB5353"/>
      </a:hlink>
      <a:folHlink>
        <a:srgbClr val="6C282A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6580430</TotalTime>
  <Words>1156</Words>
  <Application>Microsoft Office PowerPoint</Application>
  <PresentationFormat>Экран (4:3)</PresentationFormat>
  <Paragraphs>173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Трек</vt:lpstr>
      <vt:lpstr>Acrobat Document</vt:lpstr>
      <vt:lpstr>Слайд 1</vt:lpstr>
      <vt:lpstr>ПРЯМЫЕ   МЕТОДЫ  ВЫЯВАЛЕНИЯ   ВОЗБУДИТЕЛЕЙ   ИНФЕКЦИОННО-ВОСПАЛИТЕЛЬНЫХ  ЗАБОЛЕВАНИЙ</vt:lpstr>
      <vt:lpstr>ПРЯМЫЕ   МЕТОДЫ  ВЫЯВАЛЕНИЯ   ВОЗБУДИТЕЛЕЙ   ИНФЕКЦИОННО-ВОСПАЛИТЕЛЬНЫХ  ЗАБОЛЕВАНИЙ</vt:lpstr>
      <vt:lpstr>Обогатительные  питательные  среды</vt:lpstr>
      <vt:lpstr>Кровь  баранья  дефибринированная   для  питательных  сред  стерильная  РУ  № ФСР 2008/03081  от  30  июля  2008 TY 9389-073-70423725-2007</vt:lpstr>
      <vt:lpstr>Основные   характеристики </vt:lpstr>
      <vt:lpstr>Содержание  стада  овец  в  соответствии    с  ветеринарными  правилами</vt:lpstr>
      <vt:lpstr>Содержание  стада  овец  в  соответствии с  ветеринарными  правилами</vt:lpstr>
      <vt:lpstr>Гуманное  обращение  при  проведении  ветеринарных  осмотров  и  при  взятии  порций  крови  из  яремной  вены</vt:lpstr>
      <vt:lpstr>Enterococcus    faecalis</vt:lpstr>
      <vt:lpstr>Альфа-гемолиз  при   культивировании Staphylococcus  aureus </vt:lpstr>
      <vt:lpstr>Альфа-гемолиз  при   культивировании Streptocосcus  pneumoniae </vt:lpstr>
      <vt:lpstr>Бета-гемолиз  при   культивировании  Streptocосcus   pyogenes </vt:lpstr>
      <vt:lpstr>Бета-гемолиз  при   культивировании  Streptocосcus   pyogenes </vt:lpstr>
      <vt:lpstr>Отсутствие   гемолиза  (гамма-гемолиз)  при   культивировании Enterococcus   faecalis </vt:lpstr>
      <vt:lpstr>Интерференция  в  проявлении  гемолиза</vt:lpstr>
      <vt:lpstr>Выпускается  в  2-х  вариантах   комплектации</vt:lpstr>
      <vt:lpstr>Сравнение  ростовых  свойств   при  культивировании на  средах  с   обогащением    К №1    и    К №2</vt:lpstr>
      <vt:lpstr>Сравнение  гемолитической  активности    при  культивировании   на  К №1  и   К №2</vt:lpstr>
      <vt:lpstr>Разработана   и   планируется   к   выпуску</vt:lpstr>
      <vt:lpstr>Планируется   к   выпуску</vt:lpstr>
      <vt:lpstr>Культивирование     микроорганизмов</vt:lpstr>
      <vt:lpstr>Слайд 23</vt:lpstr>
      <vt:lpstr>Особенности  применения обогащающих  добавок  на  основе  крови  в  настоящее время</vt:lpstr>
      <vt:lpstr>Особенности  применения обогащающих  добавок  на  основе  крови  в  настоящее время</vt:lpstr>
      <vt:lpstr>Особенности  применения обогащающих  добавок  на  основе  крови  в  настоящее время</vt:lpstr>
      <vt:lpstr>Особенности  применения обогащающих  добавок  на  основе  крови  в  настоящее время</vt:lpstr>
      <vt:lpstr>Особенности  применения обогащающих  добавок  на  основе  крови  в  настоящее время</vt:lpstr>
      <vt:lpstr>Спасибо    за     внимание!</vt:lpstr>
      <vt:lpstr>Развитие  внутренних  ресурсов  по  замещению  импортной  продукции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ROTANOV</dc:creator>
  <cp:lastModifiedBy>Ротанов</cp:lastModifiedBy>
  <cp:revision>1680</cp:revision>
  <cp:lastPrinted>1601-01-01T00:00:00Z</cp:lastPrinted>
  <dcterms:created xsi:type="dcterms:W3CDTF">1601-01-01T00:00:00Z</dcterms:created>
  <dcterms:modified xsi:type="dcterms:W3CDTF">2017-10-12T04:32:52Z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