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57" r:id="rId9"/>
    <p:sldId id="265" r:id="rId10"/>
    <p:sldId id="26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05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20316412967855E-2"/>
          <c:y val="2.8481334321417355E-2"/>
          <c:w val="0.62990376202974629"/>
          <c:h val="0.91556858385214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Genus!$A$6</c:f>
              <c:strCache>
                <c:ptCount val="1"/>
                <c:pt idx="0">
                  <c:v>unidentified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Genus!$B$6:$M$6</c:f>
              <c:numCache>
                <c:formatCode>0.00%</c:formatCode>
                <c:ptCount val="12"/>
                <c:pt idx="0">
                  <c:v>0.18010000000000001</c:v>
                </c:pt>
                <c:pt idx="1">
                  <c:v>7.1400000000000005E-2</c:v>
                </c:pt>
                <c:pt idx="2">
                  <c:v>0.03</c:v>
                </c:pt>
                <c:pt idx="3">
                  <c:v>0.55000000000000004</c:v>
                </c:pt>
                <c:pt idx="4">
                  <c:v>0.21279999999999999</c:v>
                </c:pt>
                <c:pt idx="5">
                  <c:v>0.08</c:v>
                </c:pt>
                <c:pt idx="6">
                  <c:v>1.2999999999999999E-3</c:v>
                </c:pt>
                <c:pt idx="7">
                  <c:v>2.7000000000000001E-3</c:v>
                </c:pt>
                <c:pt idx="8">
                  <c:v>2.1000000000000001E-2</c:v>
                </c:pt>
                <c:pt idx="9">
                  <c:v>0</c:v>
                </c:pt>
                <c:pt idx="10">
                  <c:v>0.05</c:v>
                </c:pt>
                <c:pt idx="11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Genus!$A$7</c:f>
              <c:strCache>
                <c:ptCount val="1"/>
                <c:pt idx="0">
                  <c:v>Ascomycota_Cladosporium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Genus!$B$7:$M$7</c:f>
              <c:numCache>
                <c:formatCode>0.00%</c:formatCode>
                <c:ptCount val="12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Genus!$A$8</c:f>
              <c:strCache>
                <c:ptCount val="1"/>
                <c:pt idx="0">
                  <c:v>Ascomycota_Oleoguttula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Genus!$B$8:$M$8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Genus!$A$9</c:f>
              <c:strCache>
                <c:ptCount val="1"/>
                <c:pt idx="0">
                  <c:v>Ascomycota_Aureobasidium</c:v>
                </c:pt>
              </c:strCache>
            </c:strRef>
          </c:tx>
          <c:spPr>
            <a:solidFill>
              <a:srgbClr val="F37E1D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Genus!$B$9:$M$9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0.31</c:v>
                </c:pt>
                <c:pt idx="4">
                  <c:v>0.32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4"/>
          <c:order val="4"/>
          <c:tx>
            <c:strRef>
              <c:f>Genus!$A$10</c:f>
              <c:strCache>
                <c:ptCount val="1"/>
                <c:pt idx="0">
                  <c:v>Ascomycota_Hormonema</c:v>
                </c:pt>
              </c:strCache>
            </c:strRef>
          </c:tx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Genus!$B$10:$M$10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7.0000000000000007E-2</c:v>
                </c:pt>
                <c:pt idx="4">
                  <c:v>2.1199999999999999E-3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5"/>
          <c:order val="5"/>
          <c:tx>
            <c:strRef>
              <c:f>Genus!$A$11</c:f>
              <c:strCache>
                <c:ptCount val="1"/>
                <c:pt idx="0">
                  <c:v>Ascomycota_Pseudoseptoria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Genus!$B$11:$M$11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0.03</c:v>
                </c:pt>
                <c:pt idx="4">
                  <c:v>6.2100000000000002E-3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6"/>
          <c:order val="6"/>
          <c:tx>
            <c:strRef>
              <c:f>Genus!$A$12</c:f>
              <c:strCache>
                <c:ptCount val="1"/>
                <c:pt idx="0">
                  <c:v>Ascomycota_Exophiala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Genus!$B$12:$M$12</c:f>
              <c:numCache>
                <c:formatCode>0.00%</c:formatCode>
                <c:ptCount val="12"/>
                <c:pt idx="0">
                  <c:v>0.45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7"/>
          <c:order val="7"/>
          <c:tx>
            <c:strRef>
              <c:f>Genus!$A$13</c:f>
              <c:strCache>
                <c:ptCount val="1"/>
                <c:pt idx="0">
                  <c:v>Ascomycota_Aspergillus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Genus!$B$13:$M$13</c:f>
              <c:numCache>
                <c:formatCode>0.00%</c:formatCode>
                <c:ptCount val="12"/>
                <c:pt idx="0">
                  <c:v>0.02</c:v>
                </c:pt>
                <c:pt idx="1">
                  <c:v>0.02</c:v>
                </c:pt>
                <c:pt idx="2">
                  <c:v>0.78</c:v>
                </c:pt>
                <c:pt idx="3">
                  <c:v>0</c:v>
                </c:pt>
                <c:pt idx="4">
                  <c:v>0</c:v>
                </c:pt>
                <c:pt idx="5">
                  <c:v>0.61</c:v>
                </c:pt>
                <c:pt idx="6">
                  <c:v>0.98</c:v>
                </c:pt>
                <c:pt idx="7">
                  <c:v>0.99</c:v>
                </c:pt>
                <c:pt idx="8">
                  <c:v>0.26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8"/>
          <c:order val="8"/>
          <c:tx>
            <c:strRef>
              <c:f>Genus!$A$14</c:f>
              <c:strCache>
                <c:ptCount val="1"/>
                <c:pt idx="0">
                  <c:v>Ascomycota_Penicillium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Genus!$B$14:$M$14</c:f>
              <c:numCache>
                <c:formatCode>0.00%</c:formatCode>
                <c:ptCount val="12"/>
                <c:pt idx="0">
                  <c:v>0.21</c:v>
                </c:pt>
                <c:pt idx="1">
                  <c:v>0</c:v>
                </c:pt>
                <c:pt idx="2">
                  <c:v>0.19</c:v>
                </c:pt>
                <c:pt idx="3">
                  <c:v>0</c:v>
                </c:pt>
                <c:pt idx="4">
                  <c:v>0</c:v>
                </c:pt>
                <c:pt idx="5">
                  <c:v>0.12</c:v>
                </c:pt>
                <c:pt idx="6">
                  <c:v>0</c:v>
                </c:pt>
                <c:pt idx="7">
                  <c:v>3.8E-3</c:v>
                </c:pt>
                <c:pt idx="8">
                  <c:v>0.67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9"/>
          <c:order val="9"/>
          <c:tx>
            <c:strRef>
              <c:f>Genus!$A$15</c:f>
              <c:strCache>
                <c:ptCount val="1"/>
                <c:pt idx="0">
                  <c:v>Ascomycota_Sarea</c:v>
                </c:pt>
              </c:strCache>
            </c:strRef>
          </c:tx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Genus!$B$15:$M$15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0"/>
          <c:order val="10"/>
          <c:tx>
            <c:strRef>
              <c:f>Genus!$A$16</c:f>
              <c:strCache>
                <c:ptCount val="1"/>
                <c:pt idx="0">
                  <c:v>Ascomycota_Candelariella</c:v>
                </c:pt>
              </c:strCache>
            </c:strRef>
          </c:tx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Genus!$B$16:$M$16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1"/>
          <c:order val="11"/>
          <c:tx>
            <c:strRef>
              <c:f>Genus!$A$17</c:f>
              <c:strCache>
                <c:ptCount val="1"/>
                <c:pt idx="0">
                  <c:v>Ascomycota_Xanthoria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Genus!$B$17:$M$17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2"/>
          <c:order val="12"/>
          <c:tx>
            <c:strRef>
              <c:f>Genus!$A$18</c:f>
              <c:strCache>
                <c:ptCount val="1"/>
                <c:pt idx="0">
                  <c:v>Ascomycota_Uncispora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Genus!$B$18:$M$18</c:f>
              <c:numCache>
                <c:formatCode>0.00%</c:formatCode>
                <c:ptCount val="12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3"/>
          <c:order val="13"/>
          <c:tx>
            <c:strRef>
              <c:f>Genus!$A$19</c:f>
              <c:strCache>
                <c:ptCount val="1"/>
                <c:pt idx="0">
                  <c:v>Ascomycota_Clavispora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Genus!$B$19:$M$19</c:f>
              <c:numCache>
                <c:formatCode>0.00%</c:formatCode>
                <c:ptCount val="12"/>
                <c:pt idx="0">
                  <c:v>5.9799999999999997E-5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0.95</c:v>
                </c:pt>
                <c:pt idx="11">
                  <c:v>0.94</c:v>
                </c:pt>
              </c:numCache>
            </c:numRef>
          </c:val>
        </c:ser>
        <c:ser>
          <c:idx val="14"/>
          <c:order val="14"/>
          <c:tx>
            <c:strRef>
              <c:f>Genus!$A$20</c:f>
              <c:strCache>
                <c:ptCount val="1"/>
                <c:pt idx="0">
                  <c:v>Ascomycota_Candida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Genus!$B$20:$M$20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3.1199999999999999E-3</c:v>
                </c:pt>
                <c:pt idx="3">
                  <c:v>5.1799999999999997E-3</c:v>
                </c:pt>
                <c:pt idx="4">
                  <c:v>7.3800000000000003E-3</c:v>
                </c:pt>
                <c:pt idx="5">
                  <c:v>0.18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5"/>
          <c:order val="15"/>
          <c:tx>
            <c:strRef>
              <c:f>Genus!$A$21</c:f>
              <c:strCache>
                <c:ptCount val="1"/>
                <c:pt idx="0">
                  <c:v>Ascomycota_Kallichroma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Genus!$B$21:$M$21</c:f>
              <c:numCache>
                <c:formatCode>0.00%</c:formatCode>
                <c:ptCount val="12"/>
                <c:pt idx="0">
                  <c:v>0.08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6"/>
          <c:order val="16"/>
          <c:tx>
            <c:strRef>
              <c:f>Genus!$A$22</c:f>
              <c:strCache>
                <c:ptCount val="1"/>
                <c:pt idx="0">
                  <c:v>Basidiomycota_Alutaceodontia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Genus!$B$22:$M$22</c:f>
              <c:numCache>
                <c:formatCode>0.00%</c:formatCode>
                <c:ptCount val="12"/>
                <c:pt idx="0">
                  <c:v>0</c:v>
                </c:pt>
                <c:pt idx="1">
                  <c:v>0.84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7"/>
          <c:order val="17"/>
          <c:tx>
            <c:strRef>
              <c:f>Genus!$A$23</c:f>
              <c:strCache>
                <c:ptCount val="1"/>
                <c:pt idx="0">
                  <c:v>Basidiomycota_Hyphodontia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Genus!$B$23:$M$23</c:f>
              <c:numCache>
                <c:formatCode>0.00%</c:formatCode>
                <c:ptCount val="12"/>
                <c:pt idx="0">
                  <c:v>0</c:v>
                </c:pt>
                <c:pt idx="1">
                  <c:v>8.94E-3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8"/>
          <c:order val="18"/>
          <c:tx>
            <c:strRef>
              <c:f>Genus!$A$24</c:f>
              <c:strCache>
                <c:ptCount val="1"/>
                <c:pt idx="0">
                  <c:v>Basidiomycota_Cabalodontia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Genus!$B$24:$M$24</c:f>
              <c:numCache>
                <c:formatCode>0.00%</c:formatCode>
                <c:ptCount val="12"/>
                <c:pt idx="0">
                  <c:v>0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9"/>
          <c:order val="19"/>
          <c:tx>
            <c:strRef>
              <c:f>Genus!$A$25</c:f>
              <c:strCache>
                <c:ptCount val="1"/>
                <c:pt idx="0">
                  <c:v>Basidiomycota_Mycoacia</c:v>
                </c:pt>
              </c:strCache>
            </c:strRef>
          </c:tx>
          <c:spPr>
            <a:solidFill>
              <a:srgbClr val="00CC66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Genus!$B$25:$M$25</c:f>
              <c:numCache>
                <c:formatCode>0.00%</c:formatCode>
                <c:ptCount val="12"/>
                <c:pt idx="0">
                  <c:v>0</c:v>
                </c:pt>
                <c:pt idx="1">
                  <c:v>0.03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0"/>
          <c:order val="20"/>
          <c:tx>
            <c:strRef>
              <c:f>Genus!$A$26</c:f>
              <c:strCache>
                <c:ptCount val="1"/>
                <c:pt idx="0">
                  <c:v>Basidiomycota_Rhodotorula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Genus!$B$26:$M$26</c:f>
              <c:numCache>
                <c:formatCode>0.00%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0.05</c:v>
                </c:pt>
                <c:pt idx="9">
                  <c:v>0</c:v>
                </c:pt>
                <c:pt idx="10">
                  <c:v>4.2700000000000002E-4</c:v>
                </c:pt>
                <c:pt idx="11">
                  <c:v>0</c:v>
                </c:pt>
              </c:numCache>
            </c:numRef>
          </c:val>
        </c:ser>
        <c:ser>
          <c:idx val="21"/>
          <c:order val="21"/>
          <c:tx>
            <c:strRef>
              <c:f>Genus!$A$27</c:f>
              <c:strCache>
                <c:ptCount val="1"/>
                <c:pt idx="0">
                  <c:v>Basidiomycota_Naganishia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Genus!$B$5:$M$5</c:f>
              <c:strCache>
                <c:ptCount val="12"/>
                <c:pt idx="0">
                  <c:v>1SP5</c:v>
                </c:pt>
                <c:pt idx="1">
                  <c:v>20P14 </c:v>
                </c:pt>
                <c:pt idx="2">
                  <c:v>16P6</c:v>
                </c:pt>
                <c:pt idx="3">
                  <c:v>27N20</c:v>
                </c:pt>
                <c:pt idx="4">
                  <c:v>19N9</c:v>
                </c:pt>
                <c:pt idx="5">
                  <c:v>28N10</c:v>
                </c:pt>
                <c:pt idx="6">
                  <c:v>29N15</c:v>
                </c:pt>
                <c:pt idx="7">
                  <c:v>26N34</c:v>
                </c:pt>
                <c:pt idx="8">
                  <c:v>29N18</c:v>
                </c:pt>
                <c:pt idx="9">
                  <c:v>30N12</c:v>
                </c:pt>
                <c:pt idx="10">
                  <c:v>17P4</c:v>
                </c:pt>
                <c:pt idx="11">
                  <c:v>19P17</c:v>
                </c:pt>
              </c:strCache>
            </c:strRef>
          </c:cat>
          <c:val>
            <c:numRef>
              <c:f>Genus!$B$27:$M$27</c:f>
              <c:numCache>
                <c:formatCode>0.00%</c:formatCode>
                <c:ptCount val="12"/>
                <c:pt idx="0">
                  <c:v>0</c:v>
                </c:pt>
                <c:pt idx="1">
                  <c:v>0.02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071744"/>
        <c:axId val="173388928"/>
      </c:barChart>
      <c:catAx>
        <c:axId val="17307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3388928"/>
        <c:crosses val="autoZero"/>
        <c:auto val="1"/>
        <c:lblAlgn val="ctr"/>
        <c:lblOffset val="100"/>
        <c:noMultiLvlLbl val="0"/>
      </c:catAx>
      <c:valAx>
        <c:axId val="173388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307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45572081267618"/>
          <c:y val="2.6618992397593982E-3"/>
          <c:w val="0.26119860017497815"/>
          <c:h val="0.98024001878720246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6603-B32B-4E19-9D23-B3B468D3FB6C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BB66-6851-47FF-AEC1-E730A74B0C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91630"/>
            <a:ext cx="8208912" cy="1152128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Перспективные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технологии лабораторной диагностики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 обнаружении спектра патогенных микроорганизмов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респираторного тракта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43758"/>
            <a:ext cx="6400800" cy="72008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Воронина О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Рыжова Н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Кунда М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Аксенова Е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Шарапова Н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Сайдакова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Гинцбург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256" y="193134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 Российский конгресс лабораторной медицины, Москва, 11-13 октября 2017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8652" t="12094" r="73918" b="73646"/>
          <a:stretch>
            <a:fillRect/>
          </a:stretch>
        </p:blipFill>
        <p:spPr bwMode="auto">
          <a:xfrm>
            <a:off x="149032" y="146338"/>
            <a:ext cx="685960" cy="6660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6724" t="21863" r="68146" b="67300"/>
          <a:stretch>
            <a:fillRect/>
          </a:stretch>
        </p:blipFill>
        <p:spPr bwMode="auto">
          <a:xfrm>
            <a:off x="8388424" y="123478"/>
            <a:ext cx="61241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3363838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ФГБУ НИЦЭМ им. Н.Ф.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Гамалеи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Минздрава России, Москва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37195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ФОРУМ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Молекулярная диагностика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Секция «Молекулярная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диагностика инфекционных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болезней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031691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Микобиом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3944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Некультивируемая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микобиома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800" dirty="0" smtClean="0"/>
              <a:t>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Charlson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E.S.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Am. J.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Crit. Care Med. 2012;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186:536–545); 51%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Felton I.C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et al.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Cyst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16S1:S5)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больных муковисцидозом выявлены грибы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филумов: Ascomycota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Basidiomycota,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порядков, 25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семейств. Количество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 Ascomycota в 1.5 раза больше, чем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Basidiomycota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клинически стабильном состоянии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микобиом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представлен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parapsilosis, Candida albicans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при обострении -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Exophiala, Scedosporium,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Felton I.C. et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грибов в лабораторных культурах коррелирует со снижением функции легких на 5% -10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Willger S.D. et al.,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58055" t="37623" r="31042" b="41495"/>
          <a:stretch>
            <a:fillRect/>
          </a:stretch>
        </p:blipFill>
        <p:spPr bwMode="auto">
          <a:xfrm>
            <a:off x="7429536" y="2571750"/>
            <a:ext cx="1196772" cy="128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82" y="123478"/>
            <a:ext cx="8229600" cy="4215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7534"/>
            <a:ext cx="3319255" cy="40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55976" y="629789"/>
            <a:ext cx="4680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мокрота, трахеальный аспират,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лаваж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верхнечелюстных синусов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Пациенты, диагноз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муковисцидоз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врожденный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порок развития легких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ННПЦЗД,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РДКБ,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НИИ Пульмонологии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32"/>
          <p:cNvGrpSpPr/>
          <p:nvPr/>
        </p:nvGrpSpPr>
        <p:grpSpPr>
          <a:xfrm>
            <a:off x="6588224" y="1093020"/>
            <a:ext cx="2016224" cy="1289298"/>
            <a:chOff x="6300192" y="2204864"/>
            <a:chExt cx="2483768" cy="151216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8055" t="37623" r="31042" b="41495"/>
            <a:stretch>
              <a:fillRect/>
            </a:stretch>
          </p:blipFill>
          <p:spPr bwMode="auto">
            <a:xfrm>
              <a:off x="7380312" y="2204864"/>
              <a:ext cx="1403648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Группа 31"/>
            <p:cNvGrpSpPr/>
            <p:nvPr/>
          </p:nvGrpSpPr>
          <p:grpSpPr>
            <a:xfrm>
              <a:off x="6300192" y="2492896"/>
              <a:ext cx="936104" cy="1200133"/>
              <a:chOff x="6300192" y="2492896"/>
              <a:chExt cx="936104" cy="1200133"/>
            </a:xfrm>
          </p:grpSpPr>
          <p:pic>
            <p:nvPicPr>
              <p:cNvPr id="23" name="Picture 2" descr="&amp;Pcy;&amp;ocy;&amp;khcy;&amp;ocy;&amp;zhcy;&amp;iecy;&amp;iecy; &amp;icy;&amp;zcy;&amp;ocy;&amp;bcy;&amp;rcy;&amp;acy;&amp;zhcy;&amp;iecy;&amp;ncy;&amp;icy;&amp;iecy;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428" t="894" r="24754" b="19022"/>
              <a:stretch>
                <a:fillRect/>
              </a:stretch>
            </p:blipFill>
            <p:spPr bwMode="auto">
              <a:xfrm>
                <a:off x="6444208" y="2492896"/>
                <a:ext cx="720080" cy="1200133"/>
              </a:xfrm>
              <a:prstGeom prst="rect">
                <a:avLst/>
              </a:prstGeom>
              <a:noFill/>
            </p:spPr>
          </p:pic>
          <p:cxnSp>
            <p:nvCxnSpPr>
              <p:cNvPr id="24" name="Прямая соединительная линия 26"/>
              <p:cNvCxnSpPr/>
              <p:nvPr/>
            </p:nvCxnSpPr>
            <p:spPr>
              <a:xfrm>
                <a:off x="6300192" y="2636912"/>
                <a:ext cx="936104" cy="93610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8"/>
              <p:cNvCxnSpPr/>
              <p:nvPr/>
            </p:nvCxnSpPr>
            <p:spPr>
              <a:xfrm flipH="1">
                <a:off x="6300192" y="2564904"/>
                <a:ext cx="936104" cy="100811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 стрелкой 30"/>
            <p:cNvCxnSpPr/>
            <p:nvPr/>
          </p:nvCxnSpPr>
          <p:spPr>
            <a:xfrm>
              <a:off x="7164288" y="3140968"/>
              <a:ext cx="216024" cy="0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 l="46428" t="894" r="24754" b="19022"/>
          <a:stretch>
            <a:fillRect/>
          </a:stretch>
        </p:blipFill>
        <p:spPr bwMode="auto">
          <a:xfrm>
            <a:off x="6747142" y="2927901"/>
            <a:ext cx="588767" cy="981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25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амплификации: межгенные спейсеры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ITS1-5.8S-ITS2)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параллельное секвенирование: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MiSeq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(Illumina)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Reagent Kitv3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обработка данных: CLC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Genomic Workbench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последовательностей: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VAMPS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Visualization and Analysis of Microbial Population Structures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данных: UNITE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(User-friendly Nordic ITS Ectomycorrhiza Database, https://unite.ut.ee) и MycoBank (http://www.mycobank.org).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651870"/>
            <a:ext cx="59372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8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фрагмента ITS1_5.8S_ITS2, ограниченного праймерами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в разных таксономических группах возбудителей микозов.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827965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37195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Воронина О.Л., Рыжова Н.Н., Кунда М.С., Аксенова Е.И., Овчинников Р.С., Федосова Н.Ф., Амелина Е.Л., Лунин В.Г., Чучалин А.Г., Гинцбург А.Л. Разработка подходов к идентификации возбудителей микозов легких у больных муковисцидозом непосредственно в клинических образцах из респираторного тракта. Лабораторная служба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2015; 4(4):11-17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5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8"/>
            <a:ext cx="7984654" cy="42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20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78"/>
            <a:ext cx="8352752" cy="48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0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50008"/>
              </p:ext>
            </p:extLst>
          </p:nvPr>
        </p:nvGraphicFramePr>
        <p:xfrm>
          <a:off x="179512" y="195486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10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Figure 4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1003" t="21750" r="16604" b="13151"/>
          <a:stretch>
            <a:fillRect/>
          </a:stretch>
        </p:blipFill>
        <p:spPr bwMode="auto">
          <a:xfrm>
            <a:off x="597239" y="13758"/>
            <a:ext cx="73591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598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380</Words>
  <Application>Microsoft Office PowerPoint</Application>
  <PresentationFormat>On-screen Show (16:9)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 Перспективные технологии лабораторной диагностики  в обнаружении спектра патогенных микроорганизмов  респираторного тракта </vt:lpstr>
      <vt:lpstr>Микобиом</vt:lpstr>
      <vt:lpstr>Образцы</vt:lpstr>
      <vt:lpstr>Методы</vt:lpstr>
      <vt:lpstr>Размер фрагмента ITS1_5.8S_ITS2, ограниченного праймерами ITS1-ITS4, в разных таксономических группах возбудителей микозов.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Gamaleya inst.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mick</dc:creator>
  <cp:lastModifiedBy>Olga</cp:lastModifiedBy>
  <cp:revision>13</cp:revision>
  <dcterms:created xsi:type="dcterms:W3CDTF">2017-10-11T11:13:09Z</dcterms:created>
  <dcterms:modified xsi:type="dcterms:W3CDTF">2017-10-11T23:00:05Z</dcterms:modified>
</cp:coreProperties>
</file>