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2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37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2095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232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18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21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510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02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8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0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7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8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7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40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0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33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D05FB9-6C6F-4675-9EC2-A66D47A8DAE6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C2C8D-9957-49E8-91E9-BB01544C8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5583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1364" y="2160489"/>
            <a:ext cx="8825658" cy="2463672"/>
          </a:xfrm>
        </p:spPr>
        <p:txBody>
          <a:bodyPr>
            <a:normAutofit/>
          </a:bodyPr>
          <a:lstStyle/>
          <a:p>
            <a:r>
              <a:rPr lang="ru-RU" sz="3600" dirty="0"/>
              <a:t>Панельная дискуссия: «Сепсис - проблема мирового масштаба. Представления о сепсисе в медицинском сообществе»</a:t>
            </a:r>
            <a:endParaRPr lang="ru-RU" sz="3600" dirty="0"/>
          </a:p>
        </p:txBody>
      </p:sp>
      <p:pic>
        <p:nvPicPr>
          <p:cNvPr id="5" name="Picture 4" descr="http://congress.fedlab.ru/upload/congress/blaz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1712" y="5643563"/>
            <a:ext cx="103028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http://congress.fedlab.ru/bitrix/templates/congress2016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639" y="0"/>
            <a:ext cx="528637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759528" y="1156144"/>
            <a:ext cx="8580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FF00"/>
                </a:solidFill>
              </a:rPr>
              <a:t>ДЕНЬ СЕПСИСА 2017</a:t>
            </a:r>
          </a:p>
          <a:p>
            <a:pPr algn="ctr"/>
            <a:r>
              <a:rPr lang="ru-RU" b="1" u="sng" dirty="0">
                <a:solidFill>
                  <a:srgbClr val="FFFF00"/>
                </a:solidFill>
              </a:rPr>
              <a:t>Сепсис - проблема мирового масштаба.</a:t>
            </a:r>
            <a:endParaRPr lang="ru-RU" b="1" dirty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1</a:t>
            </a:r>
            <a:r>
              <a:rPr lang="ru-RU" b="1" dirty="0" smtClean="0">
                <a:solidFill>
                  <a:srgbClr val="FFFF00"/>
                </a:solidFill>
              </a:rPr>
              <a:t>2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октября 2017 года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211364" y="5183670"/>
            <a:ext cx="8825658" cy="14942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ru-RU" sz="1600" b="1" dirty="0" smtClean="0"/>
              <a:t>Ведущий: </a:t>
            </a:r>
            <a:r>
              <a:rPr lang="ru-RU" sz="1600" b="1" dirty="0" err="1" smtClean="0"/>
              <a:t>А.М.Иванов</a:t>
            </a:r>
            <a:endParaRPr lang="ru-RU" sz="1600" b="1" dirty="0"/>
          </a:p>
          <a:p>
            <a:r>
              <a:rPr lang="ru-RU" sz="1600" b="1" dirty="0" smtClean="0"/>
              <a:t> </a:t>
            </a:r>
            <a:r>
              <a:rPr lang="ru-RU" sz="1600" dirty="0"/>
              <a:t>заведующий кафедрой клинической биохимии и лабораторной </a:t>
            </a:r>
            <a:r>
              <a:rPr lang="ru-RU" sz="1600" dirty="0" smtClean="0"/>
              <a:t>диагностики, главный </a:t>
            </a:r>
            <a:r>
              <a:rPr lang="ru-RU" sz="1600" dirty="0"/>
              <a:t>лаборант Министерства обороны РФ, </a:t>
            </a:r>
            <a:r>
              <a:rPr lang="ru-RU" sz="1600" dirty="0" smtClean="0"/>
              <a:t>член-корреспондентом </a:t>
            </a:r>
            <a:r>
              <a:rPr lang="ru-RU" sz="1600" dirty="0"/>
              <a:t>отделения медицинских наук РАН по специальности медицинская биохимия, профессор, доктор медицинских наук.</a:t>
            </a:r>
            <a:r>
              <a:rPr lang="ru-RU" sz="1600" b="1" dirty="0" smtClean="0"/>
              <a:t> </a:t>
            </a:r>
            <a:endParaRPr lang="ru-R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8256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621" y="2385427"/>
            <a:ext cx="10853161" cy="419548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dirty="0" smtClean="0">
                <a:latin typeface="+mn-lt"/>
              </a:rPr>
              <a:t>Будет ли пересмотрен в ближайшее время консенсус </a:t>
            </a:r>
            <a:r>
              <a:rPr lang="en-US" sz="2800" dirty="0" smtClean="0">
                <a:latin typeface="+mn-lt"/>
              </a:rPr>
              <a:t>SCCM / ESICM 2016 </a:t>
            </a:r>
            <a:r>
              <a:rPr lang="ru-RU" sz="2800" dirty="0" smtClean="0">
                <a:latin typeface="+mn-lt"/>
              </a:rPr>
              <a:t>года </a:t>
            </a:r>
            <a:r>
              <a:rPr lang="en-US" sz="2800" dirty="0" smtClean="0">
                <a:latin typeface="+mn-lt"/>
              </a:rPr>
              <a:t>(</a:t>
            </a:r>
            <a:r>
              <a:rPr lang="ru-RU" sz="2800" dirty="0" smtClean="0">
                <a:latin typeface="+mn-lt"/>
              </a:rPr>
              <a:t>«Сепсис – 3»)? Будет ли </a:t>
            </a:r>
            <a:r>
              <a:rPr lang="ru-RU" sz="2800" dirty="0">
                <a:latin typeface="+mn-lt"/>
              </a:rPr>
              <a:t>«Сепсис – </a:t>
            </a:r>
            <a:r>
              <a:rPr lang="ru-RU" sz="2800" dirty="0" smtClean="0">
                <a:latin typeface="+mn-lt"/>
              </a:rPr>
              <a:t>4»? </a:t>
            </a:r>
            <a:endParaRPr lang="en-US" sz="2800" dirty="0" smtClean="0">
              <a:latin typeface="+mn-lt"/>
            </a:endParaRPr>
          </a:p>
          <a:p>
            <a:r>
              <a:rPr lang="ru-RU" sz="2800" dirty="0" smtClean="0">
                <a:latin typeface="+mn-lt"/>
              </a:rPr>
              <a:t>Целесообразно ли, важно ли, полезно ли определение </a:t>
            </a:r>
            <a:r>
              <a:rPr lang="ru-RU" sz="2800" dirty="0" err="1" smtClean="0">
                <a:latin typeface="+mn-lt"/>
              </a:rPr>
              <a:t>интерлейкина</a:t>
            </a:r>
            <a:r>
              <a:rPr lang="ru-RU" sz="2800" dirty="0" smtClean="0">
                <a:latin typeface="+mn-lt"/>
              </a:rPr>
              <a:t> 6 (</a:t>
            </a:r>
            <a:r>
              <a:rPr lang="en-US" sz="2800" dirty="0" smtClean="0">
                <a:latin typeface="+mn-lt"/>
              </a:rPr>
              <a:t>IL6) </a:t>
            </a:r>
            <a:r>
              <a:rPr lang="ru-RU" sz="2800" dirty="0" smtClean="0">
                <a:latin typeface="+mn-lt"/>
              </a:rPr>
              <a:t>как маркера системного воспаления?</a:t>
            </a:r>
          </a:p>
          <a:p>
            <a:r>
              <a:rPr lang="ru-RU" sz="2800" dirty="0" smtClean="0">
                <a:latin typeface="+mn-lt"/>
              </a:rPr>
              <a:t>Нужны ли лабораторные алгоритмы для диагностики сепсиса и/или системного воспаления?</a:t>
            </a:r>
            <a:endParaRPr lang="ru-RU" sz="2800" dirty="0">
              <a:latin typeface="+mn-lt"/>
            </a:endParaRPr>
          </a:p>
        </p:txBody>
      </p:sp>
      <p:pic>
        <p:nvPicPr>
          <p:cNvPr id="5" name="Picture 4" descr="http://congress.fedlab.ru/upload/congress/blaz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1712" y="5643563"/>
            <a:ext cx="103028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http://congress.fedlab.ru/bitrix/templates/congress2016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639" y="0"/>
            <a:ext cx="528637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759528" y="1156144"/>
            <a:ext cx="8580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FF00"/>
                </a:solidFill>
              </a:rPr>
              <a:t>ДЕНЬ СЕПСИСА 2017</a:t>
            </a:r>
          </a:p>
          <a:p>
            <a:pPr algn="ctr"/>
            <a:r>
              <a:rPr lang="ru-RU" b="1" u="sng" dirty="0">
                <a:solidFill>
                  <a:srgbClr val="FFFF00"/>
                </a:solidFill>
              </a:rPr>
              <a:t>Сепсис - проблема мирового масштаба.</a:t>
            </a:r>
            <a:endParaRPr lang="ru-RU" b="1" dirty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1</a:t>
            </a:r>
            <a:r>
              <a:rPr lang="ru-RU" b="1" dirty="0" smtClean="0">
                <a:solidFill>
                  <a:srgbClr val="FFFF00"/>
                </a:solidFill>
              </a:rPr>
              <a:t>2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октября 2017 года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Другая 1">
      <a:dk1>
        <a:sysClr val="windowText" lastClr="000000"/>
      </a:dk1>
      <a:lt1>
        <a:sysClr val="window" lastClr="FFFFFF"/>
      </a:lt1>
      <a:dk2>
        <a:srgbClr val="1B4459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134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Ион</vt:lpstr>
      <vt:lpstr>Панельная дискуссия: «Сепсис - проблема мирового масштаба. Представления о сепсисе в медицинском сообществе»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Нарративная медицина и Patient 2.0. Место лабораторной диагностики</dc:title>
  <dc:creator>Пользователь</dc:creator>
  <cp:lastModifiedBy>Пользователь</cp:lastModifiedBy>
  <cp:revision>35</cp:revision>
  <dcterms:created xsi:type="dcterms:W3CDTF">2017-10-11T00:37:13Z</dcterms:created>
  <dcterms:modified xsi:type="dcterms:W3CDTF">2017-10-12T03:49:14Z</dcterms:modified>
</cp:coreProperties>
</file>