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32" r:id="rId2"/>
    <p:sldMasterId id="2147483749" r:id="rId3"/>
  </p:sldMasterIdLst>
  <p:notesMasterIdLst>
    <p:notesMasterId r:id="rId37"/>
  </p:notesMasterIdLst>
  <p:sldIdLst>
    <p:sldId id="256" r:id="rId4"/>
    <p:sldId id="257" r:id="rId5"/>
    <p:sldId id="274" r:id="rId6"/>
    <p:sldId id="275" r:id="rId7"/>
    <p:sldId id="260" r:id="rId8"/>
    <p:sldId id="288" r:id="rId9"/>
    <p:sldId id="289" r:id="rId10"/>
    <p:sldId id="290" r:id="rId11"/>
    <p:sldId id="279" r:id="rId12"/>
    <p:sldId id="291" r:id="rId13"/>
    <p:sldId id="281" r:id="rId14"/>
    <p:sldId id="259" r:id="rId15"/>
    <p:sldId id="285" r:id="rId16"/>
    <p:sldId id="284" r:id="rId17"/>
    <p:sldId id="292" r:id="rId18"/>
    <p:sldId id="286" r:id="rId19"/>
    <p:sldId id="293" r:id="rId20"/>
    <p:sldId id="261" r:id="rId21"/>
    <p:sldId id="258" r:id="rId22"/>
    <p:sldId id="262" r:id="rId23"/>
    <p:sldId id="272" r:id="rId24"/>
    <p:sldId id="270" r:id="rId25"/>
    <p:sldId id="271" r:id="rId26"/>
    <p:sldId id="287" r:id="rId27"/>
    <p:sldId id="263" r:id="rId28"/>
    <p:sldId id="264" r:id="rId29"/>
    <p:sldId id="265" r:id="rId30"/>
    <p:sldId id="268" r:id="rId31"/>
    <p:sldId id="266" r:id="rId32"/>
    <p:sldId id="294" r:id="rId33"/>
    <p:sldId id="295" r:id="rId34"/>
    <p:sldId id="296" r:id="rId35"/>
    <p:sldId id="297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2"/>
          <c:order val="2"/>
          <c:tx>
            <c:strRef>
              <c:f>Лист1!$E$2</c:f>
              <c:strCache>
                <c:ptCount val="1"/>
                <c:pt idx="0">
                  <c:v>Кол-во пролеченных случаев из таблицы ФОМС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4000"/>
                    </a:schemeClr>
                  </a:gs>
                  <a:gs pos="100000">
                    <a:schemeClr val="accent3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4000"/>
                    </a:schemeClr>
                  </a:gs>
                  <a:gs pos="100000">
                    <a:schemeClr val="accent4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4000"/>
                    </a:schemeClr>
                  </a:gs>
                  <a:gs pos="100000">
                    <a:schemeClr val="accent5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4000"/>
                    </a:schemeClr>
                  </a:gs>
                  <a:gs pos="100000">
                    <a:schemeClr val="accent6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6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7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8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20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2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22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23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24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25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26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27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28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29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30"/>
            <c:bubble3D val="0"/>
            <c:spPr>
              <a:gradFill rotWithShape="1">
                <a:gsLst>
                  <a:gs pos="0">
                    <a:schemeClr val="accent1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31"/>
            <c:bubble3D val="0"/>
            <c:spPr>
              <a:gradFill rotWithShape="1">
                <a:gsLst>
                  <a:gs pos="0">
                    <a:schemeClr val="accent2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32"/>
            <c:bubble3D val="0"/>
            <c:spPr>
              <a:gradFill rotWithShape="1">
                <a:gsLst>
                  <a:gs pos="0">
                    <a:schemeClr val="accent3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33"/>
            <c:bubble3D val="0"/>
            <c:spPr>
              <a:gradFill rotWithShape="1">
                <a:gsLst>
                  <a:gs pos="0">
                    <a:schemeClr val="accent4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34"/>
            <c:bubble3D val="0"/>
            <c:spPr>
              <a:gradFill rotWithShape="1">
                <a:gsLst>
                  <a:gs pos="0">
                    <a:schemeClr val="accent5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35"/>
            <c:bubble3D val="0"/>
            <c:spPr>
              <a:gradFill rotWithShape="1">
                <a:gsLst>
                  <a:gs pos="0">
                    <a:schemeClr val="accent6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36"/>
            <c:bubble3D val="0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37"/>
            <c:bubble3D val="0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38"/>
            <c:bubble3D val="0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39"/>
            <c:bubble3D val="0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40"/>
            <c:bubble3D val="0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41"/>
            <c:bubble3D val="0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42"/>
            <c:bubble3D val="0"/>
            <c:spPr>
              <a:gradFill rotWithShape="1">
                <a:gsLst>
                  <a:gs pos="0">
                    <a:schemeClr val="accent1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43"/>
            <c:bubble3D val="0"/>
            <c:spPr>
              <a:gradFill rotWithShape="1">
                <a:gsLst>
                  <a:gs pos="0">
                    <a:schemeClr val="accent2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44"/>
            <c:bubble3D val="0"/>
            <c:spPr>
              <a:gradFill rotWithShape="1">
                <a:gsLst>
                  <a:gs pos="0">
                    <a:schemeClr val="accent3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45"/>
            <c:bubble3D val="0"/>
            <c:spPr>
              <a:gradFill rotWithShape="1">
                <a:gsLst>
                  <a:gs pos="0">
                    <a:schemeClr val="accent4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46"/>
            <c:bubble3D val="0"/>
            <c:spPr>
              <a:gradFill rotWithShape="1">
                <a:gsLst>
                  <a:gs pos="0">
                    <a:schemeClr val="accent5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47"/>
            <c:bubble3D val="0"/>
            <c:spPr>
              <a:gradFill rotWithShape="1">
                <a:gsLst>
                  <a:gs pos="0">
                    <a:schemeClr val="accent6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48"/>
            <c:bubble3D val="0"/>
            <c:spPr>
              <a:gradFill rotWithShape="1">
                <a:gsLst>
                  <a:gs pos="0">
                    <a:schemeClr val="accent1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49"/>
            <c:bubble3D val="0"/>
            <c:spPr>
              <a:gradFill rotWithShape="1">
                <a:gsLst>
                  <a:gs pos="0">
                    <a:schemeClr val="accent2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50"/>
            <c:bubble3D val="0"/>
            <c:spPr>
              <a:gradFill rotWithShape="1">
                <a:gsLst>
                  <a:gs pos="0">
                    <a:schemeClr val="accent3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51"/>
            <c:bubble3D val="0"/>
            <c:spPr>
              <a:gradFill rotWithShape="1">
                <a:gsLst>
                  <a:gs pos="0">
                    <a:schemeClr val="accent4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52"/>
            <c:bubble3D val="0"/>
            <c:spPr>
              <a:gradFill rotWithShape="1">
                <a:gsLst>
                  <a:gs pos="0">
                    <a:schemeClr val="accent5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53"/>
            <c:bubble3D val="0"/>
            <c:spPr>
              <a:gradFill rotWithShape="1">
                <a:gsLst>
                  <a:gs pos="0">
                    <a:schemeClr val="accent6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54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55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56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4000"/>
                    </a:schemeClr>
                  </a:gs>
                  <a:gs pos="100000">
                    <a:schemeClr val="accent3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57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4000"/>
                    </a:schemeClr>
                  </a:gs>
                  <a:gs pos="100000">
                    <a:schemeClr val="accent4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58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4000"/>
                    </a:schemeClr>
                  </a:gs>
                  <a:gs pos="100000">
                    <a:schemeClr val="accent5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59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4000"/>
                    </a:schemeClr>
                  </a:gs>
                  <a:gs pos="100000">
                    <a:schemeClr val="accent6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60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61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62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63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6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6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6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67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68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69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7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71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7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7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74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75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76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77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78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79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80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81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82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8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84"/>
            <c:bubble3D val="0"/>
            <c:spPr>
              <a:gradFill rotWithShape="1">
                <a:gsLst>
                  <a:gs pos="0">
                    <a:schemeClr val="accent1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85"/>
            <c:bubble3D val="0"/>
            <c:spPr>
              <a:gradFill rotWithShape="1">
                <a:gsLst>
                  <a:gs pos="0">
                    <a:schemeClr val="accent2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86"/>
            <c:bubble3D val="0"/>
            <c:spPr>
              <a:gradFill rotWithShape="1">
                <a:gsLst>
                  <a:gs pos="0">
                    <a:schemeClr val="accent3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87"/>
            <c:bubble3D val="0"/>
            <c:spPr>
              <a:gradFill rotWithShape="1">
                <a:gsLst>
                  <a:gs pos="0">
                    <a:schemeClr val="accent4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88"/>
            <c:bubble3D val="0"/>
            <c:spPr>
              <a:gradFill rotWithShape="1">
                <a:gsLst>
                  <a:gs pos="0">
                    <a:schemeClr val="accent5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89"/>
            <c:bubble3D val="0"/>
            <c:spPr>
              <a:gradFill rotWithShape="1">
                <a:gsLst>
                  <a:gs pos="0">
                    <a:schemeClr val="accent6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90"/>
            <c:bubble3D val="0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91"/>
            <c:bubble3D val="0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92"/>
            <c:bubble3D val="0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93"/>
            <c:bubble3D val="0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94"/>
            <c:bubble3D val="0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95"/>
            <c:bubble3D val="0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96"/>
            <c:bubble3D val="0"/>
            <c:spPr>
              <a:gradFill rotWithShape="1">
                <a:gsLst>
                  <a:gs pos="0">
                    <a:schemeClr val="accent1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97"/>
            <c:bubble3D val="0"/>
            <c:spPr>
              <a:gradFill rotWithShape="1">
                <a:gsLst>
                  <a:gs pos="0">
                    <a:schemeClr val="accent2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98"/>
            <c:bubble3D val="0"/>
            <c:spPr>
              <a:gradFill rotWithShape="1">
                <a:gsLst>
                  <a:gs pos="0">
                    <a:schemeClr val="accent3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99"/>
            <c:bubble3D val="0"/>
            <c:spPr>
              <a:gradFill rotWithShape="1">
                <a:gsLst>
                  <a:gs pos="0">
                    <a:schemeClr val="accent4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00"/>
            <c:bubble3D val="0"/>
            <c:spPr>
              <a:gradFill rotWithShape="1">
                <a:gsLst>
                  <a:gs pos="0">
                    <a:schemeClr val="accent5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01"/>
            <c:bubble3D val="0"/>
            <c:spPr>
              <a:gradFill rotWithShape="1">
                <a:gsLst>
                  <a:gs pos="0">
                    <a:schemeClr val="accent6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02"/>
            <c:bubble3D val="0"/>
            <c:spPr>
              <a:gradFill rotWithShape="1">
                <a:gsLst>
                  <a:gs pos="0">
                    <a:schemeClr val="accent1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03"/>
            <c:bubble3D val="0"/>
            <c:spPr>
              <a:gradFill rotWithShape="1">
                <a:gsLst>
                  <a:gs pos="0">
                    <a:schemeClr val="accent2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04"/>
            <c:bubble3D val="0"/>
            <c:spPr>
              <a:gradFill rotWithShape="1">
                <a:gsLst>
                  <a:gs pos="0">
                    <a:schemeClr val="accent3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05"/>
            <c:bubble3D val="0"/>
            <c:spPr>
              <a:gradFill rotWithShape="1">
                <a:gsLst>
                  <a:gs pos="0">
                    <a:schemeClr val="accent4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06"/>
            <c:bubble3D val="0"/>
            <c:spPr>
              <a:gradFill rotWithShape="1">
                <a:gsLst>
                  <a:gs pos="0">
                    <a:schemeClr val="accent5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07"/>
            <c:bubble3D val="0"/>
            <c:spPr>
              <a:gradFill rotWithShape="1">
                <a:gsLst>
                  <a:gs pos="0">
                    <a:schemeClr val="accent6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08"/>
            <c:bubble3D val="0"/>
            <c:spPr>
              <a:gradFill rotWithShape="1">
                <a:gsLst>
                  <a:gs pos="0">
                    <a:schemeClr val="accent1">
                      <a:tint val="96000"/>
                      <a:lumMod val="104000"/>
                    </a:schemeClr>
                  </a:gs>
                  <a:gs pos="100000">
                    <a:schemeClr val="accent1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09"/>
            <c:bubble3D val="0"/>
            <c:spPr>
              <a:gradFill rotWithShape="1">
                <a:gsLst>
                  <a:gs pos="0">
                    <a:schemeClr val="accent2">
                      <a:tint val="96000"/>
                      <a:lumMod val="104000"/>
                    </a:schemeClr>
                  </a:gs>
                  <a:gs pos="100000">
                    <a:schemeClr val="accent2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10"/>
            <c:bubble3D val="0"/>
            <c:spPr>
              <a:gradFill rotWithShape="1">
                <a:gsLst>
                  <a:gs pos="0">
                    <a:schemeClr val="accent3">
                      <a:tint val="96000"/>
                      <a:lumMod val="104000"/>
                    </a:schemeClr>
                  </a:gs>
                  <a:gs pos="100000">
                    <a:schemeClr val="accent3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11"/>
            <c:bubble3D val="0"/>
            <c:spPr>
              <a:gradFill rotWithShape="1">
                <a:gsLst>
                  <a:gs pos="0">
                    <a:schemeClr val="accent4">
                      <a:tint val="96000"/>
                      <a:lumMod val="104000"/>
                    </a:schemeClr>
                  </a:gs>
                  <a:gs pos="100000">
                    <a:schemeClr val="accent4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12"/>
            <c:bubble3D val="0"/>
            <c:spPr>
              <a:gradFill rotWithShape="1">
                <a:gsLst>
                  <a:gs pos="0">
                    <a:schemeClr val="accent5">
                      <a:tint val="96000"/>
                      <a:lumMod val="104000"/>
                    </a:schemeClr>
                  </a:gs>
                  <a:gs pos="100000">
                    <a:schemeClr val="accent5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13"/>
            <c:bubble3D val="0"/>
            <c:spPr>
              <a:gradFill rotWithShape="1">
                <a:gsLst>
                  <a:gs pos="0">
                    <a:schemeClr val="accent6">
                      <a:tint val="96000"/>
                      <a:lumMod val="104000"/>
                    </a:schemeClr>
                  </a:gs>
                  <a:gs pos="100000">
                    <a:schemeClr val="accent6"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14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15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16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17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18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19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6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20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21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22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23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24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25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80000"/>
                      <a:lumOff val="2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26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27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28"/>
            <c:bubble3D val="0"/>
            <c:spPr>
              <a:gradFill rotWithShape="1">
                <a:gsLst>
                  <a:gs pos="0">
                    <a:schemeClr val="accent3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29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3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31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8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32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3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34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3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36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37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60000"/>
                      <a:lumOff val="4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38"/>
            <c:bubble3D val="0"/>
            <c:spPr>
              <a:gradFill rotWithShape="1">
                <a:gsLst>
                  <a:gs pos="0">
                    <a:schemeClr val="accent1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39"/>
            <c:bubble3D val="0"/>
            <c:spPr>
              <a:gradFill rotWithShape="1">
                <a:gsLst>
                  <a:gs pos="0">
                    <a:schemeClr val="accent2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40"/>
            <c:bubble3D val="0"/>
            <c:spPr>
              <a:gradFill rotWithShape="1">
                <a:gsLst>
                  <a:gs pos="0">
                    <a:schemeClr val="accent3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41"/>
            <c:bubble3D val="0"/>
            <c:spPr>
              <a:gradFill rotWithShape="1">
                <a:gsLst>
                  <a:gs pos="0">
                    <a:schemeClr val="accent4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42"/>
            <c:bubble3D val="0"/>
            <c:spPr>
              <a:gradFill rotWithShape="1">
                <a:gsLst>
                  <a:gs pos="0">
                    <a:schemeClr val="accent5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43"/>
            <c:bubble3D val="0"/>
            <c:spPr>
              <a:gradFill rotWithShape="1">
                <a:gsLst>
                  <a:gs pos="0">
                    <a:schemeClr val="accent6">
                      <a:lumMod val="5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44"/>
            <c:bubble3D val="0"/>
            <c:spPr>
              <a:gradFill rotWithShape="1">
                <a:gsLst>
                  <a:gs pos="0">
                    <a:schemeClr val="accent1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45"/>
            <c:bubble3D val="0"/>
            <c:spPr>
              <a:gradFill rotWithShape="1">
                <a:gsLst>
                  <a:gs pos="0">
                    <a:schemeClr val="accent2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46"/>
            <c:bubble3D val="0"/>
            <c:spPr>
              <a:gradFill rotWithShape="1">
                <a:gsLst>
                  <a:gs pos="0">
                    <a:schemeClr val="accent3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47"/>
            <c:bubble3D val="0"/>
            <c:spPr>
              <a:gradFill rotWithShape="1">
                <a:gsLst>
                  <a:gs pos="0">
                    <a:schemeClr val="accent4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48"/>
            <c:bubble3D val="0"/>
            <c:spPr>
              <a:gradFill rotWithShape="1">
                <a:gsLst>
                  <a:gs pos="0">
                    <a:schemeClr val="accent5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49"/>
            <c:bubble3D val="0"/>
            <c:spPr>
              <a:gradFill rotWithShape="1">
                <a:gsLst>
                  <a:gs pos="0">
                    <a:schemeClr val="accent6">
                      <a:lumMod val="70000"/>
                      <a:lumOff val="3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70000"/>
                      <a:lumOff val="3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50"/>
            <c:bubble3D val="0"/>
            <c:spPr>
              <a:gradFill rotWithShape="1">
                <a:gsLst>
                  <a:gs pos="0">
                    <a:schemeClr val="accent1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51"/>
            <c:bubble3D val="0"/>
            <c:spPr>
              <a:gradFill rotWithShape="1">
                <a:gsLst>
                  <a:gs pos="0">
                    <a:schemeClr val="accent2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52"/>
            <c:bubble3D val="0"/>
            <c:spPr>
              <a:gradFill rotWithShape="1">
                <a:gsLst>
                  <a:gs pos="0">
                    <a:schemeClr val="accent3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53"/>
            <c:bubble3D val="0"/>
            <c:spPr>
              <a:gradFill rotWithShape="1">
                <a:gsLst>
                  <a:gs pos="0">
                    <a:schemeClr val="accent4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4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54"/>
            <c:bubble3D val="0"/>
            <c:spPr>
              <a:gradFill rotWithShape="1">
                <a:gsLst>
                  <a:gs pos="0">
                    <a:schemeClr val="accent5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5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55"/>
            <c:bubble3D val="0"/>
            <c:spPr>
              <a:gradFill rotWithShape="1">
                <a:gsLst>
                  <a:gs pos="0">
                    <a:schemeClr val="accent6">
                      <a:lumMod val="70000"/>
                      <a:tint val="96000"/>
                      <a:lumMod val="104000"/>
                    </a:schemeClr>
                  </a:gs>
                  <a:gs pos="100000">
                    <a:schemeClr val="accent6">
                      <a:lumMod val="7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56"/>
            <c:bubble3D val="0"/>
            <c:spPr>
              <a:gradFill rotWithShape="1">
                <a:gsLst>
                  <a:gs pos="0">
                    <a:schemeClr val="accent1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1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57"/>
            <c:bubble3D val="0"/>
            <c:spPr>
              <a:gradFill rotWithShape="1">
                <a:gsLst>
                  <a:gs pos="0">
                    <a:schemeClr val="accent2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2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Pt>
            <c:idx val="158"/>
            <c:bubble3D val="0"/>
            <c:spPr>
              <a:gradFill rotWithShape="1">
                <a:gsLst>
                  <a:gs pos="0">
                    <a:schemeClr val="accent3">
                      <a:lumMod val="50000"/>
                      <a:lumOff val="50000"/>
                      <a:tint val="96000"/>
                      <a:lumMod val="104000"/>
                    </a:schemeClr>
                  </a:gs>
                  <a:gs pos="100000">
                    <a:schemeClr val="accent3">
                      <a:lumMod val="50000"/>
                      <a:lumOff val="50000"/>
                      <a:shade val="98000"/>
                      <a:lumMod val="94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60000"/>
                  </a:srgbClr>
                </a:outerShdw>
              </a:effectLst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multiLvlStrRef>
              <c:f>Лист1!$A$4:$B$162</c:f>
              <c:multiLvlStrCache>
                <c:ptCount val="159"/>
                <c:lvl>
                  <c:pt idx="0">
                    <c:v>Острая инфекция верхних дыхательных путей неуточненная</c:v>
                  </c:pt>
                  <c:pt idx="1">
                    <c:v>Другие острые инфекции верхних дыхательных путей множественной локализации</c:v>
                  </c:pt>
                  <c:pt idx="2">
                    <c:v>Острый назофарингит (насморк)</c:v>
                  </c:pt>
                  <c:pt idx="3">
                    <c:v>Острый вагинит</c:v>
                  </c:pt>
                  <c:pt idx="4">
                    <c:v>Острый трахеит</c:v>
                  </c:pt>
                  <c:pt idx="5">
                    <c:v>Подострый и хронический вагинит</c:v>
                  </c:pt>
                  <c:pt idx="6">
                    <c:v>Острый синусит</c:v>
                  </c:pt>
                  <c:pt idx="7">
                    <c:v>Острый верхнечелюстной синусит</c:v>
                  </c:pt>
                  <c:pt idx="8">
                    <c:v>Простой хронический бронхит</c:v>
                  </c:pt>
                  <c:pt idx="9">
                    <c:v>Хронический верхнечелюстной синусит</c:v>
                  </c:pt>
                  <c:pt idx="10">
                    <c:v>Пиодермия</c:v>
                  </c:pt>
                  <c:pt idx="11">
                    <c:v>Острый ларинготрахеит</c:v>
                  </c:pt>
                  <c:pt idx="12">
                    <c:v>Другие хронические тубулоинтерстициальные нефриты</c:v>
                  </c:pt>
                  <c:pt idx="13">
                    <c:v>Острый ларингит и трахеит</c:v>
                  </c:pt>
                  <c:pt idx="14">
                    <c:v>Острый ларингит</c:v>
                  </c:pt>
                  <c:pt idx="15">
                    <c:v>Хронический бронхит неуточненный</c:v>
                  </c:pt>
                  <c:pt idx="16">
                    <c:v>Инфекция мочевыводящих путей без установленной локализации</c:v>
                  </c:pt>
                  <c:pt idx="17">
                    <c:v>Острый тубулоинтерстициальный нефрит</c:v>
                  </c:pt>
                  <c:pt idx="18">
                    <c:v>Пневмония неуточненная</c:v>
                  </c:pt>
                  <c:pt idx="19">
                    <c:v>Острый ларингофарингит</c:v>
                  </c:pt>
                  <c:pt idx="20">
                    <c:v>Бронхит, не уточненный как острый или хронический</c:v>
                  </c:pt>
                  <c:pt idx="21">
                    <c:v>Хроническая обструктивная легочная болезнь неуточненная</c:v>
                  </c:pt>
                  <c:pt idx="22">
                    <c:v>Долевая пневмония неуточненная</c:v>
                  </c:pt>
                  <c:pt idx="23">
                    <c:v>Импетиго [вызванное любым организмом] [любой локализации]</c:v>
                  </c:pt>
                  <c:pt idx="24">
                    <c:v>Бронхопневмония неуточненная</c:v>
                  </c:pt>
                  <c:pt idx="25">
                    <c:v>Хроническая обструктивная легочная болезнь с обострением неуточненная</c:v>
                  </c:pt>
                  <c:pt idx="26">
                    <c:v>Локал.(фок.)(парц.)симптом.эпилеп.и эпилеп.синдр.с компл.парц.суд.припадк.</c:v>
                  </c:pt>
                  <c:pt idx="27">
                    <c:v>Смешанный, простой и слизисто-гнойный хронический бронхит</c:v>
                  </c:pt>
                  <c:pt idx="28">
                    <c:v>Эпилепсия неуточненная</c:v>
                  </c:pt>
                  <c:pt idx="29">
                    <c:v>Диарея и гастроэнтерит предположительно инфекционного происхождения</c:v>
                  </c:pt>
                  <c:pt idx="30">
                    <c:v>Острый вульвит</c:v>
                  </c:pt>
                  <c:pt idx="31">
                    <c:v>Локал.(фок.)(парц.)идиопатич.эпилепсия и эпилеп.синдромы с судор.припадками</c:v>
                  </c:pt>
                  <c:pt idx="32">
                    <c:v>Хронический туботимпанальный гнойный средний отит</c:v>
                  </c:pt>
                  <c:pt idx="33">
                    <c:v>Генерализованная идиопатическая эпилепсия и эпилептические синдромы</c:v>
                  </c:pt>
                  <c:pt idx="34">
                    <c:v>Подострый и хронический вульвит</c:v>
                  </c:pt>
                  <c:pt idx="35">
                    <c:v>Хронич. обструкт. легочная бол. с острой респират. инфекц.нижн. дыхат.путей</c:v>
                  </c:pt>
                  <c:pt idx="36">
                    <c:v>Другие уточненные формы эпилепсии</c:v>
                  </c:pt>
                  <c:pt idx="37">
                    <c:v>Другая пневмония, возбудитель не уточнен</c:v>
                  </c:pt>
                  <c:pt idx="38">
                    <c:v>Киста или мукоцеле носового синуса</c:v>
                  </c:pt>
                  <c:pt idx="39">
                    <c:v>Ишемия мозга</c:v>
                  </c:pt>
                  <c:pt idx="40">
                    <c:v>#Н/Д</c:v>
                  </c:pt>
                  <c:pt idx="41">
                    <c:v>Перитонзиллярный абсцесс</c:v>
                  </c:pt>
                  <c:pt idx="42">
                    <c:v>#Н/Д</c:v>
                  </c:pt>
                  <c:pt idx="43">
                    <c:v>Слизисто-гнойный хронический бронхит</c:v>
                  </c:pt>
                  <c:pt idx="44">
                    <c:v>Полип полости носа</c:v>
                  </c:pt>
                  <c:pt idx="45">
                    <c:v>Стеноз и недостаточность слезных протоков</c:v>
                  </c:pt>
                  <c:pt idx="46">
                    <c:v>#Н/Д</c:v>
                  </c:pt>
                  <c:pt idx="47">
                    <c:v>Острое и неуточненное воспаление слезных протоков</c:v>
                  </c:pt>
                  <c:pt idx="48">
                    <c:v>Хронический синусит неуточненный</c:v>
                  </c:pt>
                  <c:pt idx="49">
                    <c:v>Плевральный выпот, не классифицированный в других рубриках</c:v>
                  </c:pt>
                  <c:pt idx="50">
                    <c:v>Синдром поликистоза яичников</c:v>
                  </c:pt>
                  <c:pt idx="51">
                    <c:v>Флегмона и абсцесс области рта</c:v>
                  </c:pt>
                  <c:pt idx="52">
                    <c:v>Локал.(фок.)(парц.)симптом.эпилеп.и эпилеп.синдр.с простыми парц.припадками</c:v>
                  </c:pt>
                  <c:pt idx="53">
                    <c:v>Хроническое воспаление слезных протоков</c:v>
                  </c:pt>
                  <c:pt idx="54">
                    <c:v>Другие полипы синуса</c:v>
                  </c:pt>
                  <c:pt idx="55">
                    <c:v>Особые эпилептические синдромы</c:v>
                  </c:pt>
                  <c:pt idx="56">
                    <c:v>Другие хронические синуситы</c:v>
                  </c:pt>
                  <c:pt idx="57">
                    <c:v>Бактериальная пневмония неуточненная</c:v>
                  </c:pt>
                  <c:pt idx="58">
                    <c:v>Другие случаи недоношенности</c:v>
                  </c:pt>
                  <c:pt idx="59">
                    <c:v>Скарлатина</c:v>
                  </c:pt>
                  <c:pt idx="60">
                    <c:v>Сальмонеллезный энтерит</c:v>
                  </c:pt>
                  <c:pt idx="61">
                    <c:v>Язва роговицы</c:v>
                  </c:pt>
                  <c:pt idx="62">
                    <c:v>Язвенный (хронический) энтероколит</c:v>
                  </c:pt>
                  <c:pt idx="63">
                    <c:v>Хронический фронтальный синусит</c:v>
                  </c:pt>
                  <c:pt idx="64">
                    <c:v>"Маловесный" для гестационного возраста плод</c:v>
                  </c:pt>
                  <c:pt idx="65">
                    <c:v>Другие виды генерализованной эпилепсии и эпилептических синдромов</c:v>
                  </c:pt>
                  <c:pt idx="66">
                    <c:v>Врожденная пневмония неуточненная</c:v>
                  </c:pt>
                  <c:pt idx="67">
                    <c:v>Язвенный (хронический) ректосигмоидит</c:v>
                  </c:pt>
                  <c:pt idx="68">
                    <c:v>Грипп с другими респираторными проявлениями, вирус не идентифицирован</c:v>
                  </c:pt>
                  <c:pt idx="69">
                    <c:v>Другие интерстициальные легочные болезни с упоминанием о фиброзе</c:v>
                  </c:pt>
                  <c:pt idx="70">
                    <c:v>Грипп с пневмонией, вирус не идентифицирован</c:v>
                  </c:pt>
                  <c:pt idx="71">
                    <c:v>Другие бактериальные пневмонии</c:v>
                  </c:pt>
                  <c:pt idx="72">
                    <c:v>Хронический этмоидальный синусит</c:v>
                  </c:pt>
                  <c:pt idx="73">
                    <c:v>Бронхоэктатическая болезнь</c:v>
                  </c:pt>
                  <c:pt idx="74">
                    <c:v>Вирусная пневмония неуточненная</c:v>
                  </c:pt>
                  <c:pt idx="75">
                    <c:v>Острые интерстициальные легочные нарушения, вызв. лекарственными средствами</c:v>
                  </c:pt>
                  <c:pt idx="76">
                    <c:v>Острый перитонит</c:v>
                  </c:pt>
                  <c:pt idx="77">
                    <c:v>Питириаз красный волосяной отрубевидный</c:v>
                  </c:pt>
                  <c:pt idx="78">
                    <c:v>Язвенный (хронический) проктит</c:v>
                  </c:pt>
                  <c:pt idx="79">
                    <c:v>Пиоторакс без фистулы</c:v>
                  </c:pt>
                  <c:pt idx="80">
                    <c:v>Другие уточненные плевральные состояния</c:v>
                  </c:pt>
                  <c:pt idx="81">
                    <c:v>Легкое птицевода</c:v>
                  </c:pt>
                  <c:pt idx="82">
                    <c:v>Припадки grand mal неуточн. (с малыми припадками [petit mal] или без них)</c:v>
                  </c:pt>
                  <c:pt idx="83">
                    <c:v>Плевральное поражение неуточненное</c:v>
                  </c:pt>
                  <c:pt idx="84">
                    <c:v>Хронический пансинусит</c:v>
                  </c:pt>
                  <c:pt idx="85">
                    <c:v>Гиперсенситивные пневмониты, вызванные другой органической пылью</c:v>
                  </c:pt>
                  <c:pt idx="86">
                    <c:v>Абсцесс легкого с пневмонией</c:v>
                  </c:pt>
                  <c:pt idx="87">
                    <c:v>Полип носа неуточненный</c:v>
                  </c:pt>
                  <c:pt idx="88">
                    <c:v>Интерстициальная легочная болезнь неуточненная</c:v>
                  </c:pt>
                  <c:pt idx="89">
                    <c:v>Грипп с другими проявлениями, вирус не идентифицирован</c:v>
                  </c:pt>
                  <c:pt idx="90">
                    <c:v>Менингит неуточненный</c:v>
                  </c:pt>
                  <c:pt idx="91">
                    <c:v>Альвеолярные и парието-альвеолярные нарушения</c:v>
                  </c:pt>
                  <c:pt idx="92">
                    <c:v>#Н/Д</c:v>
                  </c:pt>
                  <c:pt idx="93">
                    <c:v>Язвенный (хронический) илеоколит</c:v>
                  </c:pt>
                  <c:pt idx="94">
                    <c:v>Гипостатическая пневмония неуточненная</c:v>
                  </c:pt>
                  <c:pt idx="95">
                    <c:v>#Н/Д</c:v>
                  </c:pt>
                  <c:pt idx="96">
                    <c:v>Пиоторакс с фистулой</c:v>
                  </c:pt>
                  <c:pt idx="97">
                    <c:v>Малый размер плод для гестационного возраста</c:v>
                  </c:pt>
                  <c:pt idx="98">
                    <c:v>Грипп с пневмонией, вирус гриппа идентифицирован</c:v>
                  </c:pt>
                  <c:pt idx="99">
                    <c:v>Полипозная дегенерация синуса</c:v>
                  </c:pt>
                  <c:pt idx="100">
                    <c:v>Другие случаи малой массы тела при рождении</c:v>
                  </c:pt>
                  <c:pt idx="101">
                    <c:v>Гиперсенситивный пневмонит, вызванный неуточненной органической пылью</c:v>
                  </c:pt>
                  <c:pt idx="102">
                    <c:v>Другие уточненные интерстициальные легочные болезни</c:v>
                  </c:pt>
                  <c:pt idx="103">
                    <c:v>Другая вирусная пневмония</c:v>
                  </c:pt>
                  <c:pt idx="104">
                    <c:v>Крайняя незрелость</c:v>
                  </c:pt>
                  <c:pt idx="105">
                    <c:v>Пневмонит, вызванный пищей и рвотными массами</c:v>
                  </c:pt>
                  <c:pt idx="106">
                    <c:v>Эксфолиативный дерматит</c:v>
                  </c:pt>
                  <c:pt idx="107">
                    <c:v>Пневмония, вызванная Klebsiella pneumoniae</c:v>
                  </c:pt>
                  <c:pt idx="108">
                    <c:v>Перитонит неуточненный</c:v>
                  </c:pt>
                  <c:pt idx="109">
                    <c:v>#Н/Д</c:v>
                  </c:pt>
                  <c:pt idx="110">
                    <c:v>Грипп с другими проявлениями, вирус гриппа идентифицирован</c:v>
                  </c:pt>
                  <c:pt idx="111">
                    <c:v>Пневмония, вызванная другими уточненными инфекционными агентами</c:v>
                  </c:pt>
                  <c:pt idx="112">
                    <c:v>Бронхолегочная дисплазия, возникшая в перинатальном периоде</c:v>
                  </c:pt>
                  <c:pt idx="113">
                    <c:v>Легкое работающего с солодом</c:v>
                  </c:pt>
                  <c:pt idx="114">
                    <c:v>Крайне малая масса тела при рождении</c:v>
                  </c:pt>
                  <c:pt idx="115">
                    <c:v>Гангрена и некроз легкого</c:v>
                  </c:pt>
                  <c:pt idx="116">
                    <c:v>Пневмонит, вызванный другими твердыми веществами и жидкостями</c:v>
                  </c:pt>
                  <c:pt idx="117">
                    <c:v>Пневмония, вызванная Streptococcus pneumoniae</c:v>
                  </c:pt>
                  <c:pt idx="118">
                    <c:v>Хронический сфеноидальный синусит</c:v>
                  </c:pt>
                  <c:pt idx="119">
                    <c:v>Синдром дыхательного расстройства у новорожденного</c:v>
                  </c:pt>
                  <c:pt idx="120">
                    <c:v>Другие виды перитонита</c:v>
                  </c:pt>
                  <c:pt idx="121">
                    <c:v>Респираторные состояния, вызванные неуточненными внешними агентами</c:v>
                  </c:pt>
                  <c:pt idx="122">
                    <c:v>Внутрижелудочковое (нетравматич.) кровоизл. 2-й степени у плода и новорожд.</c:v>
                  </c:pt>
                  <c:pt idx="123">
                    <c:v>Малые припадки [petit mal] неуточненные без припадков grand mal</c:v>
                  </c:pt>
                  <c:pt idx="124">
                    <c:v>Острые легочные проявления, вызванные излучением</c:v>
                  </c:pt>
                  <c:pt idx="125">
                    <c:v>Непиогенный менингит</c:v>
                  </c:pt>
                  <c:pt idx="126">
                    <c:v>Пневмония, вызванная вирусом парагриппа</c:v>
                  </c:pt>
                  <c:pt idx="127">
                    <c:v>Респираторные состояния, вызванные другими уточненными внешними агентами</c:v>
                  </c:pt>
                  <c:pt idx="128">
                    <c:v>Внутрижелудочковое (нетравматич.) кровоизл. 3-й степени у плода и новорожд.</c:v>
                  </c:pt>
                  <c:pt idx="129">
                    <c:v>Пневмония, вызванная Haemophilus influenzae [палочкой Афанасьева-Пфейффера]</c:v>
                  </c:pt>
                  <c:pt idx="130">
                    <c:v>Пневмония, вызванная хламидиями</c:v>
                  </c:pt>
                  <c:pt idx="131">
                    <c:v>Пневмонит, вызванный вдыханием масел и эссенций</c:v>
                  </c:pt>
                  <c:pt idx="132">
                    <c:v>Пневмония, вызванная респираторным синцитиальным вирусом</c:v>
                  </c:pt>
                  <c:pt idx="133">
                    <c:v>Пневмония, вызванная другими стрептококками</c:v>
                  </c:pt>
                  <c:pt idx="134">
                    <c:v>Тяжелая асфиксия при рождении</c:v>
                  </c:pt>
                  <c:pt idx="135">
                    <c:v>Синдром новорожденного от матери, страдающей диабетом</c:v>
                  </c:pt>
                  <c:pt idx="136">
                    <c:v>Менингит, вызванный другими бактериями</c:v>
                  </c:pt>
                  <c:pt idx="137">
                    <c:v>Пневмония, вызванная Pseudomonas (синегнойной палочкой)</c:v>
                  </c:pt>
                  <c:pt idx="138">
                    <c:v>Пневмония, вызванная стафилококком</c:v>
                  </c:pt>
                  <c:pt idx="139">
                    <c:v>Врожденная пневмония, вызванная стафилококком</c:v>
                  </c:pt>
                  <c:pt idx="140">
                    <c:v>Врожденная пневмония, вызванная другими возбудителями</c:v>
                  </c:pt>
                  <c:pt idx="141">
                    <c:v>Хронические и другие легочные проявления, вызванные радиацией</c:v>
                  </c:pt>
                  <c:pt idx="142">
                    <c:v>Субдуральное кровоизлияние при родовой травме</c:v>
                  </c:pt>
                  <c:pt idx="143">
                    <c:v>Кровоизлияние в мозг при родовой травме</c:v>
                  </c:pt>
                  <c:pt idx="144">
                    <c:v>Врожденная пневмония, вызванная Pseudomonas</c:v>
                  </c:pt>
                  <c:pt idx="145">
                    <c:v>Пневмония, вызванная стрептококком группы B</c:v>
                  </c:pt>
                  <c:pt idx="146">
                    <c:v>Пневмония, вызванная Mycoplasma pneumoniae</c:v>
                  </c:pt>
                  <c:pt idx="147">
                    <c:v>Вирусная врожденная пневмония</c:v>
                  </c:pt>
                  <c:pt idx="148">
                    <c:v>Врожденная пневмония, вызванная другими бактериальными агентами</c:v>
                  </c:pt>
                  <c:pt idx="149">
                    <c:v>Другие внутричерепные (нетравматические) кровоизлияния у плода и новорожд.</c:v>
                  </c:pt>
                  <c:pt idx="150">
                    <c:v>Судороги новорожденного</c:v>
                  </c:pt>
                  <c:pt idx="151">
                    <c:v>Церебральная лейкомаляция у новорожденного</c:v>
                  </c:pt>
                  <c:pt idx="152">
                    <c:v>Пневмония, вызванная другими аэробными грамотрицательными бактериями</c:v>
                  </c:pt>
                  <c:pt idx="153">
                    <c:v>Кровоизлияние в желудочек мозга при родовой травме</c:v>
                  </c:pt>
                  <c:pt idx="154">
                    <c:v>Другие уточненные поражения мозга при родовой травме</c:v>
                  </c:pt>
                  <c:pt idx="155">
                    <c:v>Кровоизл.в мозжечок и заднюю черепную ямку(нетравматич.)у плода и новорожд.</c:v>
                  </c:pt>
                  <c:pt idx="156">
                    <c:v>Пневмония, вызванная Escherichia coli</c:v>
                  </c:pt>
                  <c:pt idx="157">
                    <c:v>Синдром Вильсона-Микити</c:v>
                  </c:pt>
                  <c:pt idx="158">
                    <c:v>Легочные интерстициальные нарушения, вызв. лекарств. средствами, неуточн.</c:v>
                  </c:pt>
                </c:lvl>
                <c:lvl>
                  <c:pt idx="0">
                    <c:v>J06.9</c:v>
                  </c:pt>
                  <c:pt idx="1">
                    <c:v>J06.8</c:v>
                  </c:pt>
                  <c:pt idx="2">
                    <c:v>J00</c:v>
                  </c:pt>
                  <c:pt idx="3">
                    <c:v>N76.0</c:v>
                  </c:pt>
                  <c:pt idx="4">
                    <c:v>J04.1</c:v>
                  </c:pt>
                  <c:pt idx="5">
                    <c:v>N76.1</c:v>
                  </c:pt>
                  <c:pt idx="6">
                    <c:v>J01</c:v>
                  </c:pt>
                  <c:pt idx="7">
                    <c:v>J 01.0</c:v>
                  </c:pt>
                  <c:pt idx="8">
                    <c:v>J41.0</c:v>
                  </c:pt>
                  <c:pt idx="9">
                    <c:v>J32.0</c:v>
                  </c:pt>
                  <c:pt idx="10">
                    <c:v>L08.0</c:v>
                  </c:pt>
                  <c:pt idx="11">
                    <c:v>J04.2</c:v>
                  </c:pt>
                  <c:pt idx="12">
                    <c:v>N11.8</c:v>
                  </c:pt>
                  <c:pt idx="13">
                    <c:v>J04</c:v>
                  </c:pt>
                  <c:pt idx="14">
                    <c:v>J04.0</c:v>
                  </c:pt>
                  <c:pt idx="15">
                    <c:v>J42</c:v>
                  </c:pt>
                  <c:pt idx="16">
                    <c:v>N39.0</c:v>
                  </c:pt>
                  <c:pt idx="17">
                    <c:v>N10</c:v>
                  </c:pt>
                  <c:pt idx="18">
                    <c:v>J18.9</c:v>
                  </c:pt>
                  <c:pt idx="19">
                    <c:v>J06.0</c:v>
                  </c:pt>
                  <c:pt idx="20">
                    <c:v>J40</c:v>
                  </c:pt>
                  <c:pt idx="21">
                    <c:v>J44.9</c:v>
                  </c:pt>
                  <c:pt idx="22">
                    <c:v>J18.1</c:v>
                  </c:pt>
                  <c:pt idx="23">
                    <c:v>L01.0</c:v>
                  </c:pt>
                  <c:pt idx="24">
                    <c:v>J18.0</c:v>
                  </c:pt>
                  <c:pt idx="25">
                    <c:v>J44.1</c:v>
                  </c:pt>
                  <c:pt idx="26">
                    <c:v>G40.2</c:v>
                  </c:pt>
                  <c:pt idx="27">
                    <c:v>J41.8</c:v>
                  </c:pt>
                  <c:pt idx="28">
                    <c:v>G40.9</c:v>
                  </c:pt>
                  <c:pt idx="29">
                    <c:v>A09</c:v>
                  </c:pt>
                  <c:pt idx="30">
                    <c:v>N76.2</c:v>
                  </c:pt>
                  <c:pt idx="31">
                    <c:v>G40.0</c:v>
                  </c:pt>
                  <c:pt idx="32">
                    <c:v>H66.1</c:v>
                  </c:pt>
                  <c:pt idx="33">
                    <c:v>G40.3</c:v>
                  </c:pt>
                  <c:pt idx="34">
                    <c:v>N76.3</c:v>
                  </c:pt>
                  <c:pt idx="35">
                    <c:v>J44.0</c:v>
                  </c:pt>
                  <c:pt idx="36">
                    <c:v>G40.8</c:v>
                  </c:pt>
                  <c:pt idx="37">
                    <c:v>J18.8</c:v>
                  </c:pt>
                  <c:pt idx="38">
                    <c:v>J34.1</c:v>
                  </c:pt>
                  <c:pt idx="39">
                    <c:v>P91.0</c:v>
                  </c:pt>
                  <c:pt idx="40">
                    <c:v>J 36</c:v>
                  </c:pt>
                  <c:pt idx="41">
                    <c:v>J36</c:v>
                  </c:pt>
                  <c:pt idx="42">
                    <c:v>J40.1</c:v>
                  </c:pt>
                  <c:pt idx="43">
                    <c:v>J41.1</c:v>
                  </c:pt>
                  <c:pt idx="44">
                    <c:v>J33.0</c:v>
                  </c:pt>
                  <c:pt idx="45">
                    <c:v>H04.5</c:v>
                  </c:pt>
                  <c:pt idx="46">
                    <c:v>S 05.1</c:v>
                  </c:pt>
                  <c:pt idx="47">
                    <c:v>H04.3</c:v>
                  </c:pt>
                  <c:pt idx="48">
                    <c:v>J32.9</c:v>
                  </c:pt>
                  <c:pt idx="49">
                    <c:v>J90</c:v>
                  </c:pt>
                  <c:pt idx="50">
                    <c:v>E28.2</c:v>
                  </c:pt>
                  <c:pt idx="51">
                    <c:v>K12.2</c:v>
                  </c:pt>
                  <c:pt idx="52">
                    <c:v>G40.1</c:v>
                  </c:pt>
                  <c:pt idx="53">
                    <c:v>H04.4</c:v>
                  </c:pt>
                  <c:pt idx="54">
                    <c:v>J33.8</c:v>
                  </c:pt>
                  <c:pt idx="55">
                    <c:v>G40.5</c:v>
                  </c:pt>
                  <c:pt idx="56">
                    <c:v>J32.8</c:v>
                  </c:pt>
                  <c:pt idx="57">
                    <c:v>J15.9</c:v>
                  </c:pt>
                  <c:pt idx="58">
                    <c:v>P07.3</c:v>
                  </c:pt>
                  <c:pt idx="59">
                    <c:v>A38</c:v>
                  </c:pt>
                  <c:pt idx="60">
                    <c:v>A02.0</c:v>
                  </c:pt>
                  <c:pt idx="61">
                    <c:v>H16.0</c:v>
                  </c:pt>
                  <c:pt idx="62">
                    <c:v>K51.0</c:v>
                  </c:pt>
                  <c:pt idx="63">
                    <c:v>J32.1</c:v>
                  </c:pt>
                  <c:pt idx="64">
                    <c:v>P05.0</c:v>
                  </c:pt>
                  <c:pt idx="65">
                    <c:v>G40.4</c:v>
                  </c:pt>
                  <c:pt idx="66">
                    <c:v>P23.9</c:v>
                  </c:pt>
                  <c:pt idx="67">
                    <c:v>K51.3</c:v>
                  </c:pt>
                  <c:pt idx="68">
                    <c:v>J11.1</c:v>
                  </c:pt>
                  <c:pt idx="69">
                    <c:v>J84.1</c:v>
                  </c:pt>
                  <c:pt idx="70">
                    <c:v>J11.0</c:v>
                  </c:pt>
                  <c:pt idx="71">
                    <c:v>J15.8</c:v>
                  </c:pt>
                  <c:pt idx="72">
                    <c:v>J32.2</c:v>
                  </c:pt>
                  <c:pt idx="73">
                    <c:v>J47</c:v>
                  </c:pt>
                  <c:pt idx="74">
                    <c:v>J12.9</c:v>
                  </c:pt>
                  <c:pt idx="75">
                    <c:v>J70.2</c:v>
                  </c:pt>
                  <c:pt idx="76">
                    <c:v>K65.0</c:v>
                  </c:pt>
                  <c:pt idx="77">
                    <c:v>L44.0</c:v>
                  </c:pt>
                  <c:pt idx="78">
                    <c:v>K51.2</c:v>
                  </c:pt>
                  <c:pt idx="79">
                    <c:v>J86.9</c:v>
                  </c:pt>
                  <c:pt idx="80">
                    <c:v>J94.8</c:v>
                  </c:pt>
                  <c:pt idx="81">
                    <c:v>J67.2</c:v>
                  </c:pt>
                  <c:pt idx="82">
                    <c:v>G40.6</c:v>
                  </c:pt>
                  <c:pt idx="83">
                    <c:v>J94.9</c:v>
                  </c:pt>
                  <c:pt idx="84">
                    <c:v>J32.4</c:v>
                  </c:pt>
                  <c:pt idx="85">
                    <c:v>J67.8</c:v>
                  </c:pt>
                  <c:pt idx="86">
                    <c:v>J85.1</c:v>
                  </c:pt>
                  <c:pt idx="87">
                    <c:v>J33.9</c:v>
                  </c:pt>
                  <c:pt idx="88">
                    <c:v>J84.9</c:v>
                  </c:pt>
                  <c:pt idx="89">
                    <c:v>J11.8</c:v>
                  </c:pt>
                  <c:pt idx="90">
                    <c:v>G03.9</c:v>
                  </c:pt>
                  <c:pt idx="91">
                    <c:v>J84.0</c:v>
                  </c:pt>
                  <c:pt idx="92">
                    <c:v>S 05.6</c:v>
                  </c:pt>
                  <c:pt idx="93">
                    <c:v>K51.1</c:v>
                  </c:pt>
                  <c:pt idx="94">
                    <c:v>J18.2</c:v>
                  </c:pt>
                  <c:pt idx="95">
                    <c:v>S 05.5</c:v>
                  </c:pt>
                  <c:pt idx="96">
                    <c:v>J86.0</c:v>
                  </c:pt>
                  <c:pt idx="97">
                    <c:v>P05.1</c:v>
                  </c:pt>
                  <c:pt idx="98">
                    <c:v>J10.0</c:v>
                  </c:pt>
                  <c:pt idx="99">
                    <c:v>J33.1</c:v>
                  </c:pt>
                  <c:pt idx="100">
                    <c:v>P07.1</c:v>
                  </c:pt>
                  <c:pt idx="101">
                    <c:v>J67.9</c:v>
                  </c:pt>
                  <c:pt idx="102">
                    <c:v>J84.8</c:v>
                  </c:pt>
                  <c:pt idx="103">
                    <c:v>J12.8</c:v>
                  </c:pt>
                  <c:pt idx="104">
                    <c:v>P07.2</c:v>
                  </c:pt>
                  <c:pt idx="105">
                    <c:v>J69.0</c:v>
                  </c:pt>
                  <c:pt idx="106">
                    <c:v>L26</c:v>
                  </c:pt>
                  <c:pt idx="107">
                    <c:v>J15.0</c:v>
                  </c:pt>
                  <c:pt idx="108">
                    <c:v>K65.9</c:v>
                  </c:pt>
                  <c:pt idx="109">
                    <c:v>S 05.4</c:v>
                  </c:pt>
                  <c:pt idx="110">
                    <c:v>J10.8</c:v>
                  </c:pt>
                  <c:pt idx="111">
                    <c:v>J16.8</c:v>
                  </c:pt>
                  <c:pt idx="112">
                    <c:v>P27.1</c:v>
                  </c:pt>
                  <c:pt idx="113">
                    <c:v>J67.4</c:v>
                  </c:pt>
                  <c:pt idx="114">
                    <c:v>P07.0</c:v>
                  </c:pt>
                  <c:pt idx="115">
                    <c:v>J85.0</c:v>
                  </c:pt>
                  <c:pt idx="116">
                    <c:v>J69.8</c:v>
                  </c:pt>
                  <c:pt idx="117">
                    <c:v>J13</c:v>
                  </c:pt>
                  <c:pt idx="118">
                    <c:v>J32.3</c:v>
                  </c:pt>
                  <c:pt idx="119">
                    <c:v>P22.0</c:v>
                  </c:pt>
                  <c:pt idx="120">
                    <c:v>K65.8</c:v>
                  </c:pt>
                  <c:pt idx="121">
                    <c:v>J70.9</c:v>
                  </c:pt>
                  <c:pt idx="122">
                    <c:v>P52.1</c:v>
                  </c:pt>
                  <c:pt idx="123">
                    <c:v>G40.7</c:v>
                  </c:pt>
                  <c:pt idx="124">
                    <c:v>J70.0</c:v>
                  </c:pt>
                  <c:pt idx="125">
                    <c:v>G03.0</c:v>
                  </c:pt>
                  <c:pt idx="126">
                    <c:v>J12.2</c:v>
                  </c:pt>
                  <c:pt idx="127">
                    <c:v>J70.8</c:v>
                  </c:pt>
                  <c:pt idx="128">
                    <c:v>P52.2</c:v>
                  </c:pt>
                  <c:pt idx="129">
                    <c:v>J14</c:v>
                  </c:pt>
                  <c:pt idx="130">
                    <c:v>J16.0</c:v>
                  </c:pt>
                  <c:pt idx="131">
                    <c:v>J69.1</c:v>
                  </c:pt>
                  <c:pt idx="132">
                    <c:v>J12.1</c:v>
                  </c:pt>
                  <c:pt idx="133">
                    <c:v>J15.4</c:v>
                  </c:pt>
                  <c:pt idx="134">
                    <c:v>P21.0</c:v>
                  </c:pt>
                  <c:pt idx="135">
                    <c:v>P70.1</c:v>
                  </c:pt>
                  <c:pt idx="136">
                    <c:v>G00.8</c:v>
                  </c:pt>
                  <c:pt idx="137">
                    <c:v>J15.1</c:v>
                  </c:pt>
                  <c:pt idx="138">
                    <c:v>J15.2</c:v>
                  </c:pt>
                  <c:pt idx="139">
                    <c:v>P23.2</c:v>
                  </c:pt>
                  <c:pt idx="140">
                    <c:v>P23.8</c:v>
                  </c:pt>
                  <c:pt idx="141">
                    <c:v>J70.1</c:v>
                  </c:pt>
                  <c:pt idx="142">
                    <c:v>P10.0</c:v>
                  </c:pt>
                  <c:pt idx="143">
                    <c:v>P10.1</c:v>
                  </c:pt>
                  <c:pt idx="144">
                    <c:v>P23.5</c:v>
                  </c:pt>
                  <c:pt idx="145">
                    <c:v>J15.3</c:v>
                  </c:pt>
                  <c:pt idx="146">
                    <c:v>J15.7</c:v>
                  </c:pt>
                  <c:pt idx="147">
                    <c:v>P23.0</c:v>
                  </c:pt>
                  <c:pt idx="148">
                    <c:v>P23.6</c:v>
                  </c:pt>
                  <c:pt idx="149">
                    <c:v>P52.8</c:v>
                  </c:pt>
                  <c:pt idx="150">
                    <c:v>P90</c:v>
                  </c:pt>
                  <c:pt idx="151">
                    <c:v>P91.2</c:v>
                  </c:pt>
                  <c:pt idx="152">
                    <c:v>J15.6</c:v>
                  </c:pt>
                  <c:pt idx="153">
                    <c:v>P10.2</c:v>
                  </c:pt>
                  <c:pt idx="154">
                    <c:v>P11.1</c:v>
                  </c:pt>
                  <c:pt idx="155">
                    <c:v>P52.6</c:v>
                  </c:pt>
                  <c:pt idx="156">
                    <c:v>J15.5</c:v>
                  </c:pt>
                  <c:pt idx="157">
                    <c:v>P27.0</c:v>
                  </c:pt>
                  <c:pt idx="158">
                    <c:v>J70.4</c:v>
                  </c:pt>
                </c:lvl>
              </c:multiLvlStrCache>
            </c:multiLvlStrRef>
          </c:cat>
          <c:val>
            <c:numRef>
              <c:f>Лист1!$E$4:$E$162</c:f>
              <c:numCache>
                <c:formatCode>_-* #,##0_р_._-;\-* #,##0_р_._-;_-* "-"??_р_._-;_-@_-</c:formatCode>
                <c:ptCount val="159"/>
                <c:pt idx="0">
                  <c:v>656170</c:v>
                </c:pt>
                <c:pt idx="1">
                  <c:v>255131</c:v>
                </c:pt>
                <c:pt idx="2">
                  <c:v>64526</c:v>
                </c:pt>
                <c:pt idx="3">
                  <c:v>59035</c:v>
                </c:pt>
                <c:pt idx="4">
                  <c:v>34724</c:v>
                </c:pt>
                <c:pt idx="5">
                  <c:v>34327</c:v>
                </c:pt>
                <c:pt idx="6">
                  <c:v>20886</c:v>
                </c:pt>
                <c:pt idx="7">
                  <c:v>20886</c:v>
                </c:pt>
                <c:pt idx="8">
                  <c:v>15849</c:v>
                </c:pt>
                <c:pt idx="9">
                  <c:v>9970</c:v>
                </c:pt>
                <c:pt idx="10">
                  <c:v>9734</c:v>
                </c:pt>
                <c:pt idx="11">
                  <c:v>9540</c:v>
                </c:pt>
                <c:pt idx="12">
                  <c:v>9202</c:v>
                </c:pt>
                <c:pt idx="13">
                  <c:v>8693</c:v>
                </c:pt>
                <c:pt idx="14">
                  <c:v>8693</c:v>
                </c:pt>
                <c:pt idx="15">
                  <c:v>7706</c:v>
                </c:pt>
                <c:pt idx="16">
                  <c:v>6771</c:v>
                </c:pt>
                <c:pt idx="17">
                  <c:v>6349</c:v>
                </c:pt>
                <c:pt idx="18">
                  <c:v>5195</c:v>
                </c:pt>
                <c:pt idx="19">
                  <c:v>4984</c:v>
                </c:pt>
                <c:pt idx="20">
                  <c:v>4714</c:v>
                </c:pt>
                <c:pt idx="21">
                  <c:v>4115</c:v>
                </c:pt>
                <c:pt idx="22">
                  <c:v>3742</c:v>
                </c:pt>
                <c:pt idx="23">
                  <c:v>3719</c:v>
                </c:pt>
                <c:pt idx="24">
                  <c:v>3312</c:v>
                </c:pt>
                <c:pt idx="25">
                  <c:v>2924</c:v>
                </c:pt>
                <c:pt idx="26">
                  <c:v>2636</c:v>
                </c:pt>
                <c:pt idx="27">
                  <c:v>2615</c:v>
                </c:pt>
                <c:pt idx="28">
                  <c:v>2436</c:v>
                </c:pt>
                <c:pt idx="29">
                  <c:v>2334</c:v>
                </c:pt>
                <c:pt idx="30">
                  <c:v>2242</c:v>
                </c:pt>
                <c:pt idx="31">
                  <c:v>2145</c:v>
                </c:pt>
                <c:pt idx="32">
                  <c:v>2121</c:v>
                </c:pt>
                <c:pt idx="33">
                  <c:v>2015</c:v>
                </c:pt>
                <c:pt idx="34">
                  <c:v>1934</c:v>
                </c:pt>
                <c:pt idx="35">
                  <c:v>1622</c:v>
                </c:pt>
                <c:pt idx="36">
                  <c:v>1584</c:v>
                </c:pt>
                <c:pt idx="37">
                  <c:v>1455</c:v>
                </c:pt>
                <c:pt idx="38">
                  <c:v>1372</c:v>
                </c:pt>
                <c:pt idx="39">
                  <c:v>1347</c:v>
                </c:pt>
                <c:pt idx="40">
                  <c:v>1199</c:v>
                </c:pt>
                <c:pt idx="41">
                  <c:v>1199</c:v>
                </c:pt>
                <c:pt idx="42">
                  <c:v>1124</c:v>
                </c:pt>
                <c:pt idx="43">
                  <c:v>1124</c:v>
                </c:pt>
                <c:pt idx="44">
                  <c:v>1104</c:v>
                </c:pt>
                <c:pt idx="45">
                  <c:v>1083</c:v>
                </c:pt>
                <c:pt idx="46">
                  <c:v>906</c:v>
                </c:pt>
                <c:pt idx="47">
                  <c:v>855</c:v>
                </c:pt>
                <c:pt idx="48">
                  <c:v>767</c:v>
                </c:pt>
                <c:pt idx="49">
                  <c:v>765</c:v>
                </c:pt>
                <c:pt idx="50">
                  <c:v>710</c:v>
                </c:pt>
                <c:pt idx="51">
                  <c:v>642</c:v>
                </c:pt>
                <c:pt idx="52">
                  <c:v>590</c:v>
                </c:pt>
                <c:pt idx="53">
                  <c:v>473</c:v>
                </c:pt>
                <c:pt idx="54">
                  <c:v>469</c:v>
                </c:pt>
                <c:pt idx="55">
                  <c:v>459</c:v>
                </c:pt>
                <c:pt idx="56">
                  <c:v>441</c:v>
                </c:pt>
                <c:pt idx="57">
                  <c:v>424</c:v>
                </c:pt>
                <c:pt idx="58">
                  <c:v>416</c:v>
                </c:pt>
                <c:pt idx="59">
                  <c:v>408</c:v>
                </c:pt>
                <c:pt idx="60">
                  <c:v>334</c:v>
                </c:pt>
                <c:pt idx="61">
                  <c:v>328</c:v>
                </c:pt>
                <c:pt idx="62">
                  <c:v>321</c:v>
                </c:pt>
                <c:pt idx="63">
                  <c:v>303</c:v>
                </c:pt>
                <c:pt idx="64">
                  <c:v>300</c:v>
                </c:pt>
                <c:pt idx="65">
                  <c:v>292</c:v>
                </c:pt>
                <c:pt idx="66">
                  <c:v>270</c:v>
                </c:pt>
                <c:pt idx="67">
                  <c:v>268</c:v>
                </c:pt>
                <c:pt idx="68">
                  <c:v>252</c:v>
                </c:pt>
                <c:pt idx="69">
                  <c:v>247</c:v>
                </c:pt>
                <c:pt idx="70">
                  <c:v>213</c:v>
                </c:pt>
                <c:pt idx="71">
                  <c:v>199</c:v>
                </c:pt>
                <c:pt idx="72">
                  <c:v>196</c:v>
                </c:pt>
                <c:pt idx="73">
                  <c:v>159</c:v>
                </c:pt>
                <c:pt idx="74">
                  <c:v>144</c:v>
                </c:pt>
                <c:pt idx="75">
                  <c:v>141</c:v>
                </c:pt>
                <c:pt idx="76">
                  <c:v>131</c:v>
                </c:pt>
                <c:pt idx="77">
                  <c:v>128</c:v>
                </c:pt>
                <c:pt idx="78">
                  <c:v>127</c:v>
                </c:pt>
                <c:pt idx="79">
                  <c:v>123</c:v>
                </c:pt>
                <c:pt idx="80">
                  <c:v>118</c:v>
                </c:pt>
                <c:pt idx="81">
                  <c:v>118</c:v>
                </c:pt>
                <c:pt idx="82">
                  <c:v>116</c:v>
                </c:pt>
                <c:pt idx="83">
                  <c:v>113</c:v>
                </c:pt>
                <c:pt idx="84">
                  <c:v>107</c:v>
                </c:pt>
                <c:pt idx="85">
                  <c:v>104</c:v>
                </c:pt>
                <c:pt idx="86">
                  <c:v>97</c:v>
                </c:pt>
                <c:pt idx="87">
                  <c:v>96</c:v>
                </c:pt>
                <c:pt idx="88">
                  <c:v>93</c:v>
                </c:pt>
                <c:pt idx="89">
                  <c:v>88</c:v>
                </c:pt>
                <c:pt idx="90">
                  <c:v>85</c:v>
                </c:pt>
                <c:pt idx="91">
                  <c:v>84</c:v>
                </c:pt>
                <c:pt idx="92">
                  <c:v>84</c:v>
                </c:pt>
                <c:pt idx="93">
                  <c:v>76</c:v>
                </c:pt>
                <c:pt idx="94">
                  <c:v>72</c:v>
                </c:pt>
                <c:pt idx="95">
                  <c:v>72</c:v>
                </c:pt>
                <c:pt idx="96">
                  <c:v>69</c:v>
                </c:pt>
                <c:pt idx="97">
                  <c:v>66</c:v>
                </c:pt>
                <c:pt idx="98">
                  <c:v>60</c:v>
                </c:pt>
                <c:pt idx="99">
                  <c:v>55</c:v>
                </c:pt>
                <c:pt idx="100">
                  <c:v>50</c:v>
                </c:pt>
                <c:pt idx="101">
                  <c:v>48</c:v>
                </c:pt>
                <c:pt idx="102">
                  <c:v>48</c:v>
                </c:pt>
                <c:pt idx="103">
                  <c:v>46</c:v>
                </c:pt>
                <c:pt idx="104">
                  <c:v>41</c:v>
                </c:pt>
                <c:pt idx="105">
                  <c:v>41</c:v>
                </c:pt>
                <c:pt idx="106">
                  <c:v>41</c:v>
                </c:pt>
                <c:pt idx="107">
                  <c:v>37</c:v>
                </c:pt>
                <c:pt idx="108">
                  <c:v>34</c:v>
                </c:pt>
                <c:pt idx="109">
                  <c:v>34</c:v>
                </c:pt>
                <c:pt idx="110">
                  <c:v>32</c:v>
                </c:pt>
                <c:pt idx="111">
                  <c:v>32</c:v>
                </c:pt>
                <c:pt idx="112">
                  <c:v>29</c:v>
                </c:pt>
                <c:pt idx="113">
                  <c:v>28</c:v>
                </c:pt>
                <c:pt idx="114">
                  <c:v>27</c:v>
                </c:pt>
                <c:pt idx="115">
                  <c:v>26</c:v>
                </c:pt>
                <c:pt idx="116">
                  <c:v>26</c:v>
                </c:pt>
                <c:pt idx="117">
                  <c:v>25</c:v>
                </c:pt>
                <c:pt idx="118">
                  <c:v>20</c:v>
                </c:pt>
                <c:pt idx="119">
                  <c:v>19</c:v>
                </c:pt>
                <c:pt idx="120">
                  <c:v>19</c:v>
                </c:pt>
                <c:pt idx="121">
                  <c:v>18</c:v>
                </c:pt>
                <c:pt idx="122">
                  <c:v>16</c:v>
                </c:pt>
                <c:pt idx="123">
                  <c:v>15</c:v>
                </c:pt>
                <c:pt idx="124">
                  <c:v>12</c:v>
                </c:pt>
                <c:pt idx="125">
                  <c:v>11</c:v>
                </c:pt>
                <c:pt idx="126">
                  <c:v>10</c:v>
                </c:pt>
                <c:pt idx="127">
                  <c:v>10</c:v>
                </c:pt>
                <c:pt idx="128">
                  <c:v>9</c:v>
                </c:pt>
                <c:pt idx="129">
                  <c:v>9</c:v>
                </c:pt>
                <c:pt idx="130">
                  <c:v>9</c:v>
                </c:pt>
                <c:pt idx="131">
                  <c:v>8</c:v>
                </c:pt>
                <c:pt idx="132">
                  <c:v>7</c:v>
                </c:pt>
                <c:pt idx="133">
                  <c:v>7</c:v>
                </c:pt>
                <c:pt idx="134">
                  <c:v>6</c:v>
                </c:pt>
                <c:pt idx="135">
                  <c:v>6</c:v>
                </c:pt>
                <c:pt idx="136">
                  <c:v>6</c:v>
                </c:pt>
                <c:pt idx="137">
                  <c:v>6</c:v>
                </c:pt>
                <c:pt idx="138">
                  <c:v>5</c:v>
                </c:pt>
                <c:pt idx="139">
                  <c:v>4</c:v>
                </c:pt>
                <c:pt idx="140">
                  <c:v>4</c:v>
                </c:pt>
                <c:pt idx="141">
                  <c:v>4</c:v>
                </c:pt>
                <c:pt idx="142">
                  <c:v>3</c:v>
                </c:pt>
                <c:pt idx="143">
                  <c:v>3</c:v>
                </c:pt>
                <c:pt idx="144">
                  <c:v>3</c:v>
                </c:pt>
                <c:pt idx="145">
                  <c:v>3</c:v>
                </c:pt>
                <c:pt idx="146">
                  <c:v>3</c:v>
                </c:pt>
                <c:pt idx="147">
                  <c:v>2</c:v>
                </c:pt>
                <c:pt idx="148">
                  <c:v>2</c:v>
                </c:pt>
                <c:pt idx="149">
                  <c:v>2</c:v>
                </c:pt>
                <c:pt idx="150">
                  <c:v>2</c:v>
                </c:pt>
                <c:pt idx="151">
                  <c:v>2</c:v>
                </c:pt>
                <c:pt idx="152">
                  <c:v>2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Лист1!$D$2</c:f>
              <c:strCache>
                <c:ptCount val="1"/>
                <c:pt idx="0">
                  <c:v>Кратность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Лист1!$A$4:$B$162</c:f>
              <c:multiLvlStrCache>
                <c:ptCount val="159"/>
                <c:lvl>
                  <c:pt idx="0">
                    <c:v>Острая инфекция верхних дыхательных путей неуточненная</c:v>
                  </c:pt>
                  <c:pt idx="1">
                    <c:v>Другие острые инфекции верхних дыхательных путей множественной локализации</c:v>
                  </c:pt>
                  <c:pt idx="2">
                    <c:v>Острый назофарингит (насморк)</c:v>
                  </c:pt>
                  <c:pt idx="3">
                    <c:v>Острый вагинит</c:v>
                  </c:pt>
                  <c:pt idx="4">
                    <c:v>Острый трахеит</c:v>
                  </c:pt>
                  <c:pt idx="5">
                    <c:v>Подострый и хронический вагинит</c:v>
                  </c:pt>
                  <c:pt idx="6">
                    <c:v>Острый синусит</c:v>
                  </c:pt>
                  <c:pt idx="7">
                    <c:v>Острый верхнечелюстной синусит</c:v>
                  </c:pt>
                  <c:pt idx="8">
                    <c:v>Простой хронический бронхит</c:v>
                  </c:pt>
                  <c:pt idx="9">
                    <c:v>Хронический верхнечелюстной синусит</c:v>
                  </c:pt>
                  <c:pt idx="10">
                    <c:v>Пиодермия</c:v>
                  </c:pt>
                  <c:pt idx="11">
                    <c:v>Острый ларинготрахеит</c:v>
                  </c:pt>
                  <c:pt idx="12">
                    <c:v>Другие хронические тубулоинтерстициальные нефриты</c:v>
                  </c:pt>
                  <c:pt idx="13">
                    <c:v>Острый ларингит и трахеит</c:v>
                  </c:pt>
                  <c:pt idx="14">
                    <c:v>Острый ларингит</c:v>
                  </c:pt>
                  <c:pt idx="15">
                    <c:v>Хронический бронхит неуточненный</c:v>
                  </c:pt>
                  <c:pt idx="16">
                    <c:v>Инфекция мочевыводящих путей без установленной локализации</c:v>
                  </c:pt>
                  <c:pt idx="17">
                    <c:v>Острый тубулоинтерстициальный нефрит</c:v>
                  </c:pt>
                  <c:pt idx="18">
                    <c:v>Пневмония неуточненная</c:v>
                  </c:pt>
                  <c:pt idx="19">
                    <c:v>Острый ларингофарингит</c:v>
                  </c:pt>
                  <c:pt idx="20">
                    <c:v>Бронхит, не уточненный как острый или хронический</c:v>
                  </c:pt>
                  <c:pt idx="21">
                    <c:v>Хроническая обструктивная легочная болезнь неуточненная</c:v>
                  </c:pt>
                  <c:pt idx="22">
                    <c:v>Долевая пневмония неуточненная</c:v>
                  </c:pt>
                  <c:pt idx="23">
                    <c:v>Импетиго [вызванное любым организмом] [любой локализации]</c:v>
                  </c:pt>
                  <c:pt idx="24">
                    <c:v>Бронхопневмония неуточненная</c:v>
                  </c:pt>
                  <c:pt idx="25">
                    <c:v>Хроническая обструктивная легочная болезнь с обострением неуточненная</c:v>
                  </c:pt>
                  <c:pt idx="26">
                    <c:v>Локал.(фок.)(парц.)симптом.эпилеп.и эпилеп.синдр.с компл.парц.суд.припадк.</c:v>
                  </c:pt>
                  <c:pt idx="27">
                    <c:v>Смешанный, простой и слизисто-гнойный хронический бронхит</c:v>
                  </c:pt>
                  <c:pt idx="28">
                    <c:v>Эпилепсия неуточненная</c:v>
                  </c:pt>
                  <c:pt idx="29">
                    <c:v>Диарея и гастроэнтерит предположительно инфекционного происхождения</c:v>
                  </c:pt>
                  <c:pt idx="30">
                    <c:v>Острый вульвит</c:v>
                  </c:pt>
                  <c:pt idx="31">
                    <c:v>Локал.(фок.)(парц.)идиопатич.эпилепсия и эпилеп.синдромы с судор.припадками</c:v>
                  </c:pt>
                  <c:pt idx="32">
                    <c:v>Хронический туботимпанальный гнойный средний отит</c:v>
                  </c:pt>
                  <c:pt idx="33">
                    <c:v>Генерализованная идиопатическая эпилепсия и эпилептические синдромы</c:v>
                  </c:pt>
                  <c:pt idx="34">
                    <c:v>Подострый и хронический вульвит</c:v>
                  </c:pt>
                  <c:pt idx="35">
                    <c:v>Хронич. обструкт. легочная бол. с острой респират. инфекц.нижн. дыхат.путей</c:v>
                  </c:pt>
                  <c:pt idx="36">
                    <c:v>Другие уточненные формы эпилепсии</c:v>
                  </c:pt>
                  <c:pt idx="37">
                    <c:v>Другая пневмония, возбудитель не уточнен</c:v>
                  </c:pt>
                  <c:pt idx="38">
                    <c:v>Киста или мукоцеле носового синуса</c:v>
                  </c:pt>
                  <c:pt idx="39">
                    <c:v>Ишемия мозга</c:v>
                  </c:pt>
                  <c:pt idx="40">
                    <c:v>#Н/Д</c:v>
                  </c:pt>
                  <c:pt idx="41">
                    <c:v>Перитонзиллярный абсцесс</c:v>
                  </c:pt>
                  <c:pt idx="42">
                    <c:v>#Н/Д</c:v>
                  </c:pt>
                  <c:pt idx="43">
                    <c:v>Слизисто-гнойный хронический бронхит</c:v>
                  </c:pt>
                  <c:pt idx="44">
                    <c:v>Полип полости носа</c:v>
                  </c:pt>
                  <c:pt idx="45">
                    <c:v>Стеноз и недостаточность слезных протоков</c:v>
                  </c:pt>
                  <c:pt idx="46">
                    <c:v>#Н/Д</c:v>
                  </c:pt>
                  <c:pt idx="47">
                    <c:v>Острое и неуточненное воспаление слезных протоков</c:v>
                  </c:pt>
                  <c:pt idx="48">
                    <c:v>Хронический синусит неуточненный</c:v>
                  </c:pt>
                  <c:pt idx="49">
                    <c:v>Плевральный выпот, не классифицированный в других рубриках</c:v>
                  </c:pt>
                  <c:pt idx="50">
                    <c:v>Синдром поликистоза яичников</c:v>
                  </c:pt>
                  <c:pt idx="51">
                    <c:v>Флегмона и абсцесс области рта</c:v>
                  </c:pt>
                  <c:pt idx="52">
                    <c:v>Локал.(фок.)(парц.)симптом.эпилеп.и эпилеп.синдр.с простыми парц.припадками</c:v>
                  </c:pt>
                  <c:pt idx="53">
                    <c:v>Хроническое воспаление слезных протоков</c:v>
                  </c:pt>
                  <c:pt idx="54">
                    <c:v>Другие полипы синуса</c:v>
                  </c:pt>
                  <c:pt idx="55">
                    <c:v>Особые эпилептические синдромы</c:v>
                  </c:pt>
                  <c:pt idx="56">
                    <c:v>Другие хронические синуситы</c:v>
                  </c:pt>
                  <c:pt idx="57">
                    <c:v>Бактериальная пневмония неуточненная</c:v>
                  </c:pt>
                  <c:pt idx="58">
                    <c:v>Другие случаи недоношенности</c:v>
                  </c:pt>
                  <c:pt idx="59">
                    <c:v>Скарлатина</c:v>
                  </c:pt>
                  <c:pt idx="60">
                    <c:v>Сальмонеллезный энтерит</c:v>
                  </c:pt>
                  <c:pt idx="61">
                    <c:v>Язва роговицы</c:v>
                  </c:pt>
                  <c:pt idx="62">
                    <c:v>Язвенный (хронический) энтероколит</c:v>
                  </c:pt>
                  <c:pt idx="63">
                    <c:v>Хронический фронтальный синусит</c:v>
                  </c:pt>
                  <c:pt idx="64">
                    <c:v>"Маловесный" для гестационного возраста плод</c:v>
                  </c:pt>
                  <c:pt idx="65">
                    <c:v>Другие виды генерализованной эпилепсии и эпилептических синдромов</c:v>
                  </c:pt>
                  <c:pt idx="66">
                    <c:v>Врожденная пневмония неуточненная</c:v>
                  </c:pt>
                  <c:pt idx="67">
                    <c:v>Язвенный (хронический) ректосигмоидит</c:v>
                  </c:pt>
                  <c:pt idx="68">
                    <c:v>Грипп с другими респираторными проявлениями, вирус не идентифицирован</c:v>
                  </c:pt>
                  <c:pt idx="69">
                    <c:v>Другие интерстициальные легочные болезни с упоминанием о фиброзе</c:v>
                  </c:pt>
                  <c:pt idx="70">
                    <c:v>Грипп с пневмонией, вирус не идентифицирован</c:v>
                  </c:pt>
                  <c:pt idx="71">
                    <c:v>Другие бактериальные пневмонии</c:v>
                  </c:pt>
                  <c:pt idx="72">
                    <c:v>Хронический этмоидальный синусит</c:v>
                  </c:pt>
                  <c:pt idx="73">
                    <c:v>Бронхоэктатическая болезнь</c:v>
                  </c:pt>
                  <c:pt idx="74">
                    <c:v>Вирусная пневмония неуточненная</c:v>
                  </c:pt>
                  <c:pt idx="75">
                    <c:v>Острые интерстициальные легочные нарушения, вызв. лекарственными средствами</c:v>
                  </c:pt>
                  <c:pt idx="76">
                    <c:v>Острый перитонит</c:v>
                  </c:pt>
                  <c:pt idx="77">
                    <c:v>Питириаз красный волосяной отрубевидный</c:v>
                  </c:pt>
                  <c:pt idx="78">
                    <c:v>Язвенный (хронический) проктит</c:v>
                  </c:pt>
                  <c:pt idx="79">
                    <c:v>Пиоторакс без фистулы</c:v>
                  </c:pt>
                  <c:pt idx="80">
                    <c:v>Другие уточненные плевральные состояния</c:v>
                  </c:pt>
                  <c:pt idx="81">
                    <c:v>Легкое птицевода</c:v>
                  </c:pt>
                  <c:pt idx="82">
                    <c:v>Припадки grand mal неуточн. (с малыми припадками [petit mal] или без них)</c:v>
                  </c:pt>
                  <c:pt idx="83">
                    <c:v>Плевральное поражение неуточненное</c:v>
                  </c:pt>
                  <c:pt idx="84">
                    <c:v>Хронический пансинусит</c:v>
                  </c:pt>
                  <c:pt idx="85">
                    <c:v>Гиперсенситивные пневмониты, вызванные другой органической пылью</c:v>
                  </c:pt>
                  <c:pt idx="86">
                    <c:v>Абсцесс легкого с пневмонией</c:v>
                  </c:pt>
                  <c:pt idx="87">
                    <c:v>Полип носа неуточненный</c:v>
                  </c:pt>
                  <c:pt idx="88">
                    <c:v>Интерстициальная легочная болезнь неуточненная</c:v>
                  </c:pt>
                  <c:pt idx="89">
                    <c:v>Грипп с другими проявлениями, вирус не идентифицирован</c:v>
                  </c:pt>
                  <c:pt idx="90">
                    <c:v>Менингит неуточненный</c:v>
                  </c:pt>
                  <c:pt idx="91">
                    <c:v>Альвеолярные и парието-альвеолярные нарушения</c:v>
                  </c:pt>
                  <c:pt idx="92">
                    <c:v>#Н/Д</c:v>
                  </c:pt>
                  <c:pt idx="93">
                    <c:v>Язвенный (хронический) илеоколит</c:v>
                  </c:pt>
                  <c:pt idx="94">
                    <c:v>Гипостатическая пневмония неуточненная</c:v>
                  </c:pt>
                  <c:pt idx="95">
                    <c:v>#Н/Д</c:v>
                  </c:pt>
                  <c:pt idx="96">
                    <c:v>Пиоторакс с фистулой</c:v>
                  </c:pt>
                  <c:pt idx="97">
                    <c:v>Малый размер плод для гестационного возраста</c:v>
                  </c:pt>
                  <c:pt idx="98">
                    <c:v>Грипп с пневмонией, вирус гриппа идентифицирован</c:v>
                  </c:pt>
                  <c:pt idx="99">
                    <c:v>Полипозная дегенерация синуса</c:v>
                  </c:pt>
                  <c:pt idx="100">
                    <c:v>Другие случаи малой массы тела при рождении</c:v>
                  </c:pt>
                  <c:pt idx="101">
                    <c:v>Гиперсенситивный пневмонит, вызванный неуточненной органической пылью</c:v>
                  </c:pt>
                  <c:pt idx="102">
                    <c:v>Другие уточненные интерстициальные легочные болезни</c:v>
                  </c:pt>
                  <c:pt idx="103">
                    <c:v>Другая вирусная пневмония</c:v>
                  </c:pt>
                  <c:pt idx="104">
                    <c:v>Крайняя незрелость</c:v>
                  </c:pt>
                  <c:pt idx="105">
                    <c:v>Пневмонит, вызванный пищей и рвотными массами</c:v>
                  </c:pt>
                  <c:pt idx="106">
                    <c:v>Эксфолиативный дерматит</c:v>
                  </c:pt>
                  <c:pt idx="107">
                    <c:v>Пневмония, вызванная Klebsiella pneumoniae</c:v>
                  </c:pt>
                  <c:pt idx="108">
                    <c:v>Перитонит неуточненный</c:v>
                  </c:pt>
                  <c:pt idx="109">
                    <c:v>#Н/Д</c:v>
                  </c:pt>
                  <c:pt idx="110">
                    <c:v>Грипп с другими проявлениями, вирус гриппа идентифицирован</c:v>
                  </c:pt>
                  <c:pt idx="111">
                    <c:v>Пневмония, вызванная другими уточненными инфекционными агентами</c:v>
                  </c:pt>
                  <c:pt idx="112">
                    <c:v>Бронхолегочная дисплазия, возникшая в перинатальном периоде</c:v>
                  </c:pt>
                  <c:pt idx="113">
                    <c:v>Легкое работающего с солодом</c:v>
                  </c:pt>
                  <c:pt idx="114">
                    <c:v>Крайне малая масса тела при рождении</c:v>
                  </c:pt>
                  <c:pt idx="115">
                    <c:v>Гангрена и некроз легкого</c:v>
                  </c:pt>
                  <c:pt idx="116">
                    <c:v>Пневмонит, вызванный другими твердыми веществами и жидкостями</c:v>
                  </c:pt>
                  <c:pt idx="117">
                    <c:v>Пневмония, вызванная Streptococcus pneumoniae</c:v>
                  </c:pt>
                  <c:pt idx="118">
                    <c:v>Хронический сфеноидальный синусит</c:v>
                  </c:pt>
                  <c:pt idx="119">
                    <c:v>Синдром дыхательного расстройства у новорожденного</c:v>
                  </c:pt>
                  <c:pt idx="120">
                    <c:v>Другие виды перитонита</c:v>
                  </c:pt>
                  <c:pt idx="121">
                    <c:v>Респираторные состояния, вызванные неуточненными внешними агентами</c:v>
                  </c:pt>
                  <c:pt idx="122">
                    <c:v>Внутрижелудочковое (нетравматич.) кровоизл. 2-й степени у плода и новорожд.</c:v>
                  </c:pt>
                  <c:pt idx="123">
                    <c:v>Малые припадки [petit mal] неуточненные без припадков grand mal</c:v>
                  </c:pt>
                  <c:pt idx="124">
                    <c:v>Острые легочные проявления, вызванные излучением</c:v>
                  </c:pt>
                  <c:pt idx="125">
                    <c:v>Непиогенный менингит</c:v>
                  </c:pt>
                  <c:pt idx="126">
                    <c:v>Пневмония, вызванная вирусом парагриппа</c:v>
                  </c:pt>
                  <c:pt idx="127">
                    <c:v>Респираторные состояния, вызванные другими уточненными внешними агентами</c:v>
                  </c:pt>
                  <c:pt idx="128">
                    <c:v>Внутрижелудочковое (нетравматич.) кровоизл. 3-й степени у плода и новорожд.</c:v>
                  </c:pt>
                  <c:pt idx="129">
                    <c:v>Пневмония, вызванная Haemophilus influenzae [палочкой Афанасьева-Пфейффера]</c:v>
                  </c:pt>
                  <c:pt idx="130">
                    <c:v>Пневмония, вызванная хламидиями</c:v>
                  </c:pt>
                  <c:pt idx="131">
                    <c:v>Пневмонит, вызванный вдыханием масел и эссенций</c:v>
                  </c:pt>
                  <c:pt idx="132">
                    <c:v>Пневмония, вызванная респираторным синцитиальным вирусом</c:v>
                  </c:pt>
                  <c:pt idx="133">
                    <c:v>Пневмония, вызванная другими стрептококками</c:v>
                  </c:pt>
                  <c:pt idx="134">
                    <c:v>Тяжелая асфиксия при рождении</c:v>
                  </c:pt>
                  <c:pt idx="135">
                    <c:v>Синдром новорожденного от матери, страдающей диабетом</c:v>
                  </c:pt>
                  <c:pt idx="136">
                    <c:v>Менингит, вызванный другими бактериями</c:v>
                  </c:pt>
                  <c:pt idx="137">
                    <c:v>Пневмония, вызванная Pseudomonas (синегнойной палочкой)</c:v>
                  </c:pt>
                  <c:pt idx="138">
                    <c:v>Пневмония, вызванная стафилококком</c:v>
                  </c:pt>
                  <c:pt idx="139">
                    <c:v>Врожденная пневмония, вызванная стафилококком</c:v>
                  </c:pt>
                  <c:pt idx="140">
                    <c:v>Врожденная пневмония, вызванная другими возбудителями</c:v>
                  </c:pt>
                  <c:pt idx="141">
                    <c:v>Хронические и другие легочные проявления, вызванные радиацией</c:v>
                  </c:pt>
                  <c:pt idx="142">
                    <c:v>Субдуральное кровоизлияние при родовой травме</c:v>
                  </c:pt>
                  <c:pt idx="143">
                    <c:v>Кровоизлияние в мозг при родовой травме</c:v>
                  </c:pt>
                  <c:pt idx="144">
                    <c:v>Врожденная пневмония, вызванная Pseudomonas</c:v>
                  </c:pt>
                  <c:pt idx="145">
                    <c:v>Пневмония, вызванная стрептококком группы B</c:v>
                  </c:pt>
                  <c:pt idx="146">
                    <c:v>Пневмония, вызванная Mycoplasma pneumoniae</c:v>
                  </c:pt>
                  <c:pt idx="147">
                    <c:v>Вирусная врожденная пневмония</c:v>
                  </c:pt>
                  <c:pt idx="148">
                    <c:v>Врожденная пневмония, вызванная другими бактериальными агентами</c:v>
                  </c:pt>
                  <c:pt idx="149">
                    <c:v>Другие внутричерепные (нетравматические) кровоизлияния у плода и новорожд.</c:v>
                  </c:pt>
                  <c:pt idx="150">
                    <c:v>Судороги новорожденного</c:v>
                  </c:pt>
                  <c:pt idx="151">
                    <c:v>Церебральная лейкомаляция у новорожденного</c:v>
                  </c:pt>
                  <c:pt idx="152">
                    <c:v>Пневмония, вызванная другими аэробными грамотрицательными бактериями</c:v>
                  </c:pt>
                  <c:pt idx="153">
                    <c:v>Кровоизлияние в желудочек мозга при родовой травме</c:v>
                  </c:pt>
                  <c:pt idx="154">
                    <c:v>Другие уточненные поражения мозга при родовой травме</c:v>
                  </c:pt>
                  <c:pt idx="155">
                    <c:v>Кровоизл.в мозжечок и заднюю черепную ямку(нетравматич.)у плода и новорожд.</c:v>
                  </c:pt>
                  <c:pt idx="156">
                    <c:v>Пневмония, вызванная Escherichia coli</c:v>
                  </c:pt>
                  <c:pt idx="157">
                    <c:v>Синдром Вильсона-Микити</c:v>
                  </c:pt>
                  <c:pt idx="158">
                    <c:v>Легочные интерстициальные нарушения, вызв. лекарств. средствами, неуточн.</c:v>
                  </c:pt>
                </c:lvl>
                <c:lvl>
                  <c:pt idx="0">
                    <c:v>J06.9</c:v>
                  </c:pt>
                  <c:pt idx="1">
                    <c:v>J06.8</c:v>
                  </c:pt>
                  <c:pt idx="2">
                    <c:v>J00</c:v>
                  </c:pt>
                  <c:pt idx="3">
                    <c:v>N76.0</c:v>
                  </c:pt>
                  <c:pt idx="4">
                    <c:v>J04.1</c:v>
                  </c:pt>
                  <c:pt idx="5">
                    <c:v>N76.1</c:v>
                  </c:pt>
                  <c:pt idx="6">
                    <c:v>J01</c:v>
                  </c:pt>
                  <c:pt idx="7">
                    <c:v>J 01.0</c:v>
                  </c:pt>
                  <c:pt idx="8">
                    <c:v>J41.0</c:v>
                  </c:pt>
                  <c:pt idx="9">
                    <c:v>J32.0</c:v>
                  </c:pt>
                  <c:pt idx="10">
                    <c:v>L08.0</c:v>
                  </c:pt>
                  <c:pt idx="11">
                    <c:v>J04.2</c:v>
                  </c:pt>
                  <c:pt idx="12">
                    <c:v>N11.8</c:v>
                  </c:pt>
                  <c:pt idx="13">
                    <c:v>J04</c:v>
                  </c:pt>
                  <c:pt idx="14">
                    <c:v>J04.0</c:v>
                  </c:pt>
                  <c:pt idx="15">
                    <c:v>J42</c:v>
                  </c:pt>
                  <c:pt idx="16">
                    <c:v>N39.0</c:v>
                  </c:pt>
                  <c:pt idx="17">
                    <c:v>N10</c:v>
                  </c:pt>
                  <c:pt idx="18">
                    <c:v>J18.9</c:v>
                  </c:pt>
                  <c:pt idx="19">
                    <c:v>J06.0</c:v>
                  </c:pt>
                  <c:pt idx="20">
                    <c:v>J40</c:v>
                  </c:pt>
                  <c:pt idx="21">
                    <c:v>J44.9</c:v>
                  </c:pt>
                  <c:pt idx="22">
                    <c:v>J18.1</c:v>
                  </c:pt>
                  <c:pt idx="23">
                    <c:v>L01.0</c:v>
                  </c:pt>
                  <c:pt idx="24">
                    <c:v>J18.0</c:v>
                  </c:pt>
                  <c:pt idx="25">
                    <c:v>J44.1</c:v>
                  </c:pt>
                  <c:pt idx="26">
                    <c:v>G40.2</c:v>
                  </c:pt>
                  <c:pt idx="27">
                    <c:v>J41.8</c:v>
                  </c:pt>
                  <c:pt idx="28">
                    <c:v>G40.9</c:v>
                  </c:pt>
                  <c:pt idx="29">
                    <c:v>A09</c:v>
                  </c:pt>
                  <c:pt idx="30">
                    <c:v>N76.2</c:v>
                  </c:pt>
                  <c:pt idx="31">
                    <c:v>G40.0</c:v>
                  </c:pt>
                  <c:pt idx="32">
                    <c:v>H66.1</c:v>
                  </c:pt>
                  <c:pt idx="33">
                    <c:v>G40.3</c:v>
                  </c:pt>
                  <c:pt idx="34">
                    <c:v>N76.3</c:v>
                  </c:pt>
                  <c:pt idx="35">
                    <c:v>J44.0</c:v>
                  </c:pt>
                  <c:pt idx="36">
                    <c:v>G40.8</c:v>
                  </c:pt>
                  <c:pt idx="37">
                    <c:v>J18.8</c:v>
                  </c:pt>
                  <c:pt idx="38">
                    <c:v>J34.1</c:v>
                  </c:pt>
                  <c:pt idx="39">
                    <c:v>P91.0</c:v>
                  </c:pt>
                  <c:pt idx="40">
                    <c:v>J 36</c:v>
                  </c:pt>
                  <c:pt idx="41">
                    <c:v>J36</c:v>
                  </c:pt>
                  <c:pt idx="42">
                    <c:v>J40.1</c:v>
                  </c:pt>
                  <c:pt idx="43">
                    <c:v>J41.1</c:v>
                  </c:pt>
                  <c:pt idx="44">
                    <c:v>J33.0</c:v>
                  </c:pt>
                  <c:pt idx="45">
                    <c:v>H04.5</c:v>
                  </c:pt>
                  <c:pt idx="46">
                    <c:v>S 05.1</c:v>
                  </c:pt>
                  <c:pt idx="47">
                    <c:v>H04.3</c:v>
                  </c:pt>
                  <c:pt idx="48">
                    <c:v>J32.9</c:v>
                  </c:pt>
                  <c:pt idx="49">
                    <c:v>J90</c:v>
                  </c:pt>
                  <c:pt idx="50">
                    <c:v>E28.2</c:v>
                  </c:pt>
                  <c:pt idx="51">
                    <c:v>K12.2</c:v>
                  </c:pt>
                  <c:pt idx="52">
                    <c:v>G40.1</c:v>
                  </c:pt>
                  <c:pt idx="53">
                    <c:v>H04.4</c:v>
                  </c:pt>
                  <c:pt idx="54">
                    <c:v>J33.8</c:v>
                  </c:pt>
                  <c:pt idx="55">
                    <c:v>G40.5</c:v>
                  </c:pt>
                  <c:pt idx="56">
                    <c:v>J32.8</c:v>
                  </c:pt>
                  <c:pt idx="57">
                    <c:v>J15.9</c:v>
                  </c:pt>
                  <c:pt idx="58">
                    <c:v>P07.3</c:v>
                  </c:pt>
                  <c:pt idx="59">
                    <c:v>A38</c:v>
                  </c:pt>
                  <c:pt idx="60">
                    <c:v>A02.0</c:v>
                  </c:pt>
                  <c:pt idx="61">
                    <c:v>H16.0</c:v>
                  </c:pt>
                  <c:pt idx="62">
                    <c:v>K51.0</c:v>
                  </c:pt>
                  <c:pt idx="63">
                    <c:v>J32.1</c:v>
                  </c:pt>
                  <c:pt idx="64">
                    <c:v>P05.0</c:v>
                  </c:pt>
                  <c:pt idx="65">
                    <c:v>G40.4</c:v>
                  </c:pt>
                  <c:pt idx="66">
                    <c:v>P23.9</c:v>
                  </c:pt>
                  <c:pt idx="67">
                    <c:v>K51.3</c:v>
                  </c:pt>
                  <c:pt idx="68">
                    <c:v>J11.1</c:v>
                  </c:pt>
                  <c:pt idx="69">
                    <c:v>J84.1</c:v>
                  </c:pt>
                  <c:pt idx="70">
                    <c:v>J11.0</c:v>
                  </c:pt>
                  <c:pt idx="71">
                    <c:v>J15.8</c:v>
                  </c:pt>
                  <c:pt idx="72">
                    <c:v>J32.2</c:v>
                  </c:pt>
                  <c:pt idx="73">
                    <c:v>J47</c:v>
                  </c:pt>
                  <c:pt idx="74">
                    <c:v>J12.9</c:v>
                  </c:pt>
                  <c:pt idx="75">
                    <c:v>J70.2</c:v>
                  </c:pt>
                  <c:pt idx="76">
                    <c:v>K65.0</c:v>
                  </c:pt>
                  <c:pt idx="77">
                    <c:v>L44.0</c:v>
                  </c:pt>
                  <c:pt idx="78">
                    <c:v>K51.2</c:v>
                  </c:pt>
                  <c:pt idx="79">
                    <c:v>J86.9</c:v>
                  </c:pt>
                  <c:pt idx="80">
                    <c:v>J94.8</c:v>
                  </c:pt>
                  <c:pt idx="81">
                    <c:v>J67.2</c:v>
                  </c:pt>
                  <c:pt idx="82">
                    <c:v>G40.6</c:v>
                  </c:pt>
                  <c:pt idx="83">
                    <c:v>J94.9</c:v>
                  </c:pt>
                  <c:pt idx="84">
                    <c:v>J32.4</c:v>
                  </c:pt>
                  <c:pt idx="85">
                    <c:v>J67.8</c:v>
                  </c:pt>
                  <c:pt idx="86">
                    <c:v>J85.1</c:v>
                  </c:pt>
                  <c:pt idx="87">
                    <c:v>J33.9</c:v>
                  </c:pt>
                  <c:pt idx="88">
                    <c:v>J84.9</c:v>
                  </c:pt>
                  <c:pt idx="89">
                    <c:v>J11.8</c:v>
                  </c:pt>
                  <c:pt idx="90">
                    <c:v>G03.9</c:v>
                  </c:pt>
                  <c:pt idx="91">
                    <c:v>J84.0</c:v>
                  </c:pt>
                  <c:pt idx="92">
                    <c:v>S 05.6</c:v>
                  </c:pt>
                  <c:pt idx="93">
                    <c:v>K51.1</c:v>
                  </c:pt>
                  <c:pt idx="94">
                    <c:v>J18.2</c:v>
                  </c:pt>
                  <c:pt idx="95">
                    <c:v>S 05.5</c:v>
                  </c:pt>
                  <c:pt idx="96">
                    <c:v>J86.0</c:v>
                  </c:pt>
                  <c:pt idx="97">
                    <c:v>P05.1</c:v>
                  </c:pt>
                  <c:pt idx="98">
                    <c:v>J10.0</c:v>
                  </c:pt>
                  <c:pt idx="99">
                    <c:v>J33.1</c:v>
                  </c:pt>
                  <c:pt idx="100">
                    <c:v>P07.1</c:v>
                  </c:pt>
                  <c:pt idx="101">
                    <c:v>J67.9</c:v>
                  </c:pt>
                  <c:pt idx="102">
                    <c:v>J84.8</c:v>
                  </c:pt>
                  <c:pt idx="103">
                    <c:v>J12.8</c:v>
                  </c:pt>
                  <c:pt idx="104">
                    <c:v>P07.2</c:v>
                  </c:pt>
                  <c:pt idx="105">
                    <c:v>J69.0</c:v>
                  </c:pt>
                  <c:pt idx="106">
                    <c:v>L26</c:v>
                  </c:pt>
                  <c:pt idx="107">
                    <c:v>J15.0</c:v>
                  </c:pt>
                  <c:pt idx="108">
                    <c:v>K65.9</c:v>
                  </c:pt>
                  <c:pt idx="109">
                    <c:v>S 05.4</c:v>
                  </c:pt>
                  <c:pt idx="110">
                    <c:v>J10.8</c:v>
                  </c:pt>
                  <c:pt idx="111">
                    <c:v>J16.8</c:v>
                  </c:pt>
                  <c:pt idx="112">
                    <c:v>P27.1</c:v>
                  </c:pt>
                  <c:pt idx="113">
                    <c:v>J67.4</c:v>
                  </c:pt>
                  <c:pt idx="114">
                    <c:v>P07.0</c:v>
                  </c:pt>
                  <c:pt idx="115">
                    <c:v>J85.0</c:v>
                  </c:pt>
                  <c:pt idx="116">
                    <c:v>J69.8</c:v>
                  </c:pt>
                  <c:pt idx="117">
                    <c:v>J13</c:v>
                  </c:pt>
                  <c:pt idx="118">
                    <c:v>J32.3</c:v>
                  </c:pt>
                  <c:pt idx="119">
                    <c:v>P22.0</c:v>
                  </c:pt>
                  <c:pt idx="120">
                    <c:v>K65.8</c:v>
                  </c:pt>
                  <c:pt idx="121">
                    <c:v>J70.9</c:v>
                  </c:pt>
                  <c:pt idx="122">
                    <c:v>P52.1</c:v>
                  </c:pt>
                  <c:pt idx="123">
                    <c:v>G40.7</c:v>
                  </c:pt>
                  <c:pt idx="124">
                    <c:v>J70.0</c:v>
                  </c:pt>
                  <c:pt idx="125">
                    <c:v>G03.0</c:v>
                  </c:pt>
                  <c:pt idx="126">
                    <c:v>J12.2</c:v>
                  </c:pt>
                  <c:pt idx="127">
                    <c:v>J70.8</c:v>
                  </c:pt>
                  <c:pt idx="128">
                    <c:v>P52.2</c:v>
                  </c:pt>
                  <c:pt idx="129">
                    <c:v>J14</c:v>
                  </c:pt>
                  <c:pt idx="130">
                    <c:v>J16.0</c:v>
                  </c:pt>
                  <c:pt idx="131">
                    <c:v>J69.1</c:v>
                  </c:pt>
                  <c:pt idx="132">
                    <c:v>J12.1</c:v>
                  </c:pt>
                  <c:pt idx="133">
                    <c:v>J15.4</c:v>
                  </c:pt>
                  <c:pt idx="134">
                    <c:v>P21.0</c:v>
                  </c:pt>
                  <c:pt idx="135">
                    <c:v>P70.1</c:v>
                  </c:pt>
                  <c:pt idx="136">
                    <c:v>G00.8</c:v>
                  </c:pt>
                  <c:pt idx="137">
                    <c:v>J15.1</c:v>
                  </c:pt>
                  <c:pt idx="138">
                    <c:v>J15.2</c:v>
                  </c:pt>
                  <c:pt idx="139">
                    <c:v>P23.2</c:v>
                  </c:pt>
                  <c:pt idx="140">
                    <c:v>P23.8</c:v>
                  </c:pt>
                  <c:pt idx="141">
                    <c:v>J70.1</c:v>
                  </c:pt>
                  <c:pt idx="142">
                    <c:v>P10.0</c:v>
                  </c:pt>
                  <c:pt idx="143">
                    <c:v>P10.1</c:v>
                  </c:pt>
                  <c:pt idx="144">
                    <c:v>P23.5</c:v>
                  </c:pt>
                  <c:pt idx="145">
                    <c:v>J15.3</c:v>
                  </c:pt>
                  <c:pt idx="146">
                    <c:v>J15.7</c:v>
                  </c:pt>
                  <c:pt idx="147">
                    <c:v>P23.0</c:v>
                  </c:pt>
                  <c:pt idx="148">
                    <c:v>P23.6</c:v>
                  </c:pt>
                  <c:pt idx="149">
                    <c:v>P52.8</c:v>
                  </c:pt>
                  <c:pt idx="150">
                    <c:v>P90</c:v>
                  </c:pt>
                  <c:pt idx="151">
                    <c:v>P91.2</c:v>
                  </c:pt>
                  <c:pt idx="152">
                    <c:v>J15.6</c:v>
                  </c:pt>
                  <c:pt idx="153">
                    <c:v>P10.2</c:v>
                  </c:pt>
                  <c:pt idx="154">
                    <c:v>P11.1</c:v>
                  </c:pt>
                  <c:pt idx="155">
                    <c:v>P52.6</c:v>
                  </c:pt>
                  <c:pt idx="156">
                    <c:v>J15.5</c:v>
                  </c:pt>
                  <c:pt idx="157">
                    <c:v>P27.0</c:v>
                  </c:pt>
                  <c:pt idx="158">
                    <c:v>J70.4</c:v>
                  </c:pt>
                </c:lvl>
              </c:multiLvlStrCache>
            </c:multiLvlStrRef>
          </c:cat>
          <c:val>
            <c:numRef>
              <c:f>Лист1!$D$4:$D$162</c:f>
            </c:numRef>
          </c:val>
        </c:ser>
        <c:ser>
          <c:idx val="0"/>
          <c:order val="0"/>
          <c:tx>
            <c:strRef>
              <c:f>Лист1!$C$2</c:f>
              <c:strCache>
                <c:ptCount val="1"/>
                <c:pt idx="0">
                  <c:v>Частота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multiLvlStrRef>
              <c:f>Лист1!$A$4:$B$162</c:f>
              <c:multiLvlStrCache>
                <c:ptCount val="159"/>
                <c:lvl>
                  <c:pt idx="0">
                    <c:v>Острая инфекция верхних дыхательных путей неуточненная</c:v>
                  </c:pt>
                  <c:pt idx="1">
                    <c:v>Другие острые инфекции верхних дыхательных путей множественной локализации</c:v>
                  </c:pt>
                  <c:pt idx="2">
                    <c:v>Острый назофарингит (насморк)</c:v>
                  </c:pt>
                  <c:pt idx="3">
                    <c:v>Острый вагинит</c:v>
                  </c:pt>
                  <c:pt idx="4">
                    <c:v>Острый трахеит</c:v>
                  </c:pt>
                  <c:pt idx="5">
                    <c:v>Подострый и хронический вагинит</c:v>
                  </c:pt>
                  <c:pt idx="6">
                    <c:v>Острый синусит</c:v>
                  </c:pt>
                  <c:pt idx="7">
                    <c:v>Острый верхнечелюстной синусит</c:v>
                  </c:pt>
                  <c:pt idx="8">
                    <c:v>Простой хронический бронхит</c:v>
                  </c:pt>
                  <c:pt idx="9">
                    <c:v>Хронический верхнечелюстной синусит</c:v>
                  </c:pt>
                  <c:pt idx="10">
                    <c:v>Пиодермия</c:v>
                  </c:pt>
                  <c:pt idx="11">
                    <c:v>Острый ларинготрахеит</c:v>
                  </c:pt>
                  <c:pt idx="12">
                    <c:v>Другие хронические тубулоинтерстициальные нефриты</c:v>
                  </c:pt>
                  <c:pt idx="13">
                    <c:v>Острый ларингит и трахеит</c:v>
                  </c:pt>
                  <c:pt idx="14">
                    <c:v>Острый ларингит</c:v>
                  </c:pt>
                  <c:pt idx="15">
                    <c:v>Хронический бронхит неуточненный</c:v>
                  </c:pt>
                  <c:pt idx="16">
                    <c:v>Инфекция мочевыводящих путей без установленной локализации</c:v>
                  </c:pt>
                  <c:pt idx="17">
                    <c:v>Острый тубулоинтерстициальный нефрит</c:v>
                  </c:pt>
                  <c:pt idx="18">
                    <c:v>Пневмония неуточненная</c:v>
                  </c:pt>
                  <c:pt idx="19">
                    <c:v>Острый ларингофарингит</c:v>
                  </c:pt>
                  <c:pt idx="20">
                    <c:v>Бронхит, не уточненный как острый или хронический</c:v>
                  </c:pt>
                  <c:pt idx="21">
                    <c:v>Хроническая обструктивная легочная болезнь неуточненная</c:v>
                  </c:pt>
                  <c:pt idx="22">
                    <c:v>Долевая пневмония неуточненная</c:v>
                  </c:pt>
                  <c:pt idx="23">
                    <c:v>Импетиго [вызванное любым организмом] [любой локализации]</c:v>
                  </c:pt>
                  <c:pt idx="24">
                    <c:v>Бронхопневмония неуточненная</c:v>
                  </c:pt>
                  <c:pt idx="25">
                    <c:v>Хроническая обструктивная легочная болезнь с обострением неуточненная</c:v>
                  </c:pt>
                  <c:pt idx="26">
                    <c:v>Локал.(фок.)(парц.)симптом.эпилеп.и эпилеп.синдр.с компл.парц.суд.припадк.</c:v>
                  </c:pt>
                  <c:pt idx="27">
                    <c:v>Смешанный, простой и слизисто-гнойный хронический бронхит</c:v>
                  </c:pt>
                  <c:pt idx="28">
                    <c:v>Эпилепсия неуточненная</c:v>
                  </c:pt>
                  <c:pt idx="29">
                    <c:v>Диарея и гастроэнтерит предположительно инфекционного происхождения</c:v>
                  </c:pt>
                  <c:pt idx="30">
                    <c:v>Острый вульвит</c:v>
                  </c:pt>
                  <c:pt idx="31">
                    <c:v>Локал.(фок.)(парц.)идиопатич.эпилепсия и эпилеп.синдромы с судор.припадками</c:v>
                  </c:pt>
                  <c:pt idx="32">
                    <c:v>Хронический туботимпанальный гнойный средний отит</c:v>
                  </c:pt>
                  <c:pt idx="33">
                    <c:v>Генерализованная идиопатическая эпилепсия и эпилептические синдромы</c:v>
                  </c:pt>
                  <c:pt idx="34">
                    <c:v>Подострый и хронический вульвит</c:v>
                  </c:pt>
                  <c:pt idx="35">
                    <c:v>Хронич. обструкт. легочная бол. с острой респират. инфекц.нижн. дыхат.путей</c:v>
                  </c:pt>
                  <c:pt idx="36">
                    <c:v>Другие уточненные формы эпилепсии</c:v>
                  </c:pt>
                  <c:pt idx="37">
                    <c:v>Другая пневмония, возбудитель не уточнен</c:v>
                  </c:pt>
                  <c:pt idx="38">
                    <c:v>Киста или мукоцеле носового синуса</c:v>
                  </c:pt>
                  <c:pt idx="39">
                    <c:v>Ишемия мозга</c:v>
                  </c:pt>
                  <c:pt idx="40">
                    <c:v>#Н/Д</c:v>
                  </c:pt>
                  <c:pt idx="41">
                    <c:v>Перитонзиллярный абсцесс</c:v>
                  </c:pt>
                  <c:pt idx="42">
                    <c:v>#Н/Д</c:v>
                  </c:pt>
                  <c:pt idx="43">
                    <c:v>Слизисто-гнойный хронический бронхит</c:v>
                  </c:pt>
                  <c:pt idx="44">
                    <c:v>Полип полости носа</c:v>
                  </c:pt>
                  <c:pt idx="45">
                    <c:v>Стеноз и недостаточность слезных протоков</c:v>
                  </c:pt>
                  <c:pt idx="46">
                    <c:v>#Н/Д</c:v>
                  </c:pt>
                  <c:pt idx="47">
                    <c:v>Острое и неуточненное воспаление слезных протоков</c:v>
                  </c:pt>
                  <c:pt idx="48">
                    <c:v>Хронический синусит неуточненный</c:v>
                  </c:pt>
                  <c:pt idx="49">
                    <c:v>Плевральный выпот, не классифицированный в других рубриках</c:v>
                  </c:pt>
                  <c:pt idx="50">
                    <c:v>Синдром поликистоза яичников</c:v>
                  </c:pt>
                  <c:pt idx="51">
                    <c:v>Флегмона и абсцесс области рта</c:v>
                  </c:pt>
                  <c:pt idx="52">
                    <c:v>Локал.(фок.)(парц.)симптом.эпилеп.и эпилеп.синдр.с простыми парц.припадками</c:v>
                  </c:pt>
                  <c:pt idx="53">
                    <c:v>Хроническое воспаление слезных протоков</c:v>
                  </c:pt>
                  <c:pt idx="54">
                    <c:v>Другие полипы синуса</c:v>
                  </c:pt>
                  <c:pt idx="55">
                    <c:v>Особые эпилептические синдромы</c:v>
                  </c:pt>
                  <c:pt idx="56">
                    <c:v>Другие хронические синуситы</c:v>
                  </c:pt>
                  <c:pt idx="57">
                    <c:v>Бактериальная пневмония неуточненная</c:v>
                  </c:pt>
                  <c:pt idx="58">
                    <c:v>Другие случаи недоношенности</c:v>
                  </c:pt>
                  <c:pt idx="59">
                    <c:v>Скарлатина</c:v>
                  </c:pt>
                  <c:pt idx="60">
                    <c:v>Сальмонеллезный энтерит</c:v>
                  </c:pt>
                  <c:pt idx="61">
                    <c:v>Язва роговицы</c:v>
                  </c:pt>
                  <c:pt idx="62">
                    <c:v>Язвенный (хронический) энтероколит</c:v>
                  </c:pt>
                  <c:pt idx="63">
                    <c:v>Хронический фронтальный синусит</c:v>
                  </c:pt>
                  <c:pt idx="64">
                    <c:v>"Маловесный" для гестационного возраста плод</c:v>
                  </c:pt>
                  <c:pt idx="65">
                    <c:v>Другие виды генерализованной эпилепсии и эпилептических синдромов</c:v>
                  </c:pt>
                  <c:pt idx="66">
                    <c:v>Врожденная пневмония неуточненная</c:v>
                  </c:pt>
                  <c:pt idx="67">
                    <c:v>Язвенный (хронический) ректосигмоидит</c:v>
                  </c:pt>
                  <c:pt idx="68">
                    <c:v>Грипп с другими респираторными проявлениями, вирус не идентифицирован</c:v>
                  </c:pt>
                  <c:pt idx="69">
                    <c:v>Другие интерстициальные легочные болезни с упоминанием о фиброзе</c:v>
                  </c:pt>
                  <c:pt idx="70">
                    <c:v>Грипп с пневмонией, вирус не идентифицирован</c:v>
                  </c:pt>
                  <c:pt idx="71">
                    <c:v>Другие бактериальные пневмонии</c:v>
                  </c:pt>
                  <c:pt idx="72">
                    <c:v>Хронический этмоидальный синусит</c:v>
                  </c:pt>
                  <c:pt idx="73">
                    <c:v>Бронхоэктатическая болезнь</c:v>
                  </c:pt>
                  <c:pt idx="74">
                    <c:v>Вирусная пневмония неуточненная</c:v>
                  </c:pt>
                  <c:pt idx="75">
                    <c:v>Острые интерстициальные легочные нарушения, вызв. лекарственными средствами</c:v>
                  </c:pt>
                  <c:pt idx="76">
                    <c:v>Острый перитонит</c:v>
                  </c:pt>
                  <c:pt idx="77">
                    <c:v>Питириаз красный волосяной отрубевидный</c:v>
                  </c:pt>
                  <c:pt idx="78">
                    <c:v>Язвенный (хронический) проктит</c:v>
                  </c:pt>
                  <c:pt idx="79">
                    <c:v>Пиоторакс без фистулы</c:v>
                  </c:pt>
                  <c:pt idx="80">
                    <c:v>Другие уточненные плевральные состояния</c:v>
                  </c:pt>
                  <c:pt idx="81">
                    <c:v>Легкое птицевода</c:v>
                  </c:pt>
                  <c:pt idx="82">
                    <c:v>Припадки grand mal неуточн. (с малыми припадками [petit mal] или без них)</c:v>
                  </c:pt>
                  <c:pt idx="83">
                    <c:v>Плевральное поражение неуточненное</c:v>
                  </c:pt>
                  <c:pt idx="84">
                    <c:v>Хронический пансинусит</c:v>
                  </c:pt>
                  <c:pt idx="85">
                    <c:v>Гиперсенситивные пневмониты, вызванные другой органической пылью</c:v>
                  </c:pt>
                  <c:pt idx="86">
                    <c:v>Абсцесс легкого с пневмонией</c:v>
                  </c:pt>
                  <c:pt idx="87">
                    <c:v>Полип носа неуточненный</c:v>
                  </c:pt>
                  <c:pt idx="88">
                    <c:v>Интерстициальная легочная болезнь неуточненная</c:v>
                  </c:pt>
                  <c:pt idx="89">
                    <c:v>Грипп с другими проявлениями, вирус не идентифицирован</c:v>
                  </c:pt>
                  <c:pt idx="90">
                    <c:v>Менингит неуточненный</c:v>
                  </c:pt>
                  <c:pt idx="91">
                    <c:v>Альвеолярные и парието-альвеолярные нарушения</c:v>
                  </c:pt>
                  <c:pt idx="92">
                    <c:v>#Н/Д</c:v>
                  </c:pt>
                  <c:pt idx="93">
                    <c:v>Язвенный (хронический) илеоколит</c:v>
                  </c:pt>
                  <c:pt idx="94">
                    <c:v>Гипостатическая пневмония неуточненная</c:v>
                  </c:pt>
                  <c:pt idx="95">
                    <c:v>#Н/Д</c:v>
                  </c:pt>
                  <c:pt idx="96">
                    <c:v>Пиоторакс с фистулой</c:v>
                  </c:pt>
                  <c:pt idx="97">
                    <c:v>Малый размер плод для гестационного возраста</c:v>
                  </c:pt>
                  <c:pt idx="98">
                    <c:v>Грипп с пневмонией, вирус гриппа идентифицирован</c:v>
                  </c:pt>
                  <c:pt idx="99">
                    <c:v>Полипозная дегенерация синуса</c:v>
                  </c:pt>
                  <c:pt idx="100">
                    <c:v>Другие случаи малой массы тела при рождении</c:v>
                  </c:pt>
                  <c:pt idx="101">
                    <c:v>Гиперсенситивный пневмонит, вызванный неуточненной органической пылью</c:v>
                  </c:pt>
                  <c:pt idx="102">
                    <c:v>Другие уточненные интерстициальные легочные болезни</c:v>
                  </c:pt>
                  <c:pt idx="103">
                    <c:v>Другая вирусная пневмония</c:v>
                  </c:pt>
                  <c:pt idx="104">
                    <c:v>Крайняя незрелость</c:v>
                  </c:pt>
                  <c:pt idx="105">
                    <c:v>Пневмонит, вызванный пищей и рвотными массами</c:v>
                  </c:pt>
                  <c:pt idx="106">
                    <c:v>Эксфолиативный дерматит</c:v>
                  </c:pt>
                  <c:pt idx="107">
                    <c:v>Пневмония, вызванная Klebsiella pneumoniae</c:v>
                  </c:pt>
                  <c:pt idx="108">
                    <c:v>Перитонит неуточненный</c:v>
                  </c:pt>
                  <c:pt idx="109">
                    <c:v>#Н/Д</c:v>
                  </c:pt>
                  <c:pt idx="110">
                    <c:v>Грипп с другими проявлениями, вирус гриппа идентифицирован</c:v>
                  </c:pt>
                  <c:pt idx="111">
                    <c:v>Пневмония, вызванная другими уточненными инфекционными агентами</c:v>
                  </c:pt>
                  <c:pt idx="112">
                    <c:v>Бронхолегочная дисплазия, возникшая в перинатальном периоде</c:v>
                  </c:pt>
                  <c:pt idx="113">
                    <c:v>Легкое работающего с солодом</c:v>
                  </c:pt>
                  <c:pt idx="114">
                    <c:v>Крайне малая масса тела при рождении</c:v>
                  </c:pt>
                  <c:pt idx="115">
                    <c:v>Гангрена и некроз легкого</c:v>
                  </c:pt>
                  <c:pt idx="116">
                    <c:v>Пневмонит, вызванный другими твердыми веществами и жидкостями</c:v>
                  </c:pt>
                  <c:pt idx="117">
                    <c:v>Пневмония, вызванная Streptococcus pneumoniae</c:v>
                  </c:pt>
                  <c:pt idx="118">
                    <c:v>Хронический сфеноидальный синусит</c:v>
                  </c:pt>
                  <c:pt idx="119">
                    <c:v>Синдром дыхательного расстройства у новорожденного</c:v>
                  </c:pt>
                  <c:pt idx="120">
                    <c:v>Другие виды перитонита</c:v>
                  </c:pt>
                  <c:pt idx="121">
                    <c:v>Респираторные состояния, вызванные неуточненными внешними агентами</c:v>
                  </c:pt>
                  <c:pt idx="122">
                    <c:v>Внутрижелудочковое (нетравматич.) кровоизл. 2-й степени у плода и новорожд.</c:v>
                  </c:pt>
                  <c:pt idx="123">
                    <c:v>Малые припадки [petit mal] неуточненные без припадков grand mal</c:v>
                  </c:pt>
                  <c:pt idx="124">
                    <c:v>Острые легочные проявления, вызванные излучением</c:v>
                  </c:pt>
                  <c:pt idx="125">
                    <c:v>Непиогенный менингит</c:v>
                  </c:pt>
                  <c:pt idx="126">
                    <c:v>Пневмония, вызванная вирусом парагриппа</c:v>
                  </c:pt>
                  <c:pt idx="127">
                    <c:v>Респираторные состояния, вызванные другими уточненными внешними агентами</c:v>
                  </c:pt>
                  <c:pt idx="128">
                    <c:v>Внутрижелудочковое (нетравматич.) кровоизл. 3-й степени у плода и новорожд.</c:v>
                  </c:pt>
                  <c:pt idx="129">
                    <c:v>Пневмония, вызванная Haemophilus influenzae [палочкой Афанасьева-Пфейффера]</c:v>
                  </c:pt>
                  <c:pt idx="130">
                    <c:v>Пневмония, вызванная хламидиями</c:v>
                  </c:pt>
                  <c:pt idx="131">
                    <c:v>Пневмонит, вызванный вдыханием масел и эссенций</c:v>
                  </c:pt>
                  <c:pt idx="132">
                    <c:v>Пневмония, вызванная респираторным синцитиальным вирусом</c:v>
                  </c:pt>
                  <c:pt idx="133">
                    <c:v>Пневмония, вызванная другими стрептококками</c:v>
                  </c:pt>
                  <c:pt idx="134">
                    <c:v>Тяжелая асфиксия при рождении</c:v>
                  </c:pt>
                  <c:pt idx="135">
                    <c:v>Синдром новорожденного от матери, страдающей диабетом</c:v>
                  </c:pt>
                  <c:pt idx="136">
                    <c:v>Менингит, вызванный другими бактериями</c:v>
                  </c:pt>
                  <c:pt idx="137">
                    <c:v>Пневмония, вызванная Pseudomonas (синегнойной палочкой)</c:v>
                  </c:pt>
                  <c:pt idx="138">
                    <c:v>Пневмония, вызванная стафилококком</c:v>
                  </c:pt>
                  <c:pt idx="139">
                    <c:v>Врожденная пневмония, вызванная стафилококком</c:v>
                  </c:pt>
                  <c:pt idx="140">
                    <c:v>Врожденная пневмония, вызванная другими возбудителями</c:v>
                  </c:pt>
                  <c:pt idx="141">
                    <c:v>Хронические и другие легочные проявления, вызванные радиацией</c:v>
                  </c:pt>
                  <c:pt idx="142">
                    <c:v>Субдуральное кровоизлияние при родовой травме</c:v>
                  </c:pt>
                  <c:pt idx="143">
                    <c:v>Кровоизлияние в мозг при родовой травме</c:v>
                  </c:pt>
                  <c:pt idx="144">
                    <c:v>Врожденная пневмония, вызванная Pseudomonas</c:v>
                  </c:pt>
                  <c:pt idx="145">
                    <c:v>Пневмония, вызванная стрептококком группы B</c:v>
                  </c:pt>
                  <c:pt idx="146">
                    <c:v>Пневмония, вызванная Mycoplasma pneumoniae</c:v>
                  </c:pt>
                  <c:pt idx="147">
                    <c:v>Вирусная врожденная пневмония</c:v>
                  </c:pt>
                  <c:pt idx="148">
                    <c:v>Врожденная пневмония, вызванная другими бактериальными агентами</c:v>
                  </c:pt>
                  <c:pt idx="149">
                    <c:v>Другие внутричерепные (нетравматические) кровоизлияния у плода и новорожд.</c:v>
                  </c:pt>
                  <c:pt idx="150">
                    <c:v>Судороги новорожденного</c:v>
                  </c:pt>
                  <c:pt idx="151">
                    <c:v>Церебральная лейкомаляция у новорожденного</c:v>
                  </c:pt>
                  <c:pt idx="152">
                    <c:v>Пневмония, вызванная другими аэробными грамотрицательными бактериями</c:v>
                  </c:pt>
                  <c:pt idx="153">
                    <c:v>Кровоизлияние в желудочек мозга при родовой травме</c:v>
                  </c:pt>
                  <c:pt idx="154">
                    <c:v>Другие уточненные поражения мозга при родовой травме</c:v>
                  </c:pt>
                  <c:pt idx="155">
                    <c:v>Кровоизл.в мозжечок и заднюю черепную ямку(нетравматич.)у плода и новорожд.</c:v>
                  </c:pt>
                  <c:pt idx="156">
                    <c:v>Пневмония, вызванная Escherichia coli</c:v>
                  </c:pt>
                  <c:pt idx="157">
                    <c:v>Синдром Вильсона-Микити</c:v>
                  </c:pt>
                  <c:pt idx="158">
                    <c:v>Легочные интерстициальные нарушения, вызв. лекарств. средствами, неуточн.</c:v>
                  </c:pt>
                </c:lvl>
                <c:lvl>
                  <c:pt idx="0">
                    <c:v>J06.9</c:v>
                  </c:pt>
                  <c:pt idx="1">
                    <c:v>J06.8</c:v>
                  </c:pt>
                  <c:pt idx="2">
                    <c:v>J00</c:v>
                  </c:pt>
                  <c:pt idx="3">
                    <c:v>N76.0</c:v>
                  </c:pt>
                  <c:pt idx="4">
                    <c:v>J04.1</c:v>
                  </c:pt>
                  <c:pt idx="5">
                    <c:v>N76.1</c:v>
                  </c:pt>
                  <c:pt idx="6">
                    <c:v>J01</c:v>
                  </c:pt>
                  <c:pt idx="7">
                    <c:v>J 01.0</c:v>
                  </c:pt>
                  <c:pt idx="8">
                    <c:v>J41.0</c:v>
                  </c:pt>
                  <c:pt idx="9">
                    <c:v>J32.0</c:v>
                  </c:pt>
                  <c:pt idx="10">
                    <c:v>L08.0</c:v>
                  </c:pt>
                  <c:pt idx="11">
                    <c:v>J04.2</c:v>
                  </c:pt>
                  <c:pt idx="12">
                    <c:v>N11.8</c:v>
                  </c:pt>
                  <c:pt idx="13">
                    <c:v>J04</c:v>
                  </c:pt>
                  <c:pt idx="14">
                    <c:v>J04.0</c:v>
                  </c:pt>
                  <c:pt idx="15">
                    <c:v>J42</c:v>
                  </c:pt>
                  <c:pt idx="16">
                    <c:v>N39.0</c:v>
                  </c:pt>
                  <c:pt idx="17">
                    <c:v>N10</c:v>
                  </c:pt>
                  <c:pt idx="18">
                    <c:v>J18.9</c:v>
                  </c:pt>
                  <c:pt idx="19">
                    <c:v>J06.0</c:v>
                  </c:pt>
                  <c:pt idx="20">
                    <c:v>J40</c:v>
                  </c:pt>
                  <c:pt idx="21">
                    <c:v>J44.9</c:v>
                  </c:pt>
                  <c:pt idx="22">
                    <c:v>J18.1</c:v>
                  </c:pt>
                  <c:pt idx="23">
                    <c:v>L01.0</c:v>
                  </c:pt>
                  <c:pt idx="24">
                    <c:v>J18.0</c:v>
                  </c:pt>
                  <c:pt idx="25">
                    <c:v>J44.1</c:v>
                  </c:pt>
                  <c:pt idx="26">
                    <c:v>G40.2</c:v>
                  </c:pt>
                  <c:pt idx="27">
                    <c:v>J41.8</c:v>
                  </c:pt>
                  <c:pt idx="28">
                    <c:v>G40.9</c:v>
                  </c:pt>
                  <c:pt idx="29">
                    <c:v>A09</c:v>
                  </c:pt>
                  <c:pt idx="30">
                    <c:v>N76.2</c:v>
                  </c:pt>
                  <c:pt idx="31">
                    <c:v>G40.0</c:v>
                  </c:pt>
                  <c:pt idx="32">
                    <c:v>H66.1</c:v>
                  </c:pt>
                  <c:pt idx="33">
                    <c:v>G40.3</c:v>
                  </c:pt>
                  <c:pt idx="34">
                    <c:v>N76.3</c:v>
                  </c:pt>
                  <c:pt idx="35">
                    <c:v>J44.0</c:v>
                  </c:pt>
                  <c:pt idx="36">
                    <c:v>G40.8</c:v>
                  </c:pt>
                  <c:pt idx="37">
                    <c:v>J18.8</c:v>
                  </c:pt>
                  <c:pt idx="38">
                    <c:v>J34.1</c:v>
                  </c:pt>
                  <c:pt idx="39">
                    <c:v>P91.0</c:v>
                  </c:pt>
                  <c:pt idx="40">
                    <c:v>J 36</c:v>
                  </c:pt>
                  <c:pt idx="41">
                    <c:v>J36</c:v>
                  </c:pt>
                  <c:pt idx="42">
                    <c:v>J40.1</c:v>
                  </c:pt>
                  <c:pt idx="43">
                    <c:v>J41.1</c:v>
                  </c:pt>
                  <c:pt idx="44">
                    <c:v>J33.0</c:v>
                  </c:pt>
                  <c:pt idx="45">
                    <c:v>H04.5</c:v>
                  </c:pt>
                  <c:pt idx="46">
                    <c:v>S 05.1</c:v>
                  </c:pt>
                  <c:pt idx="47">
                    <c:v>H04.3</c:v>
                  </c:pt>
                  <c:pt idx="48">
                    <c:v>J32.9</c:v>
                  </c:pt>
                  <c:pt idx="49">
                    <c:v>J90</c:v>
                  </c:pt>
                  <c:pt idx="50">
                    <c:v>E28.2</c:v>
                  </c:pt>
                  <c:pt idx="51">
                    <c:v>K12.2</c:v>
                  </c:pt>
                  <c:pt idx="52">
                    <c:v>G40.1</c:v>
                  </c:pt>
                  <c:pt idx="53">
                    <c:v>H04.4</c:v>
                  </c:pt>
                  <c:pt idx="54">
                    <c:v>J33.8</c:v>
                  </c:pt>
                  <c:pt idx="55">
                    <c:v>G40.5</c:v>
                  </c:pt>
                  <c:pt idx="56">
                    <c:v>J32.8</c:v>
                  </c:pt>
                  <c:pt idx="57">
                    <c:v>J15.9</c:v>
                  </c:pt>
                  <c:pt idx="58">
                    <c:v>P07.3</c:v>
                  </c:pt>
                  <c:pt idx="59">
                    <c:v>A38</c:v>
                  </c:pt>
                  <c:pt idx="60">
                    <c:v>A02.0</c:v>
                  </c:pt>
                  <c:pt idx="61">
                    <c:v>H16.0</c:v>
                  </c:pt>
                  <c:pt idx="62">
                    <c:v>K51.0</c:v>
                  </c:pt>
                  <c:pt idx="63">
                    <c:v>J32.1</c:v>
                  </c:pt>
                  <c:pt idx="64">
                    <c:v>P05.0</c:v>
                  </c:pt>
                  <c:pt idx="65">
                    <c:v>G40.4</c:v>
                  </c:pt>
                  <c:pt idx="66">
                    <c:v>P23.9</c:v>
                  </c:pt>
                  <c:pt idx="67">
                    <c:v>K51.3</c:v>
                  </c:pt>
                  <c:pt idx="68">
                    <c:v>J11.1</c:v>
                  </c:pt>
                  <c:pt idx="69">
                    <c:v>J84.1</c:v>
                  </c:pt>
                  <c:pt idx="70">
                    <c:v>J11.0</c:v>
                  </c:pt>
                  <c:pt idx="71">
                    <c:v>J15.8</c:v>
                  </c:pt>
                  <c:pt idx="72">
                    <c:v>J32.2</c:v>
                  </c:pt>
                  <c:pt idx="73">
                    <c:v>J47</c:v>
                  </c:pt>
                  <c:pt idx="74">
                    <c:v>J12.9</c:v>
                  </c:pt>
                  <c:pt idx="75">
                    <c:v>J70.2</c:v>
                  </c:pt>
                  <c:pt idx="76">
                    <c:v>K65.0</c:v>
                  </c:pt>
                  <c:pt idx="77">
                    <c:v>L44.0</c:v>
                  </c:pt>
                  <c:pt idx="78">
                    <c:v>K51.2</c:v>
                  </c:pt>
                  <c:pt idx="79">
                    <c:v>J86.9</c:v>
                  </c:pt>
                  <c:pt idx="80">
                    <c:v>J94.8</c:v>
                  </c:pt>
                  <c:pt idx="81">
                    <c:v>J67.2</c:v>
                  </c:pt>
                  <c:pt idx="82">
                    <c:v>G40.6</c:v>
                  </c:pt>
                  <c:pt idx="83">
                    <c:v>J94.9</c:v>
                  </c:pt>
                  <c:pt idx="84">
                    <c:v>J32.4</c:v>
                  </c:pt>
                  <c:pt idx="85">
                    <c:v>J67.8</c:v>
                  </c:pt>
                  <c:pt idx="86">
                    <c:v>J85.1</c:v>
                  </c:pt>
                  <c:pt idx="87">
                    <c:v>J33.9</c:v>
                  </c:pt>
                  <c:pt idx="88">
                    <c:v>J84.9</c:v>
                  </c:pt>
                  <c:pt idx="89">
                    <c:v>J11.8</c:v>
                  </c:pt>
                  <c:pt idx="90">
                    <c:v>G03.9</c:v>
                  </c:pt>
                  <c:pt idx="91">
                    <c:v>J84.0</c:v>
                  </c:pt>
                  <c:pt idx="92">
                    <c:v>S 05.6</c:v>
                  </c:pt>
                  <c:pt idx="93">
                    <c:v>K51.1</c:v>
                  </c:pt>
                  <c:pt idx="94">
                    <c:v>J18.2</c:v>
                  </c:pt>
                  <c:pt idx="95">
                    <c:v>S 05.5</c:v>
                  </c:pt>
                  <c:pt idx="96">
                    <c:v>J86.0</c:v>
                  </c:pt>
                  <c:pt idx="97">
                    <c:v>P05.1</c:v>
                  </c:pt>
                  <c:pt idx="98">
                    <c:v>J10.0</c:v>
                  </c:pt>
                  <c:pt idx="99">
                    <c:v>J33.1</c:v>
                  </c:pt>
                  <c:pt idx="100">
                    <c:v>P07.1</c:v>
                  </c:pt>
                  <c:pt idx="101">
                    <c:v>J67.9</c:v>
                  </c:pt>
                  <c:pt idx="102">
                    <c:v>J84.8</c:v>
                  </c:pt>
                  <c:pt idx="103">
                    <c:v>J12.8</c:v>
                  </c:pt>
                  <c:pt idx="104">
                    <c:v>P07.2</c:v>
                  </c:pt>
                  <c:pt idx="105">
                    <c:v>J69.0</c:v>
                  </c:pt>
                  <c:pt idx="106">
                    <c:v>L26</c:v>
                  </c:pt>
                  <c:pt idx="107">
                    <c:v>J15.0</c:v>
                  </c:pt>
                  <c:pt idx="108">
                    <c:v>K65.9</c:v>
                  </c:pt>
                  <c:pt idx="109">
                    <c:v>S 05.4</c:v>
                  </c:pt>
                  <c:pt idx="110">
                    <c:v>J10.8</c:v>
                  </c:pt>
                  <c:pt idx="111">
                    <c:v>J16.8</c:v>
                  </c:pt>
                  <c:pt idx="112">
                    <c:v>P27.1</c:v>
                  </c:pt>
                  <c:pt idx="113">
                    <c:v>J67.4</c:v>
                  </c:pt>
                  <c:pt idx="114">
                    <c:v>P07.0</c:v>
                  </c:pt>
                  <c:pt idx="115">
                    <c:v>J85.0</c:v>
                  </c:pt>
                  <c:pt idx="116">
                    <c:v>J69.8</c:v>
                  </c:pt>
                  <c:pt idx="117">
                    <c:v>J13</c:v>
                  </c:pt>
                  <c:pt idx="118">
                    <c:v>J32.3</c:v>
                  </c:pt>
                  <c:pt idx="119">
                    <c:v>P22.0</c:v>
                  </c:pt>
                  <c:pt idx="120">
                    <c:v>K65.8</c:v>
                  </c:pt>
                  <c:pt idx="121">
                    <c:v>J70.9</c:v>
                  </c:pt>
                  <c:pt idx="122">
                    <c:v>P52.1</c:v>
                  </c:pt>
                  <c:pt idx="123">
                    <c:v>G40.7</c:v>
                  </c:pt>
                  <c:pt idx="124">
                    <c:v>J70.0</c:v>
                  </c:pt>
                  <c:pt idx="125">
                    <c:v>G03.0</c:v>
                  </c:pt>
                  <c:pt idx="126">
                    <c:v>J12.2</c:v>
                  </c:pt>
                  <c:pt idx="127">
                    <c:v>J70.8</c:v>
                  </c:pt>
                  <c:pt idx="128">
                    <c:v>P52.2</c:v>
                  </c:pt>
                  <c:pt idx="129">
                    <c:v>J14</c:v>
                  </c:pt>
                  <c:pt idx="130">
                    <c:v>J16.0</c:v>
                  </c:pt>
                  <c:pt idx="131">
                    <c:v>J69.1</c:v>
                  </c:pt>
                  <c:pt idx="132">
                    <c:v>J12.1</c:v>
                  </c:pt>
                  <c:pt idx="133">
                    <c:v>J15.4</c:v>
                  </c:pt>
                  <c:pt idx="134">
                    <c:v>P21.0</c:v>
                  </c:pt>
                  <c:pt idx="135">
                    <c:v>P70.1</c:v>
                  </c:pt>
                  <c:pt idx="136">
                    <c:v>G00.8</c:v>
                  </c:pt>
                  <c:pt idx="137">
                    <c:v>J15.1</c:v>
                  </c:pt>
                  <c:pt idx="138">
                    <c:v>J15.2</c:v>
                  </c:pt>
                  <c:pt idx="139">
                    <c:v>P23.2</c:v>
                  </c:pt>
                  <c:pt idx="140">
                    <c:v>P23.8</c:v>
                  </c:pt>
                  <c:pt idx="141">
                    <c:v>J70.1</c:v>
                  </c:pt>
                  <c:pt idx="142">
                    <c:v>P10.0</c:v>
                  </c:pt>
                  <c:pt idx="143">
                    <c:v>P10.1</c:v>
                  </c:pt>
                  <c:pt idx="144">
                    <c:v>P23.5</c:v>
                  </c:pt>
                  <c:pt idx="145">
                    <c:v>J15.3</c:v>
                  </c:pt>
                  <c:pt idx="146">
                    <c:v>J15.7</c:v>
                  </c:pt>
                  <c:pt idx="147">
                    <c:v>P23.0</c:v>
                  </c:pt>
                  <c:pt idx="148">
                    <c:v>P23.6</c:v>
                  </c:pt>
                  <c:pt idx="149">
                    <c:v>P52.8</c:v>
                  </c:pt>
                  <c:pt idx="150">
                    <c:v>P90</c:v>
                  </c:pt>
                  <c:pt idx="151">
                    <c:v>P91.2</c:v>
                  </c:pt>
                  <c:pt idx="152">
                    <c:v>J15.6</c:v>
                  </c:pt>
                  <c:pt idx="153">
                    <c:v>P10.2</c:v>
                  </c:pt>
                  <c:pt idx="154">
                    <c:v>P11.1</c:v>
                  </c:pt>
                  <c:pt idx="155">
                    <c:v>P52.6</c:v>
                  </c:pt>
                  <c:pt idx="156">
                    <c:v>J15.5</c:v>
                  </c:pt>
                  <c:pt idx="157">
                    <c:v>P27.0</c:v>
                  </c:pt>
                  <c:pt idx="158">
                    <c:v>J70.4</c:v>
                  </c:pt>
                </c:lvl>
              </c:multiLvlStrCache>
            </c:multiLvlStrRef>
          </c:cat>
          <c:val>
            <c:numRef>
              <c:f>Лист1!$C$4:$C$162</c:f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ru-RU"/>
              <a:t>Динамика роста исследований за 3 месяца работы лаборатории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'3 мес'!$C$1</c:f>
              <c:strCache>
                <c:ptCount val="1"/>
                <c:pt idx="0">
                  <c:v>Июль 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'3 мес'!$B$2:$B$33</c15:sqref>
                  </c15:fullRef>
                </c:ext>
              </c:extLst>
              <c:f>('3 мес'!$B$2,'3 мес'!$B$4:$B$5,'3 мес'!$B$9:$B$10,'3 мес'!$B$15:$B$19,'3 мес'!$B$22,'3 мес'!$B$25,'3 мес'!$B$27,'3 мес'!$B$29:$B$33)</c:f>
              <c:strCache>
                <c:ptCount val="18"/>
                <c:pt idx="0">
                  <c:v>Кровь.Стерил</c:v>
                </c:pt>
                <c:pt idx="1">
                  <c:v>Urine</c:v>
                </c:pt>
                <c:pt idx="2">
                  <c:v>Мокрота.АФА</c:v>
                </c:pt>
                <c:pt idx="3">
                  <c:v>SA_Зев</c:v>
                </c:pt>
                <c:pt idx="4">
                  <c:v>SA_Нос</c:v>
                </c:pt>
                <c:pt idx="5">
                  <c:v>Ротоглот.АФА</c:v>
                </c:pt>
                <c:pt idx="6">
                  <c:v>Нос.АФА</c:v>
                </c:pt>
                <c:pt idx="7">
                  <c:v>Минд.Дифтер_Зев</c:v>
                </c:pt>
                <c:pt idx="8">
                  <c:v>Минд.Дифтер_Нос</c:v>
                </c:pt>
                <c:pt idx="9">
                  <c:v>Минд.Дифтер_Мин</c:v>
                </c:pt>
                <c:pt idx="10">
                  <c:v>Конъюкт.АФА_Лев</c:v>
                </c:pt>
                <c:pt idx="11">
                  <c:v>Жен.отд.АФА</c:v>
                </c:pt>
                <c:pt idx="12">
                  <c:v>Жен.отд.анаэр</c:v>
                </c:pt>
                <c:pt idx="13">
                  <c:v>Shigella spp</c:v>
                </c:pt>
                <c:pt idx="14">
                  <c:v>Escherichia</c:v>
                </c:pt>
                <c:pt idx="15">
                  <c:v>Salmon. spp</c:v>
                </c:pt>
                <c:pt idx="16">
                  <c:v>Yersinia spp</c:v>
                </c:pt>
                <c:pt idx="17">
                  <c:v>Dysbiosis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'3 мес'!$C$2:$C$33</c15:sqref>
                  </c15:fullRef>
                </c:ext>
              </c:extLst>
              <c:f>('3 мес'!$C$2,'3 мес'!$C$4:$C$5,'3 мес'!$C$9:$C$10,'3 мес'!$C$15:$C$19,'3 мес'!$C$22,'3 мес'!$C$25,'3 мес'!$C$27,'3 мес'!$C$29:$C$33)</c:f>
              <c:numCache>
                <c:formatCode>General</c:formatCode>
                <c:ptCount val="18"/>
                <c:pt idx="0">
                  <c:v>9</c:v>
                </c:pt>
                <c:pt idx="1">
                  <c:v>607</c:v>
                </c:pt>
                <c:pt idx="2">
                  <c:v>24</c:v>
                </c:pt>
                <c:pt idx="3">
                  <c:v>85</c:v>
                </c:pt>
                <c:pt idx="4">
                  <c:v>99</c:v>
                </c:pt>
                <c:pt idx="5">
                  <c:v>148</c:v>
                </c:pt>
                <c:pt idx="6">
                  <c:v>94</c:v>
                </c:pt>
                <c:pt idx="7">
                  <c:v>377</c:v>
                </c:pt>
                <c:pt idx="8">
                  <c:v>357</c:v>
                </c:pt>
                <c:pt idx="9">
                  <c:v>5</c:v>
                </c:pt>
                <c:pt idx="10">
                  <c:v>5</c:v>
                </c:pt>
                <c:pt idx="11">
                  <c:v>132</c:v>
                </c:pt>
                <c:pt idx="12">
                  <c:v>8</c:v>
                </c:pt>
                <c:pt idx="13">
                  <c:v>670</c:v>
                </c:pt>
                <c:pt idx="14">
                  <c:v>29</c:v>
                </c:pt>
                <c:pt idx="15">
                  <c:v>670</c:v>
                </c:pt>
                <c:pt idx="16">
                  <c:v>11</c:v>
                </c:pt>
                <c:pt idx="17">
                  <c:v>100</c:v>
                </c:pt>
              </c:numCache>
            </c:numRef>
          </c:val>
        </c:ser>
        <c:ser>
          <c:idx val="1"/>
          <c:order val="1"/>
          <c:tx>
            <c:strRef>
              <c:f>'3 мес'!$D$1</c:f>
              <c:strCache>
                <c:ptCount val="1"/>
                <c:pt idx="0">
                  <c:v>Август 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'3 мес'!$B$2:$B$33</c15:sqref>
                  </c15:fullRef>
                </c:ext>
              </c:extLst>
              <c:f>('3 мес'!$B$2,'3 мес'!$B$4:$B$5,'3 мес'!$B$9:$B$10,'3 мес'!$B$15:$B$19,'3 мес'!$B$22,'3 мес'!$B$25,'3 мес'!$B$27,'3 мес'!$B$29:$B$33)</c:f>
              <c:strCache>
                <c:ptCount val="18"/>
                <c:pt idx="0">
                  <c:v>Кровь.Стерил</c:v>
                </c:pt>
                <c:pt idx="1">
                  <c:v>Urine</c:v>
                </c:pt>
                <c:pt idx="2">
                  <c:v>Мокрота.АФА</c:v>
                </c:pt>
                <c:pt idx="3">
                  <c:v>SA_Зев</c:v>
                </c:pt>
                <c:pt idx="4">
                  <c:v>SA_Нос</c:v>
                </c:pt>
                <c:pt idx="5">
                  <c:v>Ротоглот.АФА</c:v>
                </c:pt>
                <c:pt idx="6">
                  <c:v>Нос.АФА</c:v>
                </c:pt>
                <c:pt idx="7">
                  <c:v>Минд.Дифтер_Зев</c:v>
                </c:pt>
                <c:pt idx="8">
                  <c:v>Минд.Дифтер_Нос</c:v>
                </c:pt>
                <c:pt idx="9">
                  <c:v>Минд.Дифтер_Мин</c:v>
                </c:pt>
                <c:pt idx="10">
                  <c:v>Конъюкт.АФА_Лев</c:v>
                </c:pt>
                <c:pt idx="11">
                  <c:v>Жен.отд.АФА</c:v>
                </c:pt>
                <c:pt idx="12">
                  <c:v>Жен.отд.анаэр</c:v>
                </c:pt>
                <c:pt idx="13">
                  <c:v>Shigella spp</c:v>
                </c:pt>
                <c:pt idx="14">
                  <c:v>Escherichia</c:v>
                </c:pt>
                <c:pt idx="15">
                  <c:v>Salmon. spp</c:v>
                </c:pt>
                <c:pt idx="16">
                  <c:v>Yersinia spp</c:v>
                </c:pt>
                <c:pt idx="17">
                  <c:v>Dysbiosis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'3 мес'!$D$2:$D$33</c15:sqref>
                  </c15:fullRef>
                </c:ext>
              </c:extLst>
              <c:f>('3 мес'!$D$2,'3 мес'!$D$4:$D$5,'3 мес'!$D$9:$D$10,'3 мес'!$D$15:$D$19,'3 мес'!$D$22,'3 мес'!$D$25,'3 мес'!$D$27,'3 мес'!$D$29:$D$33)</c:f>
              <c:numCache>
                <c:formatCode>General</c:formatCode>
                <c:ptCount val="18"/>
                <c:pt idx="0">
                  <c:v>21</c:v>
                </c:pt>
                <c:pt idx="1">
                  <c:v>1757</c:v>
                </c:pt>
                <c:pt idx="2">
                  <c:v>65</c:v>
                </c:pt>
                <c:pt idx="3">
                  <c:v>234</c:v>
                </c:pt>
                <c:pt idx="4">
                  <c:v>228</c:v>
                </c:pt>
                <c:pt idx="5">
                  <c:v>327</c:v>
                </c:pt>
                <c:pt idx="6">
                  <c:v>192</c:v>
                </c:pt>
                <c:pt idx="7">
                  <c:v>1009</c:v>
                </c:pt>
                <c:pt idx="8">
                  <c:v>949</c:v>
                </c:pt>
                <c:pt idx="9">
                  <c:v>13</c:v>
                </c:pt>
                <c:pt idx="10">
                  <c:v>15</c:v>
                </c:pt>
                <c:pt idx="11">
                  <c:v>548</c:v>
                </c:pt>
                <c:pt idx="12">
                  <c:v>80</c:v>
                </c:pt>
                <c:pt idx="13">
                  <c:v>1948</c:v>
                </c:pt>
                <c:pt idx="14">
                  <c:v>86</c:v>
                </c:pt>
                <c:pt idx="15">
                  <c:v>1931</c:v>
                </c:pt>
                <c:pt idx="16">
                  <c:v>56</c:v>
                </c:pt>
                <c:pt idx="17">
                  <c:v>257</c:v>
                </c:pt>
              </c:numCache>
            </c:numRef>
          </c:val>
        </c:ser>
        <c:ser>
          <c:idx val="2"/>
          <c:order val="2"/>
          <c:tx>
            <c:strRef>
              <c:f>'3 мес'!$E$1</c:f>
              <c:strCache>
                <c:ptCount val="1"/>
                <c:pt idx="0">
                  <c:v>Сентябрь 2017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'3 мес'!$B$2:$B$33</c15:sqref>
                  </c15:fullRef>
                </c:ext>
              </c:extLst>
              <c:f>('3 мес'!$B$2,'3 мес'!$B$4:$B$5,'3 мес'!$B$9:$B$10,'3 мес'!$B$15:$B$19,'3 мес'!$B$22,'3 мес'!$B$25,'3 мес'!$B$27,'3 мес'!$B$29:$B$33)</c:f>
              <c:strCache>
                <c:ptCount val="18"/>
                <c:pt idx="0">
                  <c:v>Кровь.Стерил</c:v>
                </c:pt>
                <c:pt idx="1">
                  <c:v>Urine</c:v>
                </c:pt>
                <c:pt idx="2">
                  <c:v>Мокрота.АФА</c:v>
                </c:pt>
                <c:pt idx="3">
                  <c:v>SA_Зев</c:v>
                </c:pt>
                <c:pt idx="4">
                  <c:v>SA_Нос</c:v>
                </c:pt>
                <c:pt idx="5">
                  <c:v>Ротоглот.АФА</c:v>
                </c:pt>
                <c:pt idx="6">
                  <c:v>Нос.АФА</c:v>
                </c:pt>
                <c:pt idx="7">
                  <c:v>Минд.Дифтер_Зев</c:v>
                </c:pt>
                <c:pt idx="8">
                  <c:v>Минд.Дифтер_Нос</c:v>
                </c:pt>
                <c:pt idx="9">
                  <c:v>Минд.Дифтер_Мин</c:v>
                </c:pt>
                <c:pt idx="10">
                  <c:v>Конъюкт.АФА_Лев</c:v>
                </c:pt>
                <c:pt idx="11">
                  <c:v>Жен.отд.АФА</c:v>
                </c:pt>
                <c:pt idx="12">
                  <c:v>Жен.отд.анаэр</c:v>
                </c:pt>
                <c:pt idx="13">
                  <c:v>Shigella spp</c:v>
                </c:pt>
                <c:pt idx="14">
                  <c:v>Escherichia</c:v>
                </c:pt>
                <c:pt idx="15">
                  <c:v>Salmon. spp</c:v>
                </c:pt>
                <c:pt idx="16">
                  <c:v>Yersinia spp</c:v>
                </c:pt>
                <c:pt idx="17">
                  <c:v>Dysbiosis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'3 мес'!$E$2:$E$33</c15:sqref>
                  </c15:fullRef>
                </c:ext>
              </c:extLst>
              <c:f>('3 мес'!$E$2,'3 мес'!$E$4:$E$5,'3 мес'!$E$9:$E$10,'3 мес'!$E$15:$E$19,'3 мес'!$E$22,'3 мес'!$E$25,'3 мес'!$E$27,'3 мес'!$E$29:$E$33)</c:f>
              <c:numCache>
                <c:formatCode>General</c:formatCode>
                <c:ptCount val="18"/>
                <c:pt idx="0">
                  <c:v>23</c:v>
                </c:pt>
                <c:pt idx="1">
                  <c:v>1966</c:v>
                </c:pt>
                <c:pt idx="2">
                  <c:v>53</c:v>
                </c:pt>
                <c:pt idx="3">
                  <c:v>305</c:v>
                </c:pt>
                <c:pt idx="4">
                  <c:v>294</c:v>
                </c:pt>
                <c:pt idx="5">
                  <c:v>354</c:v>
                </c:pt>
                <c:pt idx="6">
                  <c:v>208</c:v>
                </c:pt>
                <c:pt idx="7">
                  <c:v>905</c:v>
                </c:pt>
                <c:pt idx="8">
                  <c:v>867</c:v>
                </c:pt>
                <c:pt idx="9">
                  <c:v>9</c:v>
                </c:pt>
                <c:pt idx="10">
                  <c:v>7</c:v>
                </c:pt>
                <c:pt idx="11">
                  <c:v>729</c:v>
                </c:pt>
                <c:pt idx="12">
                  <c:v>59</c:v>
                </c:pt>
                <c:pt idx="13">
                  <c:v>1757</c:v>
                </c:pt>
                <c:pt idx="14">
                  <c:v>51</c:v>
                </c:pt>
                <c:pt idx="15">
                  <c:v>1742</c:v>
                </c:pt>
                <c:pt idx="16">
                  <c:v>12</c:v>
                </c:pt>
                <c:pt idx="17">
                  <c:v>260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56662344"/>
        <c:axId val="756662736"/>
        <c:axId val="0"/>
      </c:bar3DChart>
      <c:catAx>
        <c:axId val="756662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6662736"/>
        <c:crosses val="autoZero"/>
        <c:auto val="1"/>
        <c:lblAlgn val="ctr"/>
        <c:lblOffset val="100"/>
        <c:noMultiLvlLbl val="0"/>
      </c:catAx>
      <c:valAx>
        <c:axId val="756662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56662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842916264224077E-2"/>
          <c:y val="0.16589622224188269"/>
          <c:w val="0.48437697001518154"/>
          <c:h val="0.86939945129890261"/>
        </c:manualLayout>
      </c:layout>
      <c:doughnutChart>
        <c:varyColors val="1"/>
        <c:ser>
          <c:idx val="0"/>
          <c:order val="0"/>
          <c:tx>
            <c:strRef>
              <c:f>Лист1!$D$7</c:f>
              <c:strCache>
                <c:ptCount val="1"/>
                <c:pt idx="0">
                  <c:v>Заказано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gradFill>
                <a:gsLst>
                  <a:gs pos="100000">
                    <a:schemeClr val="accent2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gradFill>
                <a:gsLst>
                  <a:gs pos="100000">
                    <a:schemeClr val="accent3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5"/>
            <c:bubble3D val="0"/>
            <c:spPr>
              <a:gradFill>
                <a:gsLst>
                  <a:gs pos="100000">
                    <a:schemeClr val="accent4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4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6"/>
            <c:bubble3D val="0"/>
            <c:spPr>
              <a:gradFill>
                <a:gsLst>
                  <a:gs pos="100000">
                    <a:schemeClr val="accent5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5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7"/>
            <c:bubble3D val="0"/>
            <c:spPr>
              <a:gradFill>
                <a:gsLst>
                  <a:gs pos="100000">
                    <a:schemeClr val="accent6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6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Лист1!$C$8:$C$43</c15:sqref>
                  </c15:fullRef>
                </c:ext>
              </c:extLst>
              <c:f>Лист1!$C$8:$C$25</c:f>
              <c:strCache>
                <c:ptCount val="18"/>
                <c:pt idx="0">
                  <c:v>Shigella spp</c:v>
                </c:pt>
                <c:pt idx="1">
                  <c:v>Salmon. spp</c:v>
                </c:pt>
                <c:pt idx="2">
                  <c:v>Urine</c:v>
                </c:pt>
                <c:pt idx="3">
                  <c:v>Минд.Дифтер_Зев</c:v>
                </c:pt>
                <c:pt idx="4">
                  <c:v>Минд.Дифтер_Нос</c:v>
                </c:pt>
                <c:pt idx="5">
                  <c:v>Жен.отд.АФА</c:v>
                </c:pt>
                <c:pt idx="6">
                  <c:v>Ротоглот.АФА</c:v>
                </c:pt>
                <c:pt idx="7">
                  <c:v>Dysbiosis</c:v>
                </c:pt>
                <c:pt idx="8">
                  <c:v>SA_Нос</c:v>
                </c:pt>
                <c:pt idx="9">
                  <c:v>Нос.АФА</c:v>
                </c:pt>
                <c:pt idx="10">
                  <c:v>SA_Зев</c:v>
                </c:pt>
                <c:pt idx="11">
                  <c:v>Escherichia</c:v>
                </c:pt>
                <c:pt idx="12">
                  <c:v>Мокрота.АФА</c:v>
                </c:pt>
                <c:pt idx="13">
                  <c:v>Жен.отд.анаэр</c:v>
                </c:pt>
                <c:pt idx="14">
                  <c:v>Yersinia spp</c:v>
                </c:pt>
                <c:pt idx="15">
                  <c:v>Отд.уши.АФА_Лев</c:v>
                </c:pt>
                <c:pt idx="16">
                  <c:v>Отд.уши.АФА_Пра</c:v>
                </c:pt>
                <c:pt idx="17">
                  <c:v>Влаг.Грибы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Лист1!$D$8:$D$43</c15:sqref>
                  </c15:fullRef>
                </c:ext>
              </c:extLst>
              <c:f>Лист1!$D$8:$D$25</c:f>
              <c:numCache>
                <c:formatCode>General</c:formatCode>
                <c:ptCount val="18"/>
                <c:pt idx="0">
                  <c:v>1405</c:v>
                </c:pt>
                <c:pt idx="1">
                  <c:v>1403</c:v>
                </c:pt>
                <c:pt idx="2">
                  <c:v>1380</c:v>
                </c:pt>
                <c:pt idx="3">
                  <c:v>726</c:v>
                </c:pt>
                <c:pt idx="4">
                  <c:v>698</c:v>
                </c:pt>
                <c:pt idx="5">
                  <c:v>297</c:v>
                </c:pt>
                <c:pt idx="6">
                  <c:v>281</c:v>
                </c:pt>
                <c:pt idx="7">
                  <c:v>219</c:v>
                </c:pt>
                <c:pt idx="8">
                  <c:v>198</c:v>
                </c:pt>
                <c:pt idx="9">
                  <c:v>174</c:v>
                </c:pt>
                <c:pt idx="10">
                  <c:v>170</c:v>
                </c:pt>
                <c:pt idx="11">
                  <c:v>70</c:v>
                </c:pt>
                <c:pt idx="12">
                  <c:v>51</c:v>
                </c:pt>
                <c:pt idx="13">
                  <c:v>50</c:v>
                </c:pt>
                <c:pt idx="14">
                  <c:v>41</c:v>
                </c:pt>
                <c:pt idx="15">
                  <c:v>34</c:v>
                </c:pt>
                <c:pt idx="16">
                  <c:v>27</c:v>
                </c:pt>
                <c:pt idx="17">
                  <c:v>24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0342357727911389"/>
          <c:y val="3.8218613044599122E-2"/>
          <c:w val="0.38908945177434245"/>
          <c:h val="0.93267934750615555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Пробы </a:t>
            </a:r>
            <a:r>
              <a:rPr lang="ru-RU" dirty="0"/>
              <a:t>биоматериала</a:t>
            </a:r>
          </a:p>
        </c:rich>
      </c:tx>
      <c:layout>
        <c:manualLayout>
          <c:xMode val="edge"/>
          <c:yMode val="edge"/>
          <c:x val="1.9686984243800047E-2"/>
          <c:y val="3.3680193558122309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7.9060618919641029E-2"/>
          <c:y val="0.17589181117756175"/>
          <c:w val="0.402757162839675"/>
          <c:h val="0.78897884098798499"/>
        </c:manualLayout>
      </c:layout>
      <c:pieChart>
        <c:varyColors val="1"/>
        <c:ser>
          <c:idx val="0"/>
          <c:order val="0"/>
          <c:tx>
            <c:strRef>
              <c:f>material!$B$1</c:f>
              <c:strCache>
                <c:ptCount val="1"/>
                <c:pt idx="0">
                  <c:v>Колич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Pt>
            <c:idx val="12"/>
            <c:bubble3D val="0"/>
          </c:dPt>
          <c:dPt>
            <c:idx val="13"/>
            <c:bubble3D val="0"/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material!$A$2:$A$15</c:f>
              <c:strCache>
                <c:ptCount val="14"/>
                <c:pt idx="0">
                  <c:v>Сваб-система fecalSwab. Микр.</c:v>
                </c:pt>
                <c:pt idx="1">
                  <c:v>Пробирка с борной кислотой. Микр.</c:v>
                </c:pt>
                <c:pt idx="2">
                  <c:v>Сваб с Розовой крышкой. Микр.</c:v>
                </c:pt>
                <c:pt idx="3">
                  <c:v>Сваб-система с углем. Микр.</c:v>
                </c:pt>
                <c:pt idx="4">
                  <c:v>Сваб-система с углем. 2. Микр.</c:v>
                </c:pt>
                <c:pt idx="5">
                  <c:v>Сваб с Розовой крышкой. 2. Микр.</c:v>
                </c:pt>
                <c:pt idx="6">
                  <c:v>Дизбактериоз. Красная Крышка. Микр.</c:v>
                </c:pt>
                <c:pt idx="7">
                  <c:v>Сваб с Оранжевой крышкой. Микр.</c:v>
                </c:pt>
                <c:pt idx="8">
                  <c:v>Сваб с 1 мл DTT. Микр.</c:v>
                </c:pt>
                <c:pt idx="9">
                  <c:v>Сваб с Оранжевой крышкой. 2. Микр.</c:v>
                </c:pt>
                <c:pt idx="10">
                  <c:v>Флакон BacT/ALERT FA Plus. Микр.</c:v>
                </c:pt>
                <c:pt idx="11">
                  <c:v>Пустая стерильная пробирка. Микр.</c:v>
                </c:pt>
                <c:pt idx="12">
                  <c:v>Флакон педиатр.BacT/ALERT PF Plus. Микр.</c:v>
                </c:pt>
                <c:pt idx="13">
                  <c:v>Сваб-система с углем. 3. Микр.</c:v>
                </c:pt>
              </c:strCache>
            </c:strRef>
          </c:cat>
          <c:val>
            <c:numRef>
              <c:f>material!$B$2:$B$15</c:f>
              <c:numCache>
                <c:formatCode>General</c:formatCode>
                <c:ptCount val="14"/>
                <c:pt idx="0">
                  <c:v>2919</c:v>
                </c:pt>
                <c:pt idx="1">
                  <c:v>1380</c:v>
                </c:pt>
                <c:pt idx="2">
                  <c:v>844</c:v>
                </c:pt>
                <c:pt idx="3">
                  <c:v>736</c:v>
                </c:pt>
                <c:pt idx="4">
                  <c:v>698</c:v>
                </c:pt>
                <c:pt idx="5">
                  <c:v>372</c:v>
                </c:pt>
                <c:pt idx="6">
                  <c:v>219</c:v>
                </c:pt>
                <c:pt idx="7">
                  <c:v>67</c:v>
                </c:pt>
                <c:pt idx="8">
                  <c:v>51</c:v>
                </c:pt>
                <c:pt idx="9">
                  <c:v>46</c:v>
                </c:pt>
                <c:pt idx="10">
                  <c:v>19</c:v>
                </c:pt>
                <c:pt idx="11">
                  <c:v>14</c:v>
                </c:pt>
                <c:pt idx="12">
                  <c:v>10</c:v>
                </c:pt>
                <c:pt idx="13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8160612339601403"/>
          <c:y val="5.2366834481055717E-2"/>
          <c:w val="0.4106838137106596"/>
          <c:h val="0.92309181150374497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427019567894165E-2"/>
          <c:y val="0.17538222385663327"/>
          <c:w val="0.41905180157631694"/>
          <c:h val="0.73190160124215242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gradFill>
                <a:gsLst>
                  <a:gs pos="100000">
                    <a:schemeClr val="accent5">
                      <a:lumMod val="60000"/>
                      <a:lumMod val="60000"/>
                      <a:lumOff val="40000"/>
                    </a:schemeClr>
                  </a:gs>
                  <a:gs pos="0">
                    <a:schemeClr val="accent5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gradFill>
                <a:gsLst>
                  <a:gs pos="100000">
                    <a:schemeClr val="accent6">
                      <a:lumMod val="60000"/>
                      <a:lumMod val="60000"/>
                      <a:lumOff val="40000"/>
                    </a:schemeClr>
                  </a:gs>
                  <a:gs pos="0">
                    <a:schemeClr val="accent6">
                      <a:lumMod val="6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gradFill>
                <a:gsLst>
                  <a:gs pos="100000">
                    <a:schemeClr val="accent1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1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3"/>
            <c:bubble3D val="0"/>
            <c:spPr>
              <a:gradFill>
                <a:gsLst>
                  <a:gs pos="100000">
                    <a:schemeClr val="accent2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2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4"/>
            <c:bubble3D val="0"/>
            <c:spPr>
              <a:gradFill>
                <a:gsLst>
                  <a:gs pos="100000">
                    <a:schemeClr val="accent3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3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5"/>
            <c:bubble3D val="0"/>
            <c:spPr>
              <a:gradFill>
                <a:gsLst>
                  <a:gs pos="100000">
                    <a:schemeClr val="accent4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4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Pt>
            <c:idx val="16"/>
            <c:bubble3D val="0"/>
            <c:spPr>
              <a:gradFill>
                <a:gsLst>
                  <a:gs pos="100000">
                    <a:schemeClr val="accent5">
                      <a:lumMod val="80000"/>
                      <a:lumOff val="20000"/>
                      <a:lumMod val="60000"/>
                      <a:lumOff val="40000"/>
                    </a:schemeClr>
                  </a:gs>
                  <a:gs pos="0">
                    <a:schemeClr val="accent5">
                      <a:lumMod val="80000"/>
                      <a:lumOff val="20000"/>
                    </a:schemeClr>
                  </a:gs>
                </a:gsLst>
                <a:lin ang="5400000" scaled="0"/>
              </a:gra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'Лист1 (2)'!$C$8:$C$34</c15:sqref>
                  </c15:fullRef>
                </c:ext>
              </c:extLst>
              <c:f>'Лист1 (2)'!$C$8:$C$24</c:f>
              <c:strCache>
                <c:ptCount val="17"/>
                <c:pt idx="0">
                  <c:v>C.trach. жен.</c:v>
                </c:pt>
                <c:pt idx="1">
                  <c:v>ВПЧ 16и18.влаг.</c:v>
                </c:pt>
                <c:pt idx="2">
                  <c:v>M.genit. жен.</c:v>
                </c:pt>
                <c:pt idx="3">
                  <c:v>Геп. C кач.</c:v>
                </c:pt>
                <c:pt idx="4">
                  <c:v>T.vagin. жен.</c:v>
                </c:pt>
                <c:pt idx="5">
                  <c:v>ВПГ1,2 влаг.</c:v>
                </c:pt>
                <c:pt idx="6">
                  <c:v>Бак.вагиноз</c:v>
                </c:pt>
                <c:pt idx="7">
                  <c:v>CMV влаг.</c:v>
                </c:pt>
                <c:pt idx="8">
                  <c:v>M.hom.жен.кач.</c:v>
                </c:pt>
                <c:pt idx="9">
                  <c:v>N.gonorr. жен.</c:v>
                </c:pt>
                <c:pt idx="10">
                  <c:v>Cand.влаг.вид.</c:v>
                </c:pt>
                <c:pt idx="11">
                  <c:v>ИППП(NCMT) жен.</c:v>
                </c:pt>
                <c:pt idx="12">
                  <c:v>Э-Б зев</c:v>
                </c:pt>
                <c:pt idx="13">
                  <c:v>M.pneum ротогл.</c:v>
                </c:pt>
                <c:pt idx="14">
                  <c:v>M.hom жен.кол.</c:v>
                </c:pt>
                <c:pt idx="15">
                  <c:v>Геп. B кач.</c:v>
                </c:pt>
                <c:pt idx="16">
                  <c:v>Геп. C кол.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'Лист1 (2)'!$D$8:$D$34</c15:sqref>
                  </c15:fullRef>
                </c:ext>
              </c:extLst>
              <c:f>'Лист1 (2)'!$D$8:$D$24</c:f>
              <c:numCache>
                <c:formatCode>General</c:formatCode>
                <c:ptCount val="17"/>
                <c:pt idx="0">
                  <c:v>902</c:v>
                </c:pt>
                <c:pt idx="1">
                  <c:v>209</c:v>
                </c:pt>
                <c:pt idx="2">
                  <c:v>205</c:v>
                </c:pt>
                <c:pt idx="3">
                  <c:v>169</c:v>
                </c:pt>
                <c:pt idx="4">
                  <c:v>136</c:v>
                </c:pt>
                <c:pt idx="5">
                  <c:v>135</c:v>
                </c:pt>
                <c:pt idx="6">
                  <c:v>131</c:v>
                </c:pt>
                <c:pt idx="7">
                  <c:v>125</c:v>
                </c:pt>
                <c:pt idx="8">
                  <c:v>121</c:v>
                </c:pt>
                <c:pt idx="9">
                  <c:v>114</c:v>
                </c:pt>
                <c:pt idx="10">
                  <c:v>113</c:v>
                </c:pt>
                <c:pt idx="11">
                  <c:v>90</c:v>
                </c:pt>
                <c:pt idx="12">
                  <c:v>81</c:v>
                </c:pt>
                <c:pt idx="13">
                  <c:v>77</c:v>
                </c:pt>
                <c:pt idx="14">
                  <c:v>76</c:v>
                </c:pt>
                <c:pt idx="15">
                  <c:v>72</c:v>
                </c:pt>
                <c:pt idx="16">
                  <c:v>67</c:v>
                </c:pt>
              </c:numCache>
            </c:numRef>
          </c:val>
          <c:extLst>
            <c:ext xmlns:c15="http://schemas.microsoft.com/office/drawing/2012/chart" uri="{02D57815-91ED-43cb-92C2-25804820EDAC}">
              <c15:categoryFilterExceptions>
                <c15:categoryFilterException>
                  <c15:sqref>'Лист1 (2)'!$D$25</c15:sqref>
                  <c15:spPr xmlns:c15="http://schemas.microsoft.com/office/drawing/2012/chart">
                    <a:gradFill>
                      <a:gsLst>
                        <a:gs pos="100000">
                          <a:schemeClr val="accent6">
                            <a:lumMod val="80000"/>
                            <a:lumOff val="20000"/>
                            <a:lumMod val="60000"/>
                            <a:lumOff val="40000"/>
                          </a:schemeClr>
                        </a:gs>
                        <a:gs pos="0">
                          <a:schemeClr val="accent6">
                            <a:lumMod val="80000"/>
                            <a:lumOff val="2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15:spPr>
                  <c15:bubble3D val="0"/>
                </c15:categoryFilterException>
                <c15:categoryFilterException>
                  <c15:sqref>'Лист1 (2)'!$D$26</c15:sqref>
                  <c15:spPr xmlns:c15="http://schemas.microsoft.com/office/drawing/2012/chart">
                    <a:gradFill>
                      <a:gsLst>
                        <a:gs pos="100000">
                          <a:schemeClr val="accent1">
                            <a:lumMod val="80000"/>
                            <a:lumMod val="60000"/>
                            <a:lumOff val="40000"/>
                          </a:schemeClr>
                        </a:gs>
                        <a:gs pos="0">
                          <a:schemeClr val="accent1">
                            <a:lumMod val="8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15:spPr>
                  <c15:bubble3D val="0"/>
                </c15:categoryFilterException>
                <c15:categoryFilterException>
                  <c15:sqref>'Лист1 (2)'!$D$27</c15:sqref>
                  <c15:spPr xmlns:c15="http://schemas.microsoft.com/office/drawing/2012/chart">
                    <a:gradFill>
                      <a:gsLst>
                        <a:gs pos="100000">
                          <a:schemeClr val="accent2">
                            <a:lumMod val="80000"/>
                            <a:lumMod val="60000"/>
                            <a:lumOff val="40000"/>
                          </a:schemeClr>
                        </a:gs>
                        <a:gs pos="0">
                          <a:schemeClr val="accent2">
                            <a:lumMod val="8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15:spPr>
                  <c15:bubble3D val="0"/>
                </c15:categoryFilterException>
                <c15:categoryFilterException>
                  <c15:sqref>'Лист1 (2)'!$D$28</c15:sqref>
                  <c15:spPr xmlns:c15="http://schemas.microsoft.com/office/drawing/2012/chart">
                    <a:gradFill>
                      <a:gsLst>
                        <a:gs pos="100000">
                          <a:schemeClr val="accent3">
                            <a:lumMod val="80000"/>
                            <a:lumMod val="60000"/>
                            <a:lumOff val="40000"/>
                          </a:schemeClr>
                        </a:gs>
                        <a:gs pos="0">
                          <a:schemeClr val="accent3">
                            <a:lumMod val="8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15:spPr>
                  <c15:bubble3D val="0"/>
                </c15:categoryFilterException>
                <c15:categoryFilterException>
                  <c15:sqref>'Лист1 (2)'!$D$29</c15:sqref>
                  <c15:spPr xmlns:c15="http://schemas.microsoft.com/office/drawing/2012/chart">
                    <a:gradFill>
                      <a:gsLst>
                        <a:gs pos="100000">
                          <a:schemeClr val="accent4">
                            <a:lumMod val="80000"/>
                            <a:lumMod val="60000"/>
                            <a:lumOff val="40000"/>
                          </a:schemeClr>
                        </a:gs>
                        <a:gs pos="0">
                          <a:schemeClr val="accent4">
                            <a:lumMod val="8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15:spPr>
                  <c15:bubble3D val="0"/>
                </c15:categoryFilterException>
                <c15:categoryFilterException>
                  <c15:sqref>'Лист1 (2)'!$D$30</c15:sqref>
                  <c15:spPr xmlns:c15="http://schemas.microsoft.com/office/drawing/2012/chart">
                    <a:gradFill>
                      <a:gsLst>
                        <a:gs pos="100000">
                          <a:schemeClr val="accent5">
                            <a:lumMod val="80000"/>
                            <a:lumMod val="60000"/>
                            <a:lumOff val="40000"/>
                          </a:schemeClr>
                        </a:gs>
                        <a:gs pos="0">
                          <a:schemeClr val="accent5">
                            <a:lumMod val="8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15:spPr>
                  <c15:bubble3D val="0"/>
                </c15:categoryFilterException>
                <c15:categoryFilterException>
                  <c15:sqref>'Лист1 (2)'!$D$31</c15:sqref>
                  <c15:spPr xmlns:c15="http://schemas.microsoft.com/office/drawing/2012/chart">
                    <a:gradFill>
                      <a:gsLst>
                        <a:gs pos="100000">
                          <a:schemeClr val="accent6">
                            <a:lumMod val="80000"/>
                            <a:lumMod val="60000"/>
                            <a:lumOff val="40000"/>
                          </a:schemeClr>
                        </a:gs>
                        <a:gs pos="0">
                          <a:schemeClr val="accent6">
                            <a:lumMod val="8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15:spPr>
                  <c15:bubble3D val="0"/>
                </c15:categoryFilterException>
                <c15:categoryFilterException>
                  <c15:sqref>'Лист1 (2)'!$D$32</c15:sqref>
                  <c15:spPr xmlns:c15="http://schemas.microsoft.com/office/drawing/2012/chart">
                    <a:gradFill>
                      <a:gsLst>
                        <a:gs pos="100000">
                          <a:schemeClr val="accent1">
                            <a:lumMod val="60000"/>
                            <a:lumOff val="40000"/>
                            <a:lumMod val="60000"/>
                            <a:lumOff val="40000"/>
                          </a:schemeClr>
                        </a:gs>
                        <a:gs pos="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15:spPr>
                  <c15:bubble3D val="0"/>
                </c15:categoryFilterException>
                <c15:categoryFilterException>
                  <c15:sqref>'Лист1 (2)'!$D$33</c15:sqref>
                  <c15:spPr xmlns:c15="http://schemas.microsoft.com/office/drawing/2012/chart">
                    <a:gradFill>
                      <a:gsLst>
                        <a:gs pos="100000">
                          <a:schemeClr val="accent2">
                            <a:lumMod val="60000"/>
                            <a:lumOff val="40000"/>
                            <a:lumMod val="60000"/>
                            <a:lumOff val="40000"/>
                          </a:schemeClr>
                        </a:gs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15:spPr>
                  <c15:bubble3D val="0"/>
                </c15:categoryFilterException>
                <c15:categoryFilterException>
                  <c15:sqref>'Лист1 (2)'!$D$34</c15:sqref>
                  <c15:spPr xmlns:c15="http://schemas.microsoft.com/office/drawing/2012/chart">
                    <a:gradFill>
                      <a:gsLst>
                        <a:gs pos="100000">
                          <a:schemeClr val="accent3">
                            <a:lumMod val="60000"/>
                            <a:lumOff val="40000"/>
                            <a:lumMod val="60000"/>
                            <a:lumOff val="40000"/>
                          </a:schemeClr>
                        </a:gs>
                        <a:gs pos="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  <a:ln w="19050">
                      <a:solidFill>
                        <a:schemeClr val="lt1"/>
                      </a:solidFill>
                    </a:ln>
                    <a:effectLst/>
                  </c15:spPr>
                  <c15:bubble3D val="0"/>
                </c15:categoryFilterException>
              </c15:categoryFilterExceptions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44811845145358"/>
          <c:y val="4.9652886947860748E-2"/>
          <c:w val="0.39810759453772054"/>
          <c:h val="0.90010226564488804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50000"/>
            </a:lnSpc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Пробы </a:t>
            </a:r>
            <a:r>
              <a:rPr lang="ru-RU" dirty="0"/>
              <a:t>биоматериала</a:t>
            </a:r>
          </a:p>
        </c:rich>
      </c:tx>
      <c:layout>
        <c:manualLayout>
          <c:xMode val="edge"/>
          <c:yMode val="edge"/>
          <c:x val="2.6628372063102857E-2"/>
          <c:y val="7.1999256781865473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0459098862642168E-2"/>
          <c:y val="0.22210666375036453"/>
          <c:w val="0.45284711286089241"/>
          <c:h val="0.75474518810148727"/>
        </c:manualLayout>
      </c:layout>
      <c:pieChart>
        <c:varyColors val="1"/>
        <c:ser>
          <c:idx val="0"/>
          <c:order val="0"/>
          <c:tx>
            <c:strRef>
              <c:f>'material pcr'!$B$1</c:f>
              <c:strCache>
                <c:ptCount val="1"/>
                <c:pt idx="0">
                  <c:v>Колич</c:v>
                </c:pt>
              </c:strCache>
            </c:strRef>
          </c:tx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'material pcr'!$A$2:$A$13</c:f>
              <c:strCache>
                <c:ptCount val="12"/>
                <c:pt idx="0">
                  <c:v>Отделяемое влагалища на ПЦР</c:v>
                </c:pt>
                <c:pt idx="1">
                  <c:v>Плазма на ПЦР</c:v>
                </c:pt>
                <c:pt idx="2">
                  <c:v>Мазок со слизистой ротоглотки на ПЦР</c:v>
                </c:pt>
                <c:pt idx="3">
                  <c:v>Отделяемое уретры на ПЦР</c:v>
                </c:pt>
                <c:pt idx="4">
                  <c:v>Отделяемое цервикального канала на ПЦР</c:v>
                </c:pt>
                <c:pt idx="5">
                  <c:v>Моча на ПЦР</c:v>
                </c:pt>
                <c:pt idx="6">
                  <c:v>Мазок со слизистой носоглотки на ПЦР</c:v>
                </c:pt>
                <c:pt idx="7">
                  <c:v>Цельная кровь на ПЦР</c:v>
                </c:pt>
                <c:pt idx="8">
                  <c:v>Кал на ПЦР</c:v>
                </c:pt>
                <c:pt idx="9">
                  <c:v>Отделяемое конъюктивы на ПЦР</c:v>
                </c:pt>
                <c:pt idx="10">
                  <c:v>Мокрота на ПЦР</c:v>
                </c:pt>
                <c:pt idx="11">
                  <c:v>СМЖ на ПЦР</c:v>
                </c:pt>
              </c:strCache>
            </c:strRef>
          </c:cat>
          <c:val>
            <c:numRef>
              <c:f>'material pcr'!$B$2:$B$13</c:f>
              <c:numCache>
                <c:formatCode>General</c:formatCode>
                <c:ptCount val="12"/>
                <c:pt idx="0">
                  <c:v>2418</c:v>
                </c:pt>
                <c:pt idx="1">
                  <c:v>417</c:v>
                </c:pt>
                <c:pt idx="2">
                  <c:v>269</c:v>
                </c:pt>
                <c:pt idx="3">
                  <c:v>232</c:v>
                </c:pt>
                <c:pt idx="4">
                  <c:v>103</c:v>
                </c:pt>
                <c:pt idx="5">
                  <c:v>70</c:v>
                </c:pt>
                <c:pt idx="6">
                  <c:v>65</c:v>
                </c:pt>
                <c:pt idx="7">
                  <c:v>65</c:v>
                </c:pt>
                <c:pt idx="8">
                  <c:v>54</c:v>
                </c:pt>
                <c:pt idx="9">
                  <c:v>7</c:v>
                </c:pt>
                <c:pt idx="10">
                  <c:v>5</c:v>
                </c:pt>
                <c:pt idx="1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8863957779669551"/>
          <c:y val="8.2464660562914571E-2"/>
          <c:w val="0.40390796864962292"/>
          <c:h val="0.87803523409908213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542987-71E7-45DA-8DFE-7A98C6469FAE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306A777E-C4F8-4534-847E-CD57813C4001}">
      <dgm:prSet phldrT="[Текст]"/>
      <dgm:spPr/>
      <dgm:t>
        <a:bodyPr/>
        <a:lstStyle/>
        <a:p>
          <a:r>
            <a:rPr lang="ru-RU" b="1" dirty="0"/>
            <a:t>82</a:t>
          </a:r>
          <a:r>
            <a:rPr lang="ru-RU" dirty="0"/>
            <a:t> лечебных учреждения участвовали в опросе</a:t>
          </a:r>
        </a:p>
        <a:p>
          <a:r>
            <a:rPr lang="ru-RU" b="1" dirty="0"/>
            <a:t>26 (31%) </a:t>
          </a:r>
          <a:r>
            <a:rPr lang="ru-RU" dirty="0"/>
            <a:t>из них имеют микробиологические лаборатории</a:t>
          </a:r>
        </a:p>
      </dgm:t>
    </dgm:pt>
    <dgm:pt modelId="{96B8FDE4-38F0-45F0-9366-50D3437C9DEC}" type="parTrans" cxnId="{C6A42486-79AA-4A51-B207-4413C634596A}">
      <dgm:prSet/>
      <dgm:spPr/>
      <dgm:t>
        <a:bodyPr/>
        <a:lstStyle/>
        <a:p>
          <a:endParaRPr lang="ru-RU"/>
        </a:p>
      </dgm:t>
    </dgm:pt>
    <dgm:pt modelId="{A2521557-D263-4B54-8285-2EBA91F05131}" type="sibTrans" cxnId="{C6A42486-79AA-4A51-B207-4413C634596A}">
      <dgm:prSet/>
      <dgm:spPr/>
      <dgm:t>
        <a:bodyPr/>
        <a:lstStyle/>
        <a:p>
          <a:endParaRPr lang="ru-RU"/>
        </a:p>
      </dgm:t>
    </dgm:pt>
    <dgm:pt modelId="{9E2FF4CB-DEF2-496D-8852-40E784426974}">
      <dgm:prSet phldrT="[Текст]"/>
      <dgm:spPr/>
      <dgm:t>
        <a:bodyPr/>
        <a:lstStyle/>
        <a:p>
          <a:r>
            <a:rPr lang="ru-RU" b="1" dirty="0"/>
            <a:t>58 (71%) </a:t>
          </a:r>
          <a:r>
            <a:rPr lang="ru-RU" dirty="0"/>
            <a:t>Все исследования полностью отправляют в сторонние лаборатории</a:t>
          </a:r>
        </a:p>
      </dgm:t>
    </dgm:pt>
    <dgm:pt modelId="{DBA54E1B-B64C-4718-ACAD-36C10416B8A6}" type="parTrans" cxnId="{73F254ED-8020-4B37-8F90-C6D61608462F}">
      <dgm:prSet/>
      <dgm:spPr/>
      <dgm:t>
        <a:bodyPr/>
        <a:lstStyle/>
        <a:p>
          <a:endParaRPr lang="ru-RU"/>
        </a:p>
      </dgm:t>
    </dgm:pt>
    <dgm:pt modelId="{09E55E5B-0CB7-4885-93DA-D13CA16B04F1}" type="sibTrans" cxnId="{73F254ED-8020-4B37-8F90-C6D61608462F}">
      <dgm:prSet/>
      <dgm:spPr/>
      <dgm:t>
        <a:bodyPr/>
        <a:lstStyle/>
        <a:p>
          <a:endParaRPr lang="ru-RU"/>
        </a:p>
      </dgm:t>
    </dgm:pt>
    <dgm:pt modelId="{5D4D53C8-85B3-474B-8253-34E7BB237D7B}">
      <dgm:prSet phldrT="[Текст]"/>
      <dgm:spPr/>
      <dgm:t>
        <a:bodyPr/>
        <a:lstStyle/>
        <a:p>
          <a:r>
            <a:rPr lang="ru-RU" b="1" dirty="0"/>
            <a:t>14 (17%) </a:t>
          </a:r>
          <a:r>
            <a:rPr lang="ru-RU" dirty="0"/>
            <a:t>частично выполняют исследования на собственной базе, а частично отправляют на аутсорсинг</a:t>
          </a:r>
        </a:p>
      </dgm:t>
    </dgm:pt>
    <dgm:pt modelId="{2C8CBEE6-2235-4447-9C02-ADBA71B62E58}" type="parTrans" cxnId="{5A888147-EA7B-4760-A73E-5487468C3D5E}">
      <dgm:prSet/>
      <dgm:spPr/>
      <dgm:t>
        <a:bodyPr/>
        <a:lstStyle/>
        <a:p>
          <a:endParaRPr lang="ru-RU"/>
        </a:p>
      </dgm:t>
    </dgm:pt>
    <dgm:pt modelId="{A9DB047F-AD01-455F-8B43-C496DBA34EF3}" type="sibTrans" cxnId="{5A888147-EA7B-4760-A73E-5487468C3D5E}">
      <dgm:prSet/>
      <dgm:spPr/>
      <dgm:t>
        <a:bodyPr/>
        <a:lstStyle/>
        <a:p>
          <a:endParaRPr lang="ru-RU"/>
        </a:p>
      </dgm:t>
    </dgm:pt>
    <dgm:pt modelId="{87C67B2C-63E9-4E1C-ACE2-24B6AAC3DEB1}" type="pres">
      <dgm:prSet presAssocID="{91542987-71E7-45DA-8DFE-7A98C6469FA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1419B96-10CE-4E6F-9420-7C09C7C7648F}" type="pres">
      <dgm:prSet presAssocID="{306A777E-C4F8-4534-847E-CD57813C4001}" presName="comp" presStyleCnt="0"/>
      <dgm:spPr/>
    </dgm:pt>
    <dgm:pt modelId="{9584C2B7-BFC0-4B7A-93E9-F3D6A2A3561E}" type="pres">
      <dgm:prSet presAssocID="{306A777E-C4F8-4534-847E-CD57813C4001}" presName="box" presStyleLbl="node1" presStyleIdx="0" presStyleCnt="3"/>
      <dgm:spPr/>
      <dgm:t>
        <a:bodyPr/>
        <a:lstStyle/>
        <a:p>
          <a:endParaRPr lang="ru-RU"/>
        </a:p>
      </dgm:t>
    </dgm:pt>
    <dgm:pt modelId="{7BB0C6E1-71A1-4D49-80E4-AD1B97784889}" type="pres">
      <dgm:prSet presAssocID="{306A777E-C4F8-4534-847E-CD57813C4001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924C5E9A-F37F-43B4-982E-3C9B20426505}" type="pres">
      <dgm:prSet presAssocID="{306A777E-C4F8-4534-847E-CD57813C4001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531C08-0180-4337-B9D6-5DA101D4860C}" type="pres">
      <dgm:prSet presAssocID="{A2521557-D263-4B54-8285-2EBA91F05131}" presName="spacer" presStyleCnt="0"/>
      <dgm:spPr/>
    </dgm:pt>
    <dgm:pt modelId="{9E272E53-21BB-42E6-B714-89DECB68C9D0}" type="pres">
      <dgm:prSet presAssocID="{9E2FF4CB-DEF2-496D-8852-40E784426974}" presName="comp" presStyleCnt="0"/>
      <dgm:spPr/>
    </dgm:pt>
    <dgm:pt modelId="{12021EFB-DF55-4D6C-83A8-AD3E83F3C96C}" type="pres">
      <dgm:prSet presAssocID="{9E2FF4CB-DEF2-496D-8852-40E784426974}" presName="box" presStyleLbl="node1" presStyleIdx="1" presStyleCnt="3"/>
      <dgm:spPr/>
      <dgm:t>
        <a:bodyPr/>
        <a:lstStyle/>
        <a:p>
          <a:endParaRPr lang="ru-RU"/>
        </a:p>
      </dgm:t>
    </dgm:pt>
    <dgm:pt modelId="{3B225069-A537-4786-9D46-0EABFD8608A2}" type="pres">
      <dgm:prSet presAssocID="{9E2FF4CB-DEF2-496D-8852-40E784426974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A116C0A0-0EFE-4C8C-979E-5D25804B6697}" type="pres">
      <dgm:prSet presAssocID="{9E2FF4CB-DEF2-496D-8852-40E78442697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6BE902-3719-4E6B-8BFB-43DC5402960D}" type="pres">
      <dgm:prSet presAssocID="{09E55E5B-0CB7-4885-93DA-D13CA16B04F1}" presName="spacer" presStyleCnt="0"/>
      <dgm:spPr/>
    </dgm:pt>
    <dgm:pt modelId="{997867F0-E925-424F-9220-C2D5BDDECB86}" type="pres">
      <dgm:prSet presAssocID="{5D4D53C8-85B3-474B-8253-34E7BB237D7B}" presName="comp" presStyleCnt="0"/>
      <dgm:spPr/>
    </dgm:pt>
    <dgm:pt modelId="{4D2C3A65-B8B5-4854-9C5B-11A9382A6BF2}" type="pres">
      <dgm:prSet presAssocID="{5D4D53C8-85B3-474B-8253-34E7BB237D7B}" presName="box" presStyleLbl="node1" presStyleIdx="2" presStyleCnt="3"/>
      <dgm:spPr/>
      <dgm:t>
        <a:bodyPr/>
        <a:lstStyle/>
        <a:p>
          <a:endParaRPr lang="ru-RU"/>
        </a:p>
      </dgm:t>
    </dgm:pt>
    <dgm:pt modelId="{A9728C22-7962-4408-947B-CA7230FCC448}" type="pres">
      <dgm:prSet presAssocID="{5D4D53C8-85B3-474B-8253-34E7BB237D7B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BCB28AE3-E5BE-4CE6-804C-E34C24277362}" type="pres">
      <dgm:prSet presAssocID="{5D4D53C8-85B3-474B-8253-34E7BB237D7B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BC7146-5768-434C-B040-D5F62A258821}" type="presOf" srcId="{5D4D53C8-85B3-474B-8253-34E7BB237D7B}" destId="{BCB28AE3-E5BE-4CE6-804C-E34C24277362}" srcOrd="1" destOrd="0" presId="urn:microsoft.com/office/officeart/2005/8/layout/vList4"/>
    <dgm:cxn modelId="{73F254ED-8020-4B37-8F90-C6D61608462F}" srcId="{91542987-71E7-45DA-8DFE-7A98C6469FAE}" destId="{9E2FF4CB-DEF2-496D-8852-40E784426974}" srcOrd="1" destOrd="0" parTransId="{DBA54E1B-B64C-4718-ACAD-36C10416B8A6}" sibTransId="{09E55E5B-0CB7-4885-93DA-D13CA16B04F1}"/>
    <dgm:cxn modelId="{28CE1228-6F0A-4DBD-9FB8-B47B6B578D15}" type="presOf" srcId="{91542987-71E7-45DA-8DFE-7A98C6469FAE}" destId="{87C67B2C-63E9-4E1C-ACE2-24B6AAC3DEB1}" srcOrd="0" destOrd="0" presId="urn:microsoft.com/office/officeart/2005/8/layout/vList4"/>
    <dgm:cxn modelId="{5A888147-EA7B-4760-A73E-5487468C3D5E}" srcId="{91542987-71E7-45DA-8DFE-7A98C6469FAE}" destId="{5D4D53C8-85B3-474B-8253-34E7BB237D7B}" srcOrd="2" destOrd="0" parTransId="{2C8CBEE6-2235-4447-9C02-ADBA71B62E58}" sibTransId="{A9DB047F-AD01-455F-8B43-C496DBA34EF3}"/>
    <dgm:cxn modelId="{DDE617BD-9127-44B0-8E8F-3AC04E927327}" type="presOf" srcId="{9E2FF4CB-DEF2-496D-8852-40E784426974}" destId="{A116C0A0-0EFE-4C8C-979E-5D25804B6697}" srcOrd="1" destOrd="0" presId="urn:microsoft.com/office/officeart/2005/8/layout/vList4"/>
    <dgm:cxn modelId="{75E5C012-5AA5-421C-A49D-6792EE868212}" type="presOf" srcId="{5D4D53C8-85B3-474B-8253-34E7BB237D7B}" destId="{4D2C3A65-B8B5-4854-9C5B-11A9382A6BF2}" srcOrd="0" destOrd="0" presId="urn:microsoft.com/office/officeart/2005/8/layout/vList4"/>
    <dgm:cxn modelId="{2200F7A9-D68F-4329-8F28-8D4DD1C47457}" type="presOf" srcId="{306A777E-C4F8-4534-847E-CD57813C4001}" destId="{924C5E9A-F37F-43B4-982E-3C9B20426505}" srcOrd="1" destOrd="0" presId="urn:microsoft.com/office/officeart/2005/8/layout/vList4"/>
    <dgm:cxn modelId="{C6A42486-79AA-4A51-B207-4413C634596A}" srcId="{91542987-71E7-45DA-8DFE-7A98C6469FAE}" destId="{306A777E-C4F8-4534-847E-CD57813C4001}" srcOrd="0" destOrd="0" parTransId="{96B8FDE4-38F0-45F0-9366-50D3437C9DEC}" sibTransId="{A2521557-D263-4B54-8285-2EBA91F05131}"/>
    <dgm:cxn modelId="{B46CC712-F352-405B-A001-8AC6224A81D2}" type="presOf" srcId="{306A777E-C4F8-4534-847E-CD57813C4001}" destId="{9584C2B7-BFC0-4B7A-93E9-F3D6A2A3561E}" srcOrd="0" destOrd="0" presId="urn:microsoft.com/office/officeart/2005/8/layout/vList4"/>
    <dgm:cxn modelId="{D2DE4986-FE74-43A9-8299-D7BCBF24BA2F}" type="presOf" srcId="{9E2FF4CB-DEF2-496D-8852-40E784426974}" destId="{12021EFB-DF55-4D6C-83A8-AD3E83F3C96C}" srcOrd="0" destOrd="0" presId="urn:microsoft.com/office/officeart/2005/8/layout/vList4"/>
    <dgm:cxn modelId="{DD2ABE5F-2A02-453B-93CE-7D827294401C}" type="presParOf" srcId="{87C67B2C-63E9-4E1C-ACE2-24B6AAC3DEB1}" destId="{31419B96-10CE-4E6F-9420-7C09C7C7648F}" srcOrd="0" destOrd="0" presId="urn:microsoft.com/office/officeart/2005/8/layout/vList4"/>
    <dgm:cxn modelId="{95D7B1D0-BF3E-4678-A0F5-B203F562194C}" type="presParOf" srcId="{31419B96-10CE-4E6F-9420-7C09C7C7648F}" destId="{9584C2B7-BFC0-4B7A-93E9-F3D6A2A3561E}" srcOrd="0" destOrd="0" presId="urn:microsoft.com/office/officeart/2005/8/layout/vList4"/>
    <dgm:cxn modelId="{FD6F1847-CA97-4CEC-99A3-9FE7BB522375}" type="presParOf" srcId="{31419B96-10CE-4E6F-9420-7C09C7C7648F}" destId="{7BB0C6E1-71A1-4D49-80E4-AD1B97784889}" srcOrd="1" destOrd="0" presId="urn:microsoft.com/office/officeart/2005/8/layout/vList4"/>
    <dgm:cxn modelId="{2B5688CB-1395-4935-A2F1-57BCDA296013}" type="presParOf" srcId="{31419B96-10CE-4E6F-9420-7C09C7C7648F}" destId="{924C5E9A-F37F-43B4-982E-3C9B20426505}" srcOrd="2" destOrd="0" presId="urn:microsoft.com/office/officeart/2005/8/layout/vList4"/>
    <dgm:cxn modelId="{EDA033A8-4019-4E1E-B928-65A1B691B2B9}" type="presParOf" srcId="{87C67B2C-63E9-4E1C-ACE2-24B6AAC3DEB1}" destId="{7E531C08-0180-4337-B9D6-5DA101D4860C}" srcOrd="1" destOrd="0" presId="urn:microsoft.com/office/officeart/2005/8/layout/vList4"/>
    <dgm:cxn modelId="{4C2E0AF2-D3C9-4E02-BF91-206081CD7B07}" type="presParOf" srcId="{87C67B2C-63E9-4E1C-ACE2-24B6AAC3DEB1}" destId="{9E272E53-21BB-42E6-B714-89DECB68C9D0}" srcOrd="2" destOrd="0" presId="urn:microsoft.com/office/officeart/2005/8/layout/vList4"/>
    <dgm:cxn modelId="{038E50C0-60AB-4982-B957-4D849E42866A}" type="presParOf" srcId="{9E272E53-21BB-42E6-B714-89DECB68C9D0}" destId="{12021EFB-DF55-4D6C-83A8-AD3E83F3C96C}" srcOrd="0" destOrd="0" presId="urn:microsoft.com/office/officeart/2005/8/layout/vList4"/>
    <dgm:cxn modelId="{886A2EC1-6062-4517-A1FB-6F078FF6A925}" type="presParOf" srcId="{9E272E53-21BB-42E6-B714-89DECB68C9D0}" destId="{3B225069-A537-4786-9D46-0EABFD8608A2}" srcOrd="1" destOrd="0" presId="urn:microsoft.com/office/officeart/2005/8/layout/vList4"/>
    <dgm:cxn modelId="{4B794B3E-D4CD-4D8C-8599-723BA76393E1}" type="presParOf" srcId="{9E272E53-21BB-42E6-B714-89DECB68C9D0}" destId="{A116C0A0-0EFE-4C8C-979E-5D25804B6697}" srcOrd="2" destOrd="0" presId="urn:microsoft.com/office/officeart/2005/8/layout/vList4"/>
    <dgm:cxn modelId="{C6FA21A4-F3F2-444C-A9C3-1F699079B984}" type="presParOf" srcId="{87C67B2C-63E9-4E1C-ACE2-24B6AAC3DEB1}" destId="{636BE902-3719-4E6B-8BFB-43DC5402960D}" srcOrd="3" destOrd="0" presId="urn:microsoft.com/office/officeart/2005/8/layout/vList4"/>
    <dgm:cxn modelId="{BE210E0C-D25B-4CD2-BEF0-1F5B9BBCEF7D}" type="presParOf" srcId="{87C67B2C-63E9-4E1C-ACE2-24B6AAC3DEB1}" destId="{997867F0-E925-424F-9220-C2D5BDDECB86}" srcOrd="4" destOrd="0" presId="urn:microsoft.com/office/officeart/2005/8/layout/vList4"/>
    <dgm:cxn modelId="{0A355166-7C32-4FBA-92E7-73FC583DB9CD}" type="presParOf" srcId="{997867F0-E925-424F-9220-C2D5BDDECB86}" destId="{4D2C3A65-B8B5-4854-9C5B-11A9382A6BF2}" srcOrd="0" destOrd="0" presId="urn:microsoft.com/office/officeart/2005/8/layout/vList4"/>
    <dgm:cxn modelId="{1A330203-ABA9-4310-AFED-73ED84F31009}" type="presParOf" srcId="{997867F0-E925-424F-9220-C2D5BDDECB86}" destId="{A9728C22-7962-4408-947B-CA7230FCC448}" srcOrd="1" destOrd="0" presId="urn:microsoft.com/office/officeart/2005/8/layout/vList4"/>
    <dgm:cxn modelId="{950748C1-4EFC-4C1D-B421-6A9F0E934478}" type="presParOf" srcId="{997867F0-E925-424F-9220-C2D5BDDECB86}" destId="{BCB28AE3-E5BE-4CE6-804C-E34C2427736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F1E013-50D3-4C12-BA21-F5AFA4B099BD}" type="doc">
      <dgm:prSet loTypeId="urn:microsoft.com/office/officeart/2005/8/layout/cycle1" loCatId="cycle" qsTypeId="urn:microsoft.com/office/officeart/2005/8/quickstyle/simple2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81FDB72-B663-4ED8-B9B8-32888F5B6822}">
      <dgm:prSet phldrT="[Текст]"/>
      <dgm:spPr/>
      <dgm:t>
        <a:bodyPr/>
        <a:lstStyle/>
        <a:p>
          <a:r>
            <a:rPr lang="ru-RU" dirty="0"/>
            <a:t>Транспортировка биоматериала в ЕДЛ</a:t>
          </a:r>
        </a:p>
      </dgm:t>
    </dgm:pt>
    <dgm:pt modelId="{E87479DA-7A6D-41BA-AA12-B29488827BEC}" type="parTrans" cxnId="{A696CBCC-4F3C-47B9-A6F1-EF4C8E759FF8}">
      <dgm:prSet/>
      <dgm:spPr/>
      <dgm:t>
        <a:bodyPr/>
        <a:lstStyle/>
        <a:p>
          <a:endParaRPr lang="ru-RU"/>
        </a:p>
      </dgm:t>
    </dgm:pt>
    <dgm:pt modelId="{A896A14A-F4FC-4B1B-A119-C3CEAA13B2ED}" type="sibTrans" cxnId="{A696CBCC-4F3C-47B9-A6F1-EF4C8E759FF8}">
      <dgm:prSet/>
      <dgm:spPr/>
      <dgm:t>
        <a:bodyPr/>
        <a:lstStyle/>
        <a:p>
          <a:endParaRPr lang="ru-RU"/>
        </a:p>
      </dgm:t>
    </dgm:pt>
    <dgm:pt modelId="{8039AD58-050F-4AA4-A5EA-E59319AD60FC}">
      <dgm:prSet phldrT="[Текст]"/>
      <dgm:spPr/>
      <dgm:t>
        <a:bodyPr/>
        <a:lstStyle/>
        <a:p>
          <a:r>
            <a:rPr lang="ru-RU" dirty="0"/>
            <a:t>Проведение исследований в ЕДЛ</a:t>
          </a:r>
        </a:p>
      </dgm:t>
    </dgm:pt>
    <dgm:pt modelId="{C47E8E7B-3EFE-4AEA-B0E8-6B0FA5837D43}" type="parTrans" cxnId="{D56C53CA-54D1-40CC-B658-6AB45BA97D81}">
      <dgm:prSet/>
      <dgm:spPr/>
      <dgm:t>
        <a:bodyPr/>
        <a:lstStyle/>
        <a:p>
          <a:endParaRPr lang="ru-RU"/>
        </a:p>
      </dgm:t>
    </dgm:pt>
    <dgm:pt modelId="{4D2418A9-AB59-4933-81D4-DF00959BF23B}" type="sibTrans" cxnId="{D56C53CA-54D1-40CC-B658-6AB45BA97D81}">
      <dgm:prSet/>
      <dgm:spPr/>
      <dgm:t>
        <a:bodyPr/>
        <a:lstStyle/>
        <a:p>
          <a:endParaRPr lang="ru-RU"/>
        </a:p>
      </dgm:t>
    </dgm:pt>
    <dgm:pt modelId="{2B98CD45-14D3-424D-B09D-ED0D1BEE6456}">
      <dgm:prSet phldrT="[Текст]"/>
      <dgm:spPr/>
      <dgm:t>
        <a:bodyPr/>
        <a:lstStyle/>
        <a:p>
          <a:r>
            <a:rPr lang="ru-RU" dirty="0"/>
            <a:t>Контроль качества (</a:t>
          </a:r>
          <a:r>
            <a:rPr lang="ru-RU" dirty="0" err="1"/>
            <a:t>валидация</a:t>
          </a:r>
          <a:r>
            <a:rPr lang="ru-RU" dirty="0"/>
            <a:t>)</a:t>
          </a:r>
        </a:p>
      </dgm:t>
    </dgm:pt>
    <dgm:pt modelId="{08BCEE7A-EE1B-4D21-8D5B-CFAE95262670}" type="parTrans" cxnId="{B66423FD-F654-427C-8FA7-DBDA65FE654E}">
      <dgm:prSet/>
      <dgm:spPr/>
      <dgm:t>
        <a:bodyPr/>
        <a:lstStyle/>
        <a:p>
          <a:endParaRPr lang="ru-RU"/>
        </a:p>
      </dgm:t>
    </dgm:pt>
    <dgm:pt modelId="{23812BBD-02D6-402C-B0D6-DCF0D270BCD8}" type="sibTrans" cxnId="{B66423FD-F654-427C-8FA7-DBDA65FE654E}">
      <dgm:prSet/>
      <dgm:spPr/>
      <dgm:t>
        <a:bodyPr/>
        <a:lstStyle/>
        <a:p>
          <a:endParaRPr lang="ru-RU"/>
        </a:p>
      </dgm:t>
    </dgm:pt>
    <dgm:pt modelId="{89C65D72-7D38-41E3-9BEA-ECB67DBC6878}">
      <dgm:prSet phldrT="[Текст]"/>
      <dgm:spPr/>
      <dgm:t>
        <a:bodyPr/>
        <a:lstStyle/>
        <a:p>
          <a:r>
            <a:rPr lang="ru-RU" dirty="0"/>
            <a:t>Врач получает результат исследования</a:t>
          </a:r>
        </a:p>
      </dgm:t>
    </dgm:pt>
    <dgm:pt modelId="{9A10BB66-7EFB-4463-8E7C-E01D55D6A42D}" type="parTrans" cxnId="{17A82AAB-112B-405D-BB2A-6B537FBED00A}">
      <dgm:prSet/>
      <dgm:spPr/>
      <dgm:t>
        <a:bodyPr/>
        <a:lstStyle/>
        <a:p>
          <a:endParaRPr lang="ru-RU"/>
        </a:p>
      </dgm:t>
    </dgm:pt>
    <dgm:pt modelId="{7969DE4E-DD89-4FA9-A9C5-9298DD9CF916}" type="sibTrans" cxnId="{17A82AAB-112B-405D-BB2A-6B537FBED00A}">
      <dgm:prSet/>
      <dgm:spPr/>
      <dgm:t>
        <a:bodyPr/>
        <a:lstStyle/>
        <a:p>
          <a:endParaRPr lang="ru-RU"/>
        </a:p>
      </dgm:t>
    </dgm:pt>
    <dgm:pt modelId="{D6275D3A-7745-417B-A336-0642C3A29973}">
      <dgm:prSet phldrT="[Текст]"/>
      <dgm:spPr/>
      <dgm:t>
        <a:bodyPr/>
        <a:lstStyle/>
        <a:p>
          <a:r>
            <a:rPr lang="ru-RU" dirty="0"/>
            <a:t>Взятие биоматериала и регистрация в информационной системе</a:t>
          </a:r>
        </a:p>
      </dgm:t>
    </dgm:pt>
    <dgm:pt modelId="{C482FBC7-53F9-4E68-98B8-CFF8369A30B2}" type="parTrans" cxnId="{7058E531-39FD-4AA5-A38A-3F5A45A416BE}">
      <dgm:prSet/>
      <dgm:spPr/>
      <dgm:t>
        <a:bodyPr/>
        <a:lstStyle/>
        <a:p>
          <a:endParaRPr lang="ru-RU"/>
        </a:p>
      </dgm:t>
    </dgm:pt>
    <dgm:pt modelId="{D2B284E2-CFD6-4FE8-BB83-F26CACE106D7}" type="sibTrans" cxnId="{7058E531-39FD-4AA5-A38A-3F5A45A416BE}">
      <dgm:prSet/>
      <dgm:spPr/>
      <dgm:t>
        <a:bodyPr/>
        <a:lstStyle/>
        <a:p>
          <a:endParaRPr lang="ru-RU"/>
        </a:p>
      </dgm:t>
    </dgm:pt>
    <dgm:pt modelId="{F41B85B7-48A0-46D4-ABA8-296DFD5C7C90}" type="pres">
      <dgm:prSet presAssocID="{86F1E013-50D3-4C12-BA21-F5AFA4B099B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CB9E406-EFCD-4649-86D8-CF31DA04F6CE}" type="pres">
      <dgm:prSet presAssocID="{481FDB72-B663-4ED8-B9B8-32888F5B6822}" presName="dummy" presStyleCnt="0"/>
      <dgm:spPr/>
    </dgm:pt>
    <dgm:pt modelId="{55E945DE-3008-447B-94A2-117831AFA3A9}" type="pres">
      <dgm:prSet presAssocID="{481FDB72-B663-4ED8-B9B8-32888F5B6822}" presName="node" presStyleLbl="revTx" presStyleIdx="0" presStyleCnt="5" custRadScaleRad="101159" custRadScaleInc="16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BAB11B-761D-40C8-A929-3FECD712DF65}" type="pres">
      <dgm:prSet presAssocID="{A896A14A-F4FC-4B1B-A119-C3CEAA13B2ED}" presName="sibTrans" presStyleLbl="node1" presStyleIdx="0" presStyleCnt="5"/>
      <dgm:spPr/>
      <dgm:t>
        <a:bodyPr/>
        <a:lstStyle/>
        <a:p>
          <a:endParaRPr lang="ru-RU"/>
        </a:p>
      </dgm:t>
    </dgm:pt>
    <dgm:pt modelId="{E6956592-2C6C-49E1-8AD7-5B86F4C8A7CD}" type="pres">
      <dgm:prSet presAssocID="{8039AD58-050F-4AA4-A5EA-E59319AD60FC}" presName="dummy" presStyleCnt="0"/>
      <dgm:spPr/>
    </dgm:pt>
    <dgm:pt modelId="{C44E56DC-F323-4B64-BC5C-45D6F01DC867}" type="pres">
      <dgm:prSet presAssocID="{8039AD58-050F-4AA4-A5EA-E59319AD60FC}" presName="node" presStyleLbl="revTx" presStyleIdx="1" presStyleCnt="5" custRadScaleRad="106845" custRadScaleInc="-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64D478-6B68-4C45-B837-21881AEAC081}" type="pres">
      <dgm:prSet presAssocID="{4D2418A9-AB59-4933-81D4-DF00959BF23B}" presName="sibTrans" presStyleLbl="node1" presStyleIdx="1" presStyleCnt="5"/>
      <dgm:spPr/>
      <dgm:t>
        <a:bodyPr/>
        <a:lstStyle/>
        <a:p>
          <a:endParaRPr lang="ru-RU"/>
        </a:p>
      </dgm:t>
    </dgm:pt>
    <dgm:pt modelId="{D8BDDCF1-846A-4E05-B772-C971D6030A5A}" type="pres">
      <dgm:prSet presAssocID="{2B98CD45-14D3-424D-B09D-ED0D1BEE6456}" presName="dummy" presStyleCnt="0"/>
      <dgm:spPr/>
    </dgm:pt>
    <dgm:pt modelId="{6F1EA49B-4D54-4829-B99F-1DD8B7A6C232}" type="pres">
      <dgm:prSet presAssocID="{2B98CD45-14D3-424D-B09D-ED0D1BEE6456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B5F990-A04A-4241-B08A-3856A0E30F64}" type="pres">
      <dgm:prSet presAssocID="{23812BBD-02D6-402C-B0D6-DCF0D270BCD8}" presName="sibTrans" presStyleLbl="node1" presStyleIdx="2" presStyleCnt="5"/>
      <dgm:spPr/>
      <dgm:t>
        <a:bodyPr/>
        <a:lstStyle/>
        <a:p>
          <a:endParaRPr lang="ru-RU"/>
        </a:p>
      </dgm:t>
    </dgm:pt>
    <dgm:pt modelId="{BD9B3B10-74B6-444D-B945-6F2F31589CDF}" type="pres">
      <dgm:prSet presAssocID="{89C65D72-7D38-41E3-9BEA-ECB67DBC6878}" presName="dummy" presStyleCnt="0"/>
      <dgm:spPr/>
    </dgm:pt>
    <dgm:pt modelId="{4B3A8B1D-CFC0-4026-92A9-7411F2FED898}" type="pres">
      <dgm:prSet presAssocID="{89C65D72-7D38-41E3-9BEA-ECB67DBC6878}" presName="node" presStyleLbl="revTx" presStyleIdx="3" presStyleCnt="5" custRadScaleRad="101960" custRadScaleInc="80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AC297-ADD5-4BB4-AF2F-D71ED64C04F6}" type="pres">
      <dgm:prSet presAssocID="{7969DE4E-DD89-4FA9-A9C5-9298DD9CF916}" presName="sibTrans" presStyleLbl="node1" presStyleIdx="3" presStyleCnt="5"/>
      <dgm:spPr/>
      <dgm:t>
        <a:bodyPr/>
        <a:lstStyle/>
        <a:p>
          <a:endParaRPr lang="ru-RU"/>
        </a:p>
      </dgm:t>
    </dgm:pt>
    <dgm:pt modelId="{A3A7E0E3-4DB5-4F94-A15B-6B30C6C67309}" type="pres">
      <dgm:prSet presAssocID="{D6275D3A-7745-417B-A336-0642C3A29973}" presName="dummy" presStyleCnt="0"/>
      <dgm:spPr/>
    </dgm:pt>
    <dgm:pt modelId="{3943B7BD-962E-4366-BD4F-AEFAA531AEC5}" type="pres">
      <dgm:prSet presAssocID="{D6275D3A-7745-417B-A336-0642C3A29973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8E2254-2208-47D8-9789-70572453A347}" type="pres">
      <dgm:prSet presAssocID="{D2B284E2-CFD6-4FE8-BB83-F26CACE106D7}" presName="sibTrans" presStyleLbl="node1" presStyleIdx="4" presStyleCnt="5"/>
      <dgm:spPr/>
      <dgm:t>
        <a:bodyPr/>
        <a:lstStyle/>
        <a:p>
          <a:endParaRPr lang="ru-RU"/>
        </a:p>
      </dgm:t>
    </dgm:pt>
  </dgm:ptLst>
  <dgm:cxnLst>
    <dgm:cxn modelId="{A8B4ADC4-BEF9-47C1-BCB4-0C4B7EDB00F3}" type="presOf" srcId="{A896A14A-F4FC-4B1B-A119-C3CEAA13B2ED}" destId="{DDBAB11B-761D-40C8-A929-3FECD712DF65}" srcOrd="0" destOrd="0" presId="urn:microsoft.com/office/officeart/2005/8/layout/cycle1"/>
    <dgm:cxn modelId="{FBEDE86B-220A-4168-AB02-34AD4B557FC6}" type="presOf" srcId="{481FDB72-B663-4ED8-B9B8-32888F5B6822}" destId="{55E945DE-3008-447B-94A2-117831AFA3A9}" srcOrd="0" destOrd="0" presId="urn:microsoft.com/office/officeart/2005/8/layout/cycle1"/>
    <dgm:cxn modelId="{64082C2E-55E8-4BD1-9C39-9793C392E96D}" type="presOf" srcId="{89C65D72-7D38-41E3-9BEA-ECB67DBC6878}" destId="{4B3A8B1D-CFC0-4026-92A9-7411F2FED898}" srcOrd="0" destOrd="0" presId="urn:microsoft.com/office/officeart/2005/8/layout/cycle1"/>
    <dgm:cxn modelId="{87E8939A-ED23-410F-9DBE-EFAF9100CFA3}" type="presOf" srcId="{7969DE4E-DD89-4FA9-A9C5-9298DD9CF916}" destId="{9DFAC297-ADD5-4BB4-AF2F-D71ED64C04F6}" srcOrd="0" destOrd="0" presId="urn:microsoft.com/office/officeart/2005/8/layout/cycle1"/>
    <dgm:cxn modelId="{D1A66A45-CCDE-47DD-AFC2-29C19B2C1C26}" type="presOf" srcId="{8039AD58-050F-4AA4-A5EA-E59319AD60FC}" destId="{C44E56DC-F323-4B64-BC5C-45D6F01DC867}" srcOrd="0" destOrd="0" presId="urn:microsoft.com/office/officeart/2005/8/layout/cycle1"/>
    <dgm:cxn modelId="{B0B9E8C4-3472-42A6-9E15-02F19BE198DE}" type="presOf" srcId="{D2B284E2-CFD6-4FE8-BB83-F26CACE106D7}" destId="{7C8E2254-2208-47D8-9789-70572453A347}" srcOrd="0" destOrd="0" presId="urn:microsoft.com/office/officeart/2005/8/layout/cycle1"/>
    <dgm:cxn modelId="{D56C53CA-54D1-40CC-B658-6AB45BA97D81}" srcId="{86F1E013-50D3-4C12-BA21-F5AFA4B099BD}" destId="{8039AD58-050F-4AA4-A5EA-E59319AD60FC}" srcOrd="1" destOrd="0" parTransId="{C47E8E7B-3EFE-4AEA-B0E8-6B0FA5837D43}" sibTransId="{4D2418A9-AB59-4933-81D4-DF00959BF23B}"/>
    <dgm:cxn modelId="{17A82AAB-112B-405D-BB2A-6B537FBED00A}" srcId="{86F1E013-50D3-4C12-BA21-F5AFA4B099BD}" destId="{89C65D72-7D38-41E3-9BEA-ECB67DBC6878}" srcOrd="3" destOrd="0" parTransId="{9A10BB66-7EFB-4463-8E7C-E01D55D6A42D}" sibTransId="{7969DE4E-DD89-4FA9-A9C5-9298DD9CF916}"/>
    <dgm:cxn modelId="{A696CBCC-4F3C-47B9-A6F1-EF4C8E759FF8}" srcId="{86F1E013-50D3-4C12-BA21-F5AFA4B099BD}" destId="{481FDB72-B663-4ED8-B9B8-32888F5B6822}" srcOrd="0" destOrd="0" parTransId="{E87479DA-7A6D-41BA-AA12-B29488827BEC}" sibTransId="{A896A14A-F4FC-4B1B-A119-C3CEAA13B2ED}"/>
    <dgm:cxn modelId="{A8B48ABB-EE96-41C1-8B75-7CFDCEFAD9DA}" type="presOf" srcId="{4D2418A9-AB59-4933-81D4-DF00959BF23B}" destId="{8A64D478-6B68-4C45-B837-21881AEAC081}" srcOrd="0" destOrd="0" presId="urn:microsoft.com/office/officeart/2005/8/layout/cycle1"/>
    <dgm:cxn modelId="{01D5669B-59A5-42A4-BD2E-6DDC2AC0B991}" type="presOf" srcId="{D6275D3A-7745-417B-A336-0642C3A29973}" destId="{3943B7BD-962E-4366-BD4F-AEFAA531AEC5}" srcOrd="0" destOrd="0" presId="urn:microsoft.com/office/officeart/2005/8/layout/cycle1"/>
    <dgm:cxn modelId="{CC20AD47-EF2D-4D06-9503-15AFE870145D}" type="presOf" srcId="{86F1E013-50D3-4C12-BA21-F5AFA4B099BD}" destId="{F41B85B7-48A0-46D4-ABA8-296DFD5C7C90}" srcOrd="0" destOrd="0" presId="urn:microsoft.com/office/officeart/2005/8/layout/cycle1"/>
    <dgm:cxn modelId="{B66423FD-F654-427C-8FA7-DBDA65FE654E}" srcId="{86F1E013-50D3-4C12-BA21-F5AFA4B099BD}" destId="{2B98CD45-14D3-424D-B09D-ED0D1BEE6456}" srcOrd="2" destOrd="0" parTransId="{08BCEE7A-EE1B-4D21-8D5B-CFAE95262670}" sibTransId="{23812BBD-02D6-402C-B0D6-DCF0D270BCD8}"/>
    <dgm:cxn modelId="{7058E531-39FD-4AA5-A38A-3F5A45A416BE}" srcId="{86F1E013-50D3-4C12-BA21-F5AFA4B099BD}" destId="{D6275D3A-7745-417B-A336-0642C3A29973}" srcOrd="4" destOrd="0" parTransId="{C482FBC7-53F9-4E68-98B8-CFF8369A30B2}" sibTransId="{D2B284E2-CFD6-4FE8-BB83-F26CACE106D7}"/>
    <dgm:cxn modelId="{AEBF7C8C-2000-49A8-A251-A16E90CE5B50}" type="presOf" srcId="{2B98CD45-14D3-424D-B09D-ED0D1BEE6456}" destId="{6F1EA49B-4D54-4829-B99F-1DD8B7A6C232}" srcOrd="0" destOrd="0" presId="urn:microsoft.com/office/officeart/2005/8/layout/cycle1"/>
    <dgm:cxn modelId="{88BCC82C-98B3-4228-AD8C-61A6982F04AA}" type="presOf" srcId="{23812BBD-02D6-402C-B0D6-DCF0D270BCD8}" destId="{0EB5F990-A04A-4241-B08A-3856A0E30F64}" srcOrd="0" destOrd="0" presId="urn:microsoft.com/office/officeart/2005/8/layout/cycle1"/>
    <dgm:cxn modelId="{1AE2C8DC-79BE-46FB-BC00-2D9DF92DB940}" type="presParOf" srcId="{F41B85B7-48A0-46D4-ABA8-296DFD5C7C90}" destId="{9CB9E406-EFCD-4649-86D8-CF31DA04F6CE}" srcOrd="0" destOrd="0" presId="urn:microsoft.com/office/officeart/2005/8/layout/cycle1"/>
    <dgm:cxn modelId="{4778A8CD-4FB1-4DD6-8C28-A3A4356FD7E1}" type="presParOf" srcId="{F41B85B7-48A0-46D4-ABA8-296DFD5C7C90}" destId="{55E945DE-3008-447B-94A2-117831AFA3A9}" srcOrd="1" destOrd="0" presId="urn:microsoft.com/office/officeart/2005/8/layout/cycle1"/>
    <dgm:cxn modelId="{17397869-DABA-4F1A-95C9-A2B460C05AAB}" type="presParOf" srcId="{F41B85B7-48A0-46D4-ABA8-296DFD5C7C90}" destId="{DDBAB11B-761D-40C8-A929-3FECD712DF65}" srcOrd="2" destOrd="0" presId="urn:microsoft.com/office/officeart/2005/8/layout/cycle1"/>
    <dgm:cxn modelId="{A1B62415-1A41-4C5F-BCCD-14D28E21B45D}" type="presParOf" srcId="{F41B85B7-48A0-46D4-ABA8-296DFD5C7C90}" destId="{E6956592-2C6C-49E1-8AD7-5B86F4C8A7CD}" srcOrd="3" destOrd="0" presId="urn:microsoft.com/office/officeart/2005/8/layout/cycle1"/>
    <dgm:cxn modelId="{945977A2-0BD8-4769-9B6A-C3B7712D5E6F}" type="presParOf" srcId="{F41B85B7-48A0-46D4-ABA8-296DFD5C7C90}" destId="{C44E56DC-F323-4B64-BC5C-45D6F01DC867}" srcOrd="4" destOrd="0" presId="urn:microsoft.com/office/officeart/2005/8/layout/cycle1"/>
    <dgm:cxn modelId="{CDEF74AA-0FE7-440F-A9F3-FB4F6D27BBE6}" type="presParOf" srcId="{F41B85B7-48A0-46D4-ABA8-296DFD5C7C90}" destId="{8A64D478-6B68-4C45-B837-21881AEAC081}" srcOrd="5" destOrd="0" presId="urn:microsoft.com/office/officeart/2005/8/layout/cycle1"/>
    <dgm:cxn modelId="{B4590795-7C97-4433-B34D-0E39F5ACA86D}" type="presParOf" srcId="{F41B85B7-48A0-46D4-ABA8-296DFD5C7C90}" destId="{D8BDDCF1-846A-4E05-B772-C971D6030A5A}" srcOrd="6" destOrd="0" presId="urn:microsoft.com/office/officeart/2005/8/layout/cycle1"/>
    <dgm:cxn modelId="{535C853B-576C-4DF7-AA87-A92FDAD2ED05}" type="presParOf" srcId="{F41B85B7-48A0-46D4-ABA8-296DFD5C7C90}" destId="{6F1EA49B-4D54-4829-B99F-1DD8B7A6C232}" srcOrd="7" destOrd="0" presId="urn:microsoft.com/office/officeart/2005/8/layout/cycle1"/>
    <dgm:cxn modelId="{851F1CD3-B2B3-4879-83ED-B0C946CB3FF9}" type="presParOf" srcId="{F41B85B7-48A0-46D4-ABA8-296DFD5C7C90}" destId="{0EB5F990-A04A-4241-B08A-3856A0E30F64}" srcOrd="8" destOrd="0" presId="urn:microsoft.com/office/officeart/2005/8/layout/cycle1"/>
    <dgm:cxn modelId="{E6763D33-F275-424B-9785-187E64536268}" type="presParOf" srcId="{F41B85B7-48A0-46D4-ABA8-296DFD5C7C90}" destId="{BD9B3B10-74B6-444D-B945-6F2F31589CDF}" srcOrd="9" destOrd="0" presId="urn:microsoft.com/office/officeart/2005/8/layout/cycle1"/>
    <dgm:cxn modelId="{83CBFD04-E5D7-4E86-8D27-F08FD4C6B8E3}" type="presParOf" srcId="{F41B85B7-48A0-46D4-ABA8-296DFD5C7C90}" destId="{4B3A8B1D-CFC0-4026-92A9-7411F2FED898}" srcOrd="10" destOrd="0" presId="urn:microsoft.com/office/officeart/2005/8/layout/cycle1"/>
    <dgm:cxn modelId="{A53D9965-EDB2-4003-AC83-5D489D6D863C}" type="presParOf" srcId="{F41B85B7-48A0-46D4-ABA8-296DFD5C7C90}" destId="{9DFAC297-ADD5-4BB4-AF2F-D71ED64C04F6}" srcOrd="11" destOrd="0" presId="urn:microsoft.com/office/officeart/2005/8/layout/cycle1"/>
    <dgm:cxn modelId="{E45676A8-7B55-4F69-A749-6FFE731026BD}" type="presParOf" srcId="{F41B85B7-48A0-46D4-ABA8-296DFD5C7C90}" destId="{A3A7E0E3-4DB5-4F94-A15B-6B30C6C67309}" srcOrd="12" destOrd="0" presId="urn:microsoft.com/office/officeart/2005/8/layout/cycle1"/>
    <dgm:cxn modelId="{0A20EF40-15AF-49F0-967D-C6BFF9398714}" type="presParOf" srcId="{F41B85B7-48A0-46D4-ABA8-296DFD5C7C90}" destId="{3943B7BD-962E-4366-BD4F-AEFAA531AEC5}" srcOrd="13" destOrd="0" presId="urn:microsoft.com/office/officeart/2005/8/layout/cycle1"/>
    <dgm:cxn modelId="{17A5A232-6B41-4F51-B1FA-02E0921A8C72}" type="presParOf" srcId="{F41B85B7-48A0-46D4-ABA8-296DFD5C7C90}" destId="{7C8E2254-2208-47D8-9789-70572453A347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84C2B7-BFC0-4B7A-93E9-F3D6A2A3561E}">
      <dsp:nvSpPr>
        <dsp:cNvPr id="0" name=""/>
        <dsp:cNvSpPr/>
      </dsp:nvSpPr>
      <dsp:spPr>
        <a:xfrm>
          <a:off x="0" y="0"/>
          <a:ext cx="8803640" cy="16933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82</a:t>
          </a:r>
          <a:r>
            <a:rPr lang="ru-RU" sz="2400" kern="1200" dirty="0"/>
            <a:t> лечебных учреждения участвовали в опросе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26 (31%) </a:t>
          </a:r>
          <a:r>
            <a:rPr lang="ru-RU" sz="2400" kern="1200" dirty="0"/>
            <a:t>из них имеют микробиологические лаборатории</a:t>
          </a:r>
        </a:p>
      </dsp:txBody>
      <dsp:txXfrm>
        <a:off x="1930061" y="0"/>
        <a:ext cx="6873578" cy="1693333"/>
      </dsp:txXfrm>
    </dsp:sp>
    <dsp:sp modelId="{7BB0C6E1-71A1-4D49-80E4-AD1B97784889}">
      <dsp:nvSpPr>
        <dsp:cNvPr id="0" name=""/>
        <dsp:cNvSpPr/>
      </dsp:nvSpPr>
      <dsp:spPr>
        <a:xfrm>
          <a:off x="169333" y="169333"/>
          <a:ext cx="1760728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021EFB-DF55-4D6C-83A8-AD3E83F3C96C}">
      <dsp:nvSpPr>
        <dsp:cNvPr id="0" name=""/>
        <dsp:cNvSpPr/>
      </dsp:nvSpPr>
      <dsp:spPr>
        <a:xfrm>
          <a:off x="0" y="1862666"/>
          <a:ext cx="8803640" cy="16933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58 (71%) </a:t>
          </a:r>
          <a:r>
            <a:rPr lang="ru-RU" sz="2400" kern="1200" dirty="0"/>
            <a:t>Все исследования полностью отправляют в сторонние лаборатории</a:t>
          </a:r>
        </a:p>
      </dsp:txBody>
      <dsp:txXfrm>
        <a:off x="1930061" y="1862666"/>
        <a:ext cx="6873578" cy="1693333"/>
      </dsp:txXfrm>
    </dsp:sp>
    <dsp:sp modelId="{3B225069-A537-4786-9D46-0EABFD8608A2}">
      <dsp:nvSpPr>
        <dsp:cNvPr id="0" name=""/>
        <dsp:cNvSpPr/>
      </dsp:nvSpPr>
      <dsp:spPr>
        <a:xfrm>
          <a:off x="169333" y="2032000"/>
          <a:ext cx="1760728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2C3A65-B8B5-4854-9C5B-11A9382A6BF2}">
      <dsp:nvSpPr>
        <dsp:cNvPr id="0" name=""/>
        <dsp:cNvSpPr/>
      </dsp:nvSpPr>
      <dsp:spPr>
        <a:xfrm>
          <a:off x="0" y="3725333"/>
          <a:ext cx="8803640" cy="16933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14 (17%) </a:t>
          </a:r>
          <a:r>
            <a:rPr lang="ru-RU" sz="2400" kern="1200" dirty="0"/>
            <a:t>частично выполняют исследования на собственной базе, а частично отправляют на аутсорсинг</a:t>
          </a:r>
        </a:p>
      </dsp:txBody>
      <dsp:txXfrm>
        <a:off x="1930061" y="3725333"/>
        <a:ext cx="6873578" cy="1693333"/>
      </dsp:txXfrm>
    </dsp:sp>
    <dsp:sp modelId="{A9728C22-7962-4408-947B-CA7230FCC448}">
      <dsp:nvSpPr>
        <dsp:cNvPr id="0" name=""/>
        <dsp:cNvSpPr/>
      </dsp:nvSpPr>
      <dsp:spPr>
        <a:xfrm>
          <a:off x="169333" y="3894666"/>
          <a:ext cx="1760728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945DE-3008-447B-94A2-117831AFA3A9}">
      <dsp:nvSpPr>
        <dsp:cNvPr id="0" name=""/>
        <dsp:cNvSpPr/>
      </dsp:nvSpPr>
      <dsp:spPr>
        <a:xfrm>
          <a:off x="4196320" y="110466"/>
          <a:ext cx="1317245" cy="1317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Транспортировка биоматериала в ЕДЛ</a:t>
          </a:r>
        </a:p>
      </dsp:txBody>
      <dsp:txXfrm>
        <a:off x="4196320" y="110466"/>
        <a:ext cx="1317245" cy="1317245"/>
      </dsp:txXfrm>
    </dsp:sp>
    <dsp:sp modelId="{DDBAB11B-761D-40C8-A929-3FECD712DF65}">
      <dsp:nvSpPr>
        <dsp:cNvPr id="0" name=""/>
        <dsp:cNvSpPr/>
      </dsp:nvSpPr>
      <dsp:spPr>
        <a:xfrm>
          <a:off x="1113641" y="204434"/>
          <a:ext cx="4945703" cy="4945703"/>
        </a:xfrm>
        <a:prstGeom prst="circularArrow">
          <a:avLst>
            <a:gd name="adj1" fmla="val 5194"/>
            <a:gd name="adj2" fmla="val 335439"/>
            <a:gd name="adj3" fmla="val 21037107"/>
            <a:gd name="adj4" fmla="val 19517536"/>
            <a:gd name="adj5" fmla="val 605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44E56DC-F323-4B64-BC5C-45D6F01DC867}">
      <dsp:nvSpPr>
        <dsp:cNvPr id="0" name=""/>
        <dsp:cNvSpPr/>
      </dsp:nvSpPr>
      <dsp:spPr>
        <a:xfrm>
          <a:off x="5005912" y="2532191"/>
          <a:ext cx="1317245" cy="1317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Проведение исследований в ЕДЛ</a:t>
          </a:r>
        </a:p>
      </dsp:txBody>
      <dsp:txXfrm>
        <a:off x="5005912" y="2532191"/>
        <a:ext cx="1317245" cy="1317245"/>
      </dsp:txXfrm>
    </dsp:sp>
    <dsp:sp modelId="{8A64D478-6B68-4C45-B837-21881AEAC081}">
      <dsp:nvSpPr>
        <dsp:cNvPr id="0" name=""/>
        <dsp:cNvSpPr/>
      </dsp:nvSpPr>
      <dsp:spPr>
        <a:xfrm>
          <a:off x="1199158" y="-60382"/>
          <a:ext cx="4945703" cy="4945703"/>
        </a:xfrm>
        <a:prstGeom prst="circularArrow">
          <a:avLst>
            <a:gd name="adj1" fmla="val 5194"/>
            <a:gd name="adj2" fmla="val 335439"/>
            <a:gd name="adj3" fmla="val 4404435"/>
            <a:gd name="adj4" fmla="val 2454174"/>
            <a:gd name="adj5" fmla="val 605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F1EA49B-4D54-4829-B99F-1DD8B7A6C232}">
      <dsp:nvSpPr>
        <dsp:cNvPr id="0" name=""/>
        <dsp:cNvSpPr/>
      </dsp:nvSpPr>
      <dsp:spPr>
        <a:xfrm>
          <a:off x="2773589" y="4009256"/>
          <a:ext cx="1317245" cy="1317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Контроль качества (</a:t>
          </a:r>
          <a:r>
            <a:rPr lang="ru-RU" sz="1000" kern="1200" dirty="0" err="1"/>
            <a:t>валидация</a:t>
          </a:r>
          <a:r>
            <a:rPr lang="ru-RU" sz="1000" kern="1200" dirty="0"/>
            <a:t>)</a:t>
          </a:r>
        </a:p>
      </dsp:txBody>
      <dsp:txXfrm>
        <a:off x="2773589" y="4009256"/>
        <a:ext cx="1317245" cy="1317245"/>
      </dsp:txXfrm>
    </dsp:sp>
    <dsp:sp modelId="{0EB5F990-A04A-4241-B08A-3856A0E30F64}">
      <dsp:nvSpPr>
        <dsp:cNvPr id="0" name=""/>
        <dsp:cNvSpPr/>
      </dsp:nvSpPr>
      <dsp:spPr>
        <a:xfrm>
          <a:off x="892245" y="-19500"/>
          <a:ext cx="4945703" cy="4945703"/>
        </a:xfrm>
        <a:prstGeom prst="circularArrow">
          <a:avLst>
            <a:gd name="adj1" fmla="val 5194"/>
            <a:gd name="adj2" fmla="val 335439"/>
            <a:gd name="adj3" fmla="val 8288810"/>
            <a:gd name="adj4" fmla="val 6338182"/>
            <a:gd name="adj5" fmla="val 605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B3A8B1D-CFC0-4026-92A9-7411F2FED898}">
      <dsp:nvSpPr>
        <dsp:cNvPr id="0" name=""/>
        <dsp:cNvSpPr/>
      </dsp:nvSpPr>
      <dsp:spPr>
        <a:xfrm>
          <a:off x="623457" y="2434170"/>
          <a:ext cx="1317245" cy="1317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Врач получает результат исследования</a:t>
          </a:r>
        </a:p>
      </dsp:txBody>
      <dsp:txXfrm>
        <a:off x="623457" y="2434170"/>
        <a:ext cx="1317245" cy="1317245"/>
      </dsp:txXfrm>
    </dsp:sp>
    <dsp:sp modelId="{9DFAC297-ADD5-4BB4-AF2F-D71ED64C04F6}">
      <dsp:nvSpPr>
        <dsp:cNvPr id="0" name=""/>
        <dsp:cNvSpPr/>
      </dsp:nvSpPr>
      <dsp:spPr>
        <a:xfrm>
          <a:off x="913784" y="74171"/>
          <a:ext cx="4945703" cy="4945703"/>
        </a:xfrm>
        <a:prstGeom prst="circularArrow">
          <a:avLst>
            <a:gd name="adj1" fmla="val 5194"/>
            <a:gd name="adj2" fmla="val 335439"/>
            <a:gd name="adj3" fmla="val 12435799"/>
            <a:gd name="adj4" fmla="val 10976859"/>
            <a:gd name="adj5" fmla="val 605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43B7BD-962E-4366-BD4F-AEFAA531AEC5}">
      <dsp:nvSpPr>
        <dsp:cNvPr id="0" name=""/>
        <dsp:cNvSpPr/>
      </dsp:nvSpPr>
      <dsp:spPr>
        <a:xfrm>
          <a:off x="1483645" y="39217"/>
          <a:ext cx="1317245" cy="13172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Взятие биоматериала и регистрация в информационной системе</a:t>
          </a:r>
        </a:p>
      </dsp:txBody>
      <dsp:txXfrm>
        <a:off x="1483645" y="39217"/>
        <a:ext cx="1317245" cy="1317245"/>
      </dsp:txXfrm>
    </dsp:sp>
    <dsp:sp modelId="{7C8E2254-2208-47D8-9789-70572453A347}">
      <dsp:nvSpPr>
        <dsp:cNvPr id="0" name=""/>
        <dsp:cNvSpPr/>
      </dsp:nvSpPr>
      <dsp:spPr>
        <a:xfrm>
          <a:off x="999750" y="-12114"/>
          <a:ext cx="4945703" cy="4945703"/>
        </a:xfrm>
        <a:prstGeom prst="circularArrow">
          <a:avLst>
            <a:gd name="adj1" fmla="val 5194"/>
            <a:gd name="adj2" fmla="val 335439"/>
            <a:gd name="adj3" fmla="val 17019867"/>
            <a:gd name="adj4" fmla="val 15130621"/>
            <a:gd name="adj5" fmla="val 6059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image" Target="../media/image3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0.1443</cdr:x>
      <cdr:y>0.05161</cdr:y>
    </cdr:from>
    <cdr:to>
      <cdr:x>0.58188</cdr:x>
      <cdr:y>0.13197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925703" y="240792"/>
          <a:ext cx="2807208" cy="37490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>
            <a:defRPr sz="1800" b="1" i="0" u="none" strike="noStrike" kern="120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ru-RU" b="1" dirty="0">
              <a:solidFill>
                <a:prstClr val="black"/>
              </a:solidFill>
            </a:rPr>
            <a:t>Виды исследований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2DCABB-D829-4B4D-8A21-B19F115E7AB5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938306-A5B8-489B-8A15-BB75FBFC7D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0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BC5D91B-BF8E-41A1-8047-403F46E121A6}" type="slidenum">
              <a:rPr lang="de-DE" altLang="ru-RU" sz="1200" smtClean="0">
                <a:latin typeface="Siemens Sans" pitchFamily="2" charset="0"/>
              </a:rPr>
              <a:pPr/>
              <a:t>3</a:t>
            </a:fld>
            <a:endParaRPr lang="de-DE" altLang="ru-RU" sz="1200">
              <a:latin typeface="Siemens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9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27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568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5425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947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7214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600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612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296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981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058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260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3793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0645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326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177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8301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401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046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79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5230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9569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48091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180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73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2292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190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03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6777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10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9466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669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531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314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642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551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90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6589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14454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4790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A53010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51755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5428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3199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61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65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139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767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19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09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CDCE1-9BF0-455D-A3BE-BE24C6100431}" type="datetimeFigureOut">
              <a:rPr lang="ru-RU" smtClean="0"/>
              <a:t>13.10.2017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8DB3488-9C0A-4807-8400-E5AECC46F5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098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56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55D50-2FB8-4BB0-BD2A-5C7F4DA7D7A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CB25A72-756F-4052-B146-534047752D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83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0.jpeg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53.jpeg"/><Relationship Id="rId5" Type="http://schemas.openxmlformats.org/officeDocument/2006/relationships/diagramData" Target="../diagrams/data2.xml"/><Relationship Id="rId10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4632" y="649819"/>
            <a:ext cx="7178040" cy="30479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/>
              <a:t>Областная централизация микробиологических исследований. </a:t>
            </a:r>
            <a:br>
              <a:rPr lang="ru-RU" sz="4400" dirty="0"/>
            </a:br>
            <a:r>
              <a:rPr lang="ru-RU" sz="4400" dirty="0"/>
              <a:t>Планирование и реализация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83663" y="4500034"/>
            <a:ext cx="9466217" cy="144356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/>
              <a:t>Воронков Алексей Анатольевич</a:t>
            </a:r>
            <a:r>
              <a:rPr lang="ru-RU" dirty="0"/>
              <a:t> – главный внештатный специалист по клинической лабораторной диагностике Волгоградской области, заместитель главного врача по организационно-методической работе ГУЗ "Консультативно-диагностическая поликлиника N 2", г. </a:t>
            </a:r>
            <a:r>
              <a:rPr lang="ru-RU" dirty="0" smtClean="0"/>
              <a:t>Волгоград</a:t>
            </a:r>
          </a:p>
          <a:p>
            <a:pPr algn="just"/>
            <a:r>
              <a:rPr lang="ru-RU" b="1" dirty="0" smtClean="0"/>
              <a:t>Третьякова </a:t>
            </a:r>
            <a:r>
              <a:rPr lang="ru-RU" b="1" dirty="0"/>
              <a:t>В</a:t>
            </a:r>
            <a:r>
              <a:rPr lang="ru-RU" b="1" dirty="0"/>
              <a:t>алерия Анатольевна </a:t>
            </a:r>
            <a:r>
              <a:rPr lang="ru-RU" dirty="0" smtClean="0"/>
              <a:t>– заместитель директора по технологиям департамента специальных проектов компании ОМБ</a:t>
            </a:r>
          </a:p>
          <a:p>
            <a:pPr algn="just"/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170432" y="5943600"/>
            <a:ext cx="10058400" cy="71323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13 октября 2017</a:t>
            </a:r>
          </a:p>
          <a:p>
            <a:pPr algn="ctr"/>
            <a:r>
              <a:rPr lang="ru-RU" dirty="0" smtClean="0"/>
              <a:t>Г. Москва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264" y="1078357"/>
            <a:ext cx="4086731" cy="229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7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5648" y="155448"/>
            <a:ext cx="10314432" cy="1325880"/>
          </a:xfrm>
        </p:spPr>
        <p:txBody>
          <a:bodyPr>
            <a:noAutofit/>
          </a:bodyPr>
          <a:lstStyle/>
          <a:p>
            <a:r>
              <a:rPr lang="en-US" sz="2400" dirty="0" smtClean="0"/>
              <a:t>II </a:t>
            </a:r>
            <a:r>
              <a:rPr lang="ru-RU" sz="2400" dirty="0"/>
              <a:t>шаг: </a:t>
            </a:r>
            <a:r>
              <a:rPr lang="ru-RU" sz="2600" dirty="0" smtClean="0"/>
              <a:t>по данным из отчетов ЛПУ в 2015 году было выполнено</a:t>
            </a:r>
            <a:br>
              <a:rPr lang="ru-RU" sz="2600" dirty="0" smtClean="0"/>
            </a:br>
            <a:r>
              <a:rPr lang="ru-RU" sz="2600" b="1" dirty="0" smtClean="0"/>
              <a:t>около 500 000 бактериологических исследований</a:t>
            </a:r>
            <a:endParaRPr lang="ru-RU" sz="26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1143001" y="1082386"/>
          <a:ext cx="10844784" cy="5569660"/>
        </p:xfrm>
        <a:graphic>
          <a:graphicData uri="http://schemas.openxmlformats.org/drawingml/2006/table">
            <a:tbl>
              <a:tblPr/>
              <a:tblGrid>
                <a:gridCol w="7627383"/>
                <a:gridCol w="1141105"/>
                <a:gridCol w="1063887"/>
                <a:gridCol w="1012409"/>
              </a:tblGrid>
              <a:tr h="5676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Название исследования</a:t>
                      </a:r>
                    </a:p>
                  </a:txBody>
                  <a:tcPr marL="5176" marR="5176" marT="517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Количество образцов за 2015г</a:t>
                      </a:r>
                    </a:p>
                  </a:txBody>
                  <a:tcPr marL="5176" marR="5176" marT="5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Из них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положительных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176" marR="5176" marT="5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сторонние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лаборатории</a:t>
                      </a:r>
                    </a:p>
                  </a:txBody>
                  <a:tcPr marL="5176" marR="5176" marT="517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28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Общий итог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498 951   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67 420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154 926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 Исследование мочи с определением чувствительности микроорганизмов к антибиотикам (классическим методом, автоматизированным методом)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46 597   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15 099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17 371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3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 Исследование мокроты, в 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т.ч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 бронхоальвеолярный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лаваж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 определением чувствительности микроорганизмов к антибиотикам (классическим методом, автоматизированным методом)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40 636   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8 607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   2 810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3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 Исследование мазка со слизистой ротоглотки (зева) с определением чувствительности микроорганизмов к антибиотикам (классическим методом, автоматизированным методом)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22 235   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7 630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11 069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3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15. Исследование фекалий на условно-патогенную микрофлору с определением чувствительности микроорганизмов к антибиотикам (классическим методом, автоматизированным методом)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24 124   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6 751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13 114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3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10. Исследование вагинального отделяемого с определением чувствительности микроорганизмов к антибиотикам (классическим методом, автоматизированным методом)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14 555   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5 544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   7 779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 Исследование отделяемого носа с определением чувствительности микроорганизмов к антибиотикам (классическим методом, автоматизированным методом)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20 631   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5 175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   7 039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34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Исследование биосубстратов (раневое отделяемое, биоптат, пунктат, экссудат, стерильные в норме жидкости) в аэробных условиях с определением чувствительности микроорганизмов к антибиотикам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26 093   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4 070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   8 821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 Исследование биосубстратов на золотистый стафилококк, в т.ч. на метициллинрезистентность (классическим методом, автоматизированным методом)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41 509   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2 684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16 483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 Исследование фекалий на дисбактериоз кишечника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7 834   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2 290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   5 457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3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14. Исследование фекалий, рвотных масс на патогенную кишечную группу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102 696   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2 174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26 450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81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29. Метод прямой иммунофлюоресценции (цервикальный канал, уретра): </a:t>
                      </a: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Chlamidia trachomatis, Mycoplasma hominis, Ureaplasma urealiticum, Neisseria gonorrhoeae, Trichomonas vaginalis, Toxoplasma gondii, Treponema pallidum, </a:t>
                      </a:r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вирус простого герпеса, цитомегаловирус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20 350   </a:t>
                      </a:r>
                    </a:p>
                  </a:txBody>
                  <a:tcPr marL="5176" marR="5176" marT="517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1 324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                            20 350   </a:t>
                      </a:r>
                    </a:p>
                  </a:txBody>
                  <a:tcPr marL="5176" marR="5176" marT="51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86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3664" y="225514"/>
            <a:ext cx="10012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III </a:t>
            </a:r>
            <a:r>
              <a:rPr lang="ru-RU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шаг: Итоговые количества исследований, полученные при анализе стандартов лечения и диагнозов оплаченных ФОМС в 2015 году с учетом анкетирования ЛПУ и экспертных оценок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4161593"/>
              </p:ext>
            </p:extLst>
          </p:nvPr>
        </p:nvGraphicFramePr>
        <p:xfrm>
          <a:off x="2435408" y="1553860"/>
          <a:ext cx="6818319" cy="4846226"/>
        </p:xfrm>
        <a:graphic>
          <a:graphicData uri="http://schemas.openxmlformats.org/drawingml/2006/table">
            <a:tbl>
              <a:tblPr/>
              <a:tblGrid>
                <a:gridCol w="34483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699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03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Биоматериал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Кол-во исследований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Гемокультуры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8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Моча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22 300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16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Мокрота+бронхоальвеолярный лаваж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40 000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8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Кал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67 000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3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Кал-дисбактериоз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7 800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8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Глаза-нос-уши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8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Дифтерия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7 400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9673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Плевральная -  перитонеальная жидкость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836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Гной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13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Уретра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– вагинальное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отделяемое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1328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Анаэробы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773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312 500,00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3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405" y="244914"/>
            <a:ext cx="8506395" cy="531202"/>
          </a:xfrm>
        </p:spPr>
        <p:txBody>
          <a:bodyPr>
            <a:noAutofit/>
          </a:bodyPr>
          <a:lstStyle/>
          <a:p>
            <a:r>
              <a:rPr lang="ru-RU" sz="3200" dirty="0"/>
              <a:t>УЧАСТНИКИ ЦЕНТРАЛИЗАЦИИ</a:t>
            </a:r>
          </a:p>
        </p:txBody>
      </p:sp>
      <p:sp>
        <p:nvSpPr>
          <p:cNvPr id="21" name="Объект 2"/>
          <p:cNvSpPr>
            <a:spLocks noGrp="1"/>
          </p:cNvSpPr>
          <p:nvPr>
            <p:ph idx="1"/>
          </p:nvPr>
        </p:nvSpPr>
        <p:spPr>
          <a:xfrm>
            <a:off x="1083463" y="1300671"/>
            <a:ext cx="5381345" cy="1488249"/>
          </a:xfrm>
        </p:spPr>
        <p:txBody>
          <a:bodyPr numCol="1">
            <a:normAutofit fontScale="92500" lnSpcReduction="20000"/>
          </a:bodyPr>
          <a:lstStyle/>
          <a:p>
            <a:pPr marL="0" indent="0">
              <a:buNone/>
            </a:pPr>
            <a:r>
              <a:rPr lang="ru-RU" sz="2000" dirty="0"/>
              <a:t>Планировалось включение в централизацию всех лечебных учреждений Волгограда и Волгоградской области:</a:t>
            </a:r>
          </a:p>
          <a:p>
            <a:pPr marL="0" indent="0">
              <a:buNone/>
            </a:pPr>
            <a:r>
              <a:rPr lang="ru-RU" sz="2600" b="1" dirty="0"/>
              <a:t>СТАЦИОНАРЫ  + ПОЛИКЛИНИКИ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253" y="4398355"/>
            <a:ext cx="77820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/>
          </a:p>
          <a:p>
            <a:endParaRPr lang="ru-RU" sz="2000" dirty="0"/>
          </a:p>
          <a:p>
            <a:pPr>
              <a:buFont typeface="Wingdings" pitchFamily="2" charset="2"/>
              <a:buNone/>
            </a:pPr>
            <a:endParaRPr lang="ru-RU" sz="2000" dirty="0"/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7" name="Рисунок 6" descr="больниц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4138" y="28803600"/>
            <a:ext cx="379412" cy="40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детская бол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4613" y="29260800"/>
            <a:ext cx="412750" cy="40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корая мед помо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75564" y="29698950"/>
            <a:ext cx="407987" cy="43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госп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5563" y="30156150"/>
            <a:ext cx="385762" cy="40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род дом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94614" y="30613350"/>
            <a:ext cx="428625" cy="42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цент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85089" y="31089600"/>
            <a:ext cx="384175" cy="40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дет цен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66039" y="31537275"/>
            <a:ext cx="390525" cy="42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поли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6038" y="31975425"/>
            <a:ext cx="419100" cy="40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дет пол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6038" y="32432625"/>
            <a:ext cx="381000" cy="41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олг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46989" y="28308300"/>
            <a:ext cx="428625" cy="46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73499" y="1094341"/>
            <a:ext cx="5523114" cy="5105292"/>
          </a:xfrm>
          <a:prstGeom prst="rect">
            <a:avLst/>
          </a:prstGeom>
        </p:spPr>
      </p:pic>
      <p:sp>
        <p:nvSpPr>
          <p:cNvPr id="3" name="Штриховая стрелка вправо 2"/>
          <p:cNvSpPr/>
          <p:nvPr/>
        </p:nvSpPr>
        <p:spPr>
          <a:xfrm rot="5400000">
            <a:off x="2807208" y="2907792"/>
            <a:ext cx="1097280" cy="1005840"/>
          </a:xfrm>
          <a:prstGeom prst="striped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бъект 2"/>
          <p:cNvSpPr txBox="1">
            <a:spLocks/>
          </p:cNvSpPr>
          <p:nvPr/>
        </p:nvSpPr>
        <p:spPr>
          <a:xfrm>
            <a:off x="1005841" y="4032505"/>
            <a:ext cx="6181344" cy="1488249"/>
          </a:xfrm>
          <a:prstGeom prst="rect">
            <a:avLst/>
          </a:prstGeom>
        </p:spPr>
        <p:txBody>
          <a:bodyPr vert="horz" lIns="91440" tIns="45720" rIns="91440" bIns="45720" numCol="1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2000" dirty="0"/>
              <a:t>В итоге в централизации полностью участвует амбулаторно-поликлиническое звено и только частично стационары:</a:t>
            </a:r>
          </a:p>
          <a:p>
            <a:pPr marL="0" indent="0">
              <a:buFont typeface="Wingdings 3" charset="2"/>
              <a:buNone/>
            </a:pPr>
            <a:r>
              <a:rPr lang="ru-RU" sz="2600" b="1" dirty="0"/>
              <a:t>ПОЛИКЛИНИКИ + стационары (частично)</a:t>
            </a:r>
          </a:p>
        </p:txBody>
      </p:sp>
    </p:spTree>
    <p:extLst>
      <p:ext uri="{BB962C8B-B14F-4D97-AF65-F5344CB8AC3E}">
        <p14:creationId xmlns:p14="http://schemas.microsoft.com/office/powerpoint/2010/main" val="40933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405" y="244914"/>
            <a:ext cx="10137075" cy="531202"/>
          </a:xfrm>
        </p:spPr>
        <p:txBody>
          <a:bodyPr>
            <a:noAutofit/>
          </a:bodyPr>
          <a:lstStyle/>
          <a:p>
            <a:r>
              <a:rPr lang="ru-RU" sz="3200" dirty="0"/>
              <a:t>Схема взаиморасчетов с централизованной лабораторией поликлиник:</a:t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488253" y="4398355"/>
            <a:ext cx="77820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/>
          </a:p>
          <a:p>
            <a:endParaRPr lang="ru-RU" sz="2000" dirty="0"/>
          </a:p>
          <a:p>
            <a:pPr>
              <a:buFont typeface="Wingdings" pitchFamily="2" charset="2"/>
              <a:buNone/>
            </a:pPr>
            <a:endParaRPr lang="ru-RU" sz="2000" dirty="0"/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7" name="Рисунок 6" descr="больниц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4138" y="28803600"/>
            <a:ext cx="379412" cy="40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детская бол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4613" y="29260800"/>
            <a:ext cx="412750" cy="40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корая мед помо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75564" y="29698950"/>
            <a:ext cx="407987" cy="43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госп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5563" y="30156150"/>
            <a:ext cx="385762" cy="40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род дом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94614" y="30613350"/>
            <a:ext cx="428625" cy="42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цент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85089" y="31089600"/>
            <a:ext cx="384175" cy="40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дет цен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66039" y="31537275"/>
            <a:ext cx="390525" cy="42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поли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6038" y="31975425"/>
            <a:ext cx="419100" cy="40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дет пол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6038" y="32432625"/>
            <a:ext cx="381000" cy="41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олг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46989" y="28308300"/>
            <a:ext cx="428625" cy="46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02536" y="1529960"/>
            <a:ext cx="8668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выделенный тариф на услугу – на лабораторное исследование</a:t>
            </a:r>
          </a:p>
        </p:txBody>
      </p:sp>
      <p:pic>
        <p:nvPicPr>
          <p:cNvPr id="18" name="Объект 3"/>
          <p:cNvPicPr>
            <a:picLocks noGrp="1"/>
          </p:cNvPicPr>
          <p:nvPr>
            <p:ph sz="quarter" idx="10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05" y="1946917"/>
            <a:ext cx="8163830" cy="476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9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405" y="244914"/>
            <a:ext cx="10301667" cy="1062678"/>
          </a:xfrm>
        </p:spPr>
        <p:txBody>
          <a:bodyPr>
            <a:noAutofit/>
          </a:bodyPr>
          <a:lstStyle/>
          <a:p>
            <a:r>
              <a:rPr lang="ru-RU" sz="3200" dirty="0"/>
              <a:t>Планируемая схема взаиморасчетов с централизованной лабораторией стационаров: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253" y="4398355"/>
            <a:ext cx="77820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/>
          </a:p>
          <a:p>
            <a:endParaRPr lang="ru-RU" sz="2000" dirty="0"/>
          </a:p>
          <a:p>
            <a:pPr>
              <a:buFont typeface="Wingdings" pitchFamily="2" charset="2"/>
              <a:buNone/>
            </a:pPr>
            <a:endParaRPr lang="ru-RU" sz="2000" dirty="0"/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7" name="Рисунок 6" descr="больниц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4138" y="28803600"/>
            <a:ext cx="379412" cy="40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детская бол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4613" y="29260800"/>
            <a:ext cx="412750" cy="40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корая мед помо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75564" y="29698950"/>
            <a:ext cx="407987" cy="43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госп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5563" y="30156150"/>
            <a:ext cx="385762" cy="40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род дом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94614" y="30613350"/>
            <a:ext cx="428625" cy="42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цент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85089" y="31089600"/>
            <a:ext cx="384175" cy="40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дет цен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66039" y="31537275"/>
            <a:ext cx="390525" cy="42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поли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6038" y="31975425"/>
            <a:ext cx="419100" cy="40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дет пол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6038" y="32432625"/>
            <a:ext cx="381000" cy="41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олг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46989" y="28308300"/>
            <a:ext cx="428625" cy="46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704405" y="1340929"/>
            <a:ext cx="9680634" cy="538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51" i="1" dirty="0"/>
              <a:t>удержание средств из платежей по КСГ, на основании актов выполненных работ централизованной лабораторией для ЛПУ. Выплата централизованной лаборатории сумм удержаний. </a:t>
            </a:r>
            <a:endParaRPr lang="ru-RU" sz="1451" dirty="0"/>
          </a:p>
        </p:txBody>
      </p:sp>
      <p:pic>
        <p:nvPicPr>
          <p:cNvPr id="23" name="Рисунок 2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28" y="1983937"/>
            <a:ext cx="8100520" cy="463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1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4405" y="244914"/>
            <a:ext cx="10301667" cy="1062678"/>
          </a:xfrm>
        </p:spPr>
        <p:txBody>
          <a:bodyPr>
            <a:noAutofit/>
          </a:bodyPr>
          <a:lstStyle/>
          <a:p>
            <a:r>
              <a:rPr lang="ru-RU" sz="3200" dirty="0" smtClean="0"/>
              <a:t>Планируемая схема </a:t>
            </a:r>
            <a:r>
              <a:rPr lang="ru-RU" sz="3200" dirty="0"/>
              <a:t>взаиморасчетов с централизованной лабораторией стационаров: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8253" y="4398355"/>
            <a:ext cx="77820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/>
          </a:p>
          <a:p>
            <a:endParaRPr lang="ru-RU" sz="2000" dirty="0"/>
          </a:p>
          <a:p>
            <a:pPr>
              <a:buFont typeface="Wingdings" pitchFamily="2" charset="2"/>
              <a:buNone/>
            </a:pPr>
            <a:endParaRPr lang="ru-RU" sz="2000" dirty="0"/>
          </a:p>
          <a:p>
            <a:endParaRPr lang="ru-RU" sz="1600" dirty="0"/>
          </a:p>
          <a:p>
            <a:endParaRPr lang="ru-RU" sz="1600" dirty="0"/>
          </a:p>
        </p:txBody>
      </p:sp>
      <p:pic>
        <p:nvPicPr>
          <p:cNvPr id="7" name="Рисунок 6" descr="больниц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04138" y="28803600"/>
            <a:ext cx="379412" cy="404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детская боль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4613" y="29260800"/>
            <a:ext cx="412750" cy="40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скорая мед помощ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75564" y="29698950"/>
            <a:ext cx="407987" cy="43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госп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75563" y="30156150"/>
            <a:ext cx="385762" cy="40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род дом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94614" y="30613350"/>
            <a:ext cx="428625" cy="42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цент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85089" y="31089600"/>
            <a:ext cx="384175" cy="40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дет цент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666039" y="31537275"/>
            <a:ext cx="390525" cy="423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поли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66038" y="31975425"/>
            <a:ext cx="419100" cy="40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дет пол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6038" y="32432625"/>
            <a:ext cx="381000" cy="41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олг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646989" y="28308300"/>
            <a:ext cx="428625" cy="46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Прямоугольник 21"/>
          <p:cNvSpPr/>
          <p:nvPr/>
        </p:nvSpPr>
        <p:spPr>
          <a:xfrm>
            <a:off x="1704405" y="1340929"/>
            <a:ext cx="9680634" cy="538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51" i="1" dirty="0"/>
              <a:t>удержание средств из платежей по КСГ, на основании актов выполненных работ централизованной лабораторией для ЛПУ. Выплата централизованной лаборатории сумм удержаний. </a:t>
            </a:r>
            <a:endParaRPr lang="ru-RU" sz="1451" dirty="0"/>
          </a:p>
        </p:txBody>
      </p:sp>
      <p:pic>
        <p:nvPicPr>
          <p:cNvPr id="23" name="Рисунок 2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728" y="1983937"/>
            <a:ext cx="8100520" cy="4638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9390656">
            <a:off x="1707183" y="3523664"/>
            <a:ext cx="9034844" cy="523220"/>
          </a:xfrm>
          <a:prstGeom prst="rect">
            <a:avLst/>
          </a:prstGeom>
          <a:solidFill>
            <a:srgbClr val="FCE0E0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НЕ  УТВЕРЖДЕНО ТФОМС!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18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3664" y="225514"/>
            <a:ext cx="1001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ru-RU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Создание ИТ - инфраструктуры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110895" y="1490473"/>
            <a:ext cx="7374737" cy="4343400"/>
          </a:xfrm>
          <a:prstGeom prst="rect">
            <a:avLst/>
          </a:prstGeom>
          <a:noFill/>
        </p:spPr>
        <p:txBody>
          <a:bodyPr numCol="1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ru-RU" sz="2000" dirty="0"/>
              <a:t>Планировалась интеграция ЛИС с МИС.</a:t>
            </a:r>
          </a:p>
          <a:p>
            <a:pPr marL="0" indent="0">
              <a:buFont typeface="Wingdings 3" charset="2"/>
              <a:buNone/>
            </a:pPr>
            <a:r>
              <a:rPr lang="ru-RU" sz="2000" dirty="0"/>
              <a:t>Т.к. МИС на данном этапе не была внедрена в ЛПУ </a:t>
            </a:r>
            <a:r>
              <a:rPr lang="ru-RU" sz="2000" dirty="0"/>
              <a:t>Волгоградской области, пришлось использовать ЛИС в качестве </a:t>
            </a:r>
            <a:r>
              <a:rPr lang="ru-RU" sz="2000" dirty="0"/>
              <a:t>распределенной </a:t>
            </a:r>
            <a:r>
              <a:rPr lang="ru-RU" sz="2000" dirty="0"/>
              <a:t>региональной </a:t>
            </a:r>
            <a:r>
              <a:rPr lang="ru-RU" sz="2000" dirty="0"/>
              <a:t>системы.</a:t>
            </a:r>
          </a:p>
          <a:p>
            <a:pPr marL="0" indent="0">
              <a:buFont typeface="Wingdings 3" charset="2"/>
              <a:buNone/>
            </a:pPr>
            <a:r>
              <a:rPr lang="ru-RU" sz="2000" dirty="0"/>
              <a:t>Что повлекло за собой:</a:t>
            </a:r>
          </a:p>
          <a:p>
            <a:pPr>
              <a:buFontTx/>
              <a:buChar char="-"/>
            </a:pPr>
            <a:r>
              <a:rPr lang="ru-RU" sz="2000" b="1" dirty="0"/>
              <a:t>Установку ПК в каждом пункте взятия биоматериала,</a:t>
            </a:r>
          </a:p>
          <a:p>
            <a:pPr>
              <a:buFontTx/>
              <a:buChar char="-"/>
            </a:pPr>
            <a:r>
              <a:rPr lang="ru-RU" sz="2000" b="1" dirty="0"/>
              <a:t>Сертификацию рабочего места по 152 ФЗ,</a:t>
            </a:r>
          </a:p>
          <a:p>
            <a:pPr>
              <a:buFontTx/>
              <a:buChar char="-"/>
            </a:pPr>
            <a:r>
              <a:rPr lang="ru-RU" sz="2000" b="1" dirty="0"/>
              <a:t>Обучение регистраторов,</a:t>
            </a:r>
          </a:p>
          <a:p>
            <a:pPr>
              <a:buFontTx/>
              <a:buChar char="-"/>
            </a:pPr>
            <a:r>
              <a:rPr lang="ru-RU" sz="2000" b="1" dirty="0"/>
              <a:t>Организацию контакт –центра </a:t>
            </a:r>
          </a:p>
          <a:p>
            <a:pPr marL="0" indent="0">
              <a:buFont typeface="Wingdings 3" charset="2"/>
              <a:buNone/>
            </a:pPr>
            <a:endParaRPr lang="ru-RU" sz="2000" b="1" dirty="0"/>
          </a:p>
          <a:p>
            <a:pPr marL="0" indent="0">
              <a:buFont typeface="Wingdings 3" charset="2"/>
              <a:buNone/>
            </a:pPr>
            <a:endParaRPr lang="ru-RU" sz="26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866" y="3884897"/>
            <a:ext cx="3089038" cy="27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75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3664" y="225514"/>
            <a:ext cx="1001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Bef>
                <a:spcPct val="0"/>
              </a:spcBef>
            </a:pPr>
            <a:r>
              <a:rPr lang="ru-RU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Архитектура ЛИС</a:t>
            </a:r>
            <a:endParaRPr lang="ru-RU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oup 3"/>
          <p:cNvGrpSpPr/>
          <p:nvPr/>
        </p:nvGrpSpPr>
        <p:grpSpPr>
          <a:xfrm>
            <a:off x="4353690" y="3979424"/>
            <a:ext cx="2093320" cy="2046883"/>
            <a:chOff x="6926580" y="1005066"/>
            <a:chExt cx="2093320" cy="2046883"/>
          </a:xfrm>
        </p:grpSpPr>
        <p:cxnSp>
          <p:nvCxnSpPr>
            <p:cNvPr id="43" name="Straight Connector 4"/>
            <p:cNvCxnSpPr>
              <a:endCxn id="44" idx="1"/>
            </p:cNvCxnSpPr>
            <p:nvPr/>
          </p:nvCxnSpPr>
          <p:spPr>
            <a:xfrm>
              <a:off x="6926580" y="1005066"/>
              <a:ext cx="786001" cy="83224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5"/>
            <p:cNvSpPr/>
            <p:nvPr/>
          </p:nvSpPr>
          <p:spPr>
            <a:xfrm>
              <a:off x="7488280" y="1628914"/>
              <a:ext cx="1531620" cy="1423035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SA">
                <a:latin typeface="Calibri" panose="020F0502020204030204" pitchFamily="34" charset="0"/>
              </a:endParaRPr>
            </a:p>
          </p:txBody>
        </p:sp>
        <p:sp>
          <p:nvSpPr>
            <p:cNvPr id="45" name="Rectangle 6"/>
            <p:cNvSpPr/>
            <p:nvPr/>
          </p:nvSpPr>
          <p:spPr>
            <a:xfrm>
              <a:off x="7539080" y="1703384"/>
              <a:ext cx="1470660" cy="1290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latin typeface="Calibri" panose="020F0502020204030204" pitchFamily="34" charset="0"/>
                </a:rPr>
                <a:t>Ядро лаборатории</a:t>
              </a:r>
              <a:endParaRPr lang="el-GR" dirty="0">
                <a:latin typeface="Calibri" panose="020F0502020204030204" pitchFamily="34" charset="0"/>
              </a:endParaRPr>
            </a:p>
          </p:txBody>
        </p:sp>
      </p:grpSp>
      <p:sp>
        <p:nvSpPr>
          <p:cNvPr id="8" name="Rounded Rectangle 1"/>
          <p:cNvSpPr/>
          <p:nvPr/>
        </p:nvSpPr>
        <p:spPr>
          <a:xfrm>
            <a:off x="1640586" y="3766570"/>
            <a:ext cx="2994660" cy="640080"/>
          </a:xfrm>
          <a:prstGeom prst="roundRect">
            <a:avLst>
              <a:gd name="adj" fmla="val 38096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>
              <a:latin typeface="Calibri" panose="020F0502020204030204" pitchFamily="34" charset="0"/>
            </a:endParaRPr>
          </a:p>
        </p:txBody>
      </p:sp>
      <p:sp>
        <p:nvSpPr>
          <p:cNvPr id="9" name="TextBox 2"/>
          <p:cNvSpPr txBox="1"/>
          <p:nvPr/>
        </p:nvSpPr>
        <p:spPr>
          <a:xfrm>
            <a:off x="1680461" y="3732280"/>
            <a:ext cx="302817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000" dirty="0" smtClean="0">
                <a:latin typeface="Calibri" panose="020F0502020204030204" pitchFamily="34" charset="0"/>
              </a:rPr>
              <a:t>ЛИС «</a:t>
            </a:r>
            <a:r>
              <a:rPr lang="en-US" sz="4000" dirty="0" err="1" smtClean="0">
                <a:latin typeface="Calibri" panose="020F0502020204030204" pitchFamily="34" charset="0"/>
              </a:rPr>
              <a:t>sLIS</a:t>
            </a:r>
            <a:r>
              <a:rPr lang="ru-RU" sz="4000" dirty="0" smtClean="0">
                <a:latin typeface="Calibri" panose="020F0502020204030204" pitchFamily="34" charset="0"/>
              </a:rPr>
              <a:t>»</a:t>
            </a:r>
            <a:endParaRPr lang="ar-SA" sz="4000" dirty="0">
              <a:latin typeface="Calibri" panose="020F0502020204030204" pitchFamily="34" charset="0"/>
            </a:endParaRPr>
          </a:p>
        </p:txBody>
      </p:sp>
      <p:grpSp>
        <p:nvGrpSpPr>
          <p:cNvPr id="10" name="Group 7"/>
          <p:cNvGrpSpPr/>
          <p:nvPr/>
        </p:nvGrpSpPr>
        <p:grpSpPr>
          <a:xfrm>
            <a:off x="4498086" y="1341767"/>
            <a:ext cx="2417721" cy="2424804"/>
            <a:chOff x="4458143" y="65580"/>
            <a:chExt cx="2417721" cy="2424804"/>
          </a:xfrm>
        </p:grpSpPr>
        <p:cxnSp>
          <p:nvCxnSpPr>
            <p:cNvPr id="40" name="Straight Connector 8"/>
            <p:cNvCxnSpPr/>
            <p:nvPr/>
          </p:nvCxnSpPr>
          <p:spPr>
            <a:xfrm flipV="1">
              <a:off x="4458143" y="1361861"/>
              <a:ext cx="800100" cy="112852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9"/>
            <p:cNvSpPr/>
            <p:nvPr/>
          </p:nvSpPr>
          <p:spPr>
            <a:xfrm>
              <a:off x="4899719" y="65580"/>
              <a:ext cx="1531620" cy="1423035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SA">
                <a:latin typeface="Calibri" panose="020F0502020204030204" pitchFamily="34" charset="0"/>
              </a:endParaRPr>
            </a:p>
          </p:txBody>
        </p:sp>
        <p:sp>
          <p:nvSpPr>
            <p:cNvPr id="42" name="Rectangle 10"/>
            <p:cNvSpPr/>
            <p:nvPr/>
          </p:nvSpPr>
          <p:spPr>
            <a:xfrm>
              <a:off x="4504686" y="135799"/>
              <a:ext cx="2371178" cy="12906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>
                      <a:hueOff val="0"/>
                      <a:satOff val="0"/>
                      <a:lumOff val="0"/>
                      <a:alphaOff val="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 rtl="1"/>
              <a:r>
                <a:rPr lang="ru-RU" sz="2000" b="1" dirty="0" smtClean="0">
                  <a:latin typeface="Calibri" panose="020F0502020204030204" pitchFamily="34" charset="0"/>
                </a:rPr>
                <a:t>Внешний </a:t>
              </a:r>
            </a:p>
            <a:p>
              <a:pPr lvl="0" algn="ctr" rtl="1"/>
              <a:r>
                <a:rPr lang="ru-RU" sz="2000" b="1" dirty="0" smtClean="0">
                  <a:latin typeface="Calibri" panose="020F0502020204030204" pitchFamily="34" charset="0"/>
                </a:rPr>
                <a:t>контур</a:t>
              </a:r>
              <a:endParaRPr lang="ar-SA" sz="2000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oup 12"/>
          <p:cNvGrpSpPr/>
          <p:nvPr/>
        </p:nvGrpSpPr>
        <p:grpSpPr>
          <a:xfrm>
            <a:off x="6148873" y="1033329"/>
            <a:ext cx="4596427" cy="801321"/>
            <a:chOff x="4530976" y="1200789"/>
            <a:chExt cx="4311624" cy="518160"/>
          </a:xfrm>
        </p:grpSpPr>
        <p:cxnSp>
          <p:nvCxnSpPr>
            <p:cNvPr id="37" name="Straight Connector 23"/>
            <p:cNvCxnSpPr/>
            <p:nvPr/>
          </p:nvCxnSpPr>
          <p:spPr>
            <a:xfrm>
              <a:off x="4530976" y="1459869"/>
              <a:ext cx="65062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 Diagonal Corner Rectangle 30"/>
            <p:cNvSpPr/>
            <p:nvPr/>
          </p:nvSpPr>
          <p:spPr>
            <a:xfrm>
              <a:off x="5181600" y="1200789"/>
              <a:ext cx="3661000" cy="518160"/>
            </a:xfrm>
            <a:prstGeom prst="round2Diag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SA" dirty="0">
                <a:latin typeface="Calibri" panose="020F0502020204030204" pitchFamily="34" charset="0"/>
              </a:endParaRPr>
            </a:p>
          </p:txBody>
        </p:sp>
        <p:sp>
          <p:nvSpPr>
            <p:cNvPr id="39" name="Rectangle 11"/>
            <p:cNvSpPr/>
            <p:nvPr/>
          </p:nvSpPr>
          <p:spPr>
            <a:xfrm>
              <a:off x="5195832" y="1273645"/>
              <a:ext cx="3646768" cy="41793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/>
              <a:r>
                <a:rPr lang="ru-RU" b="1" dirty="0" smtClean="0">
                  <a:latin typeface="Calibri" panose="020F0502020204030204" pitchFamily="34" charset="0"/>
                </a:rPr>
                <a:t>Подключение процедурных кабинетов</a:t>
              </a:r>
              <a:endParaRPr lang="en-US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3" name="Group 14"/>
          <p:cNvGrpSpPr/>
          <p:nvPr/>
        </p:nvGrpSpPr>
        <p:grpSpPr>
          <a:xfrm>
            <a:off x="6003922" y="2051182"/>
            <a:ext cx="4907324" cy="1283399"/>
            <a:chOff x="4500496" y="2495411"/>
            <a:chExt cx="4907324" cy="518160"/>
          </a:xfrm>
        </p:grpSpPr>
        <p:cxnSp>
          <p:nvCxnSpPr>
            <p:cNvPr id="31" name="Straight Connector 22"/>
            <p:cNvCxnSpPr/>
            <p:nvPr/>
          </p:nvCxnSpPr>
          <p:spPr>
            <a:xfrm>
              <a:off x="4500496" y="2769243"/>
              <a:ext cx="1010120" cy="14285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ound Diagonal Corner Rectangle 32"/>
            <p:cNvSpPr/>
            <p:nvPr/>
          </p:nvSpPr>
          <p:spPr>
            <a:xfrm>
              <a:off x="5458924" y="2495411"/>
              <a:ext cx="3787140" cy="518160"/>
            </a:xfrm>
            <a:prstGeom prst="round2Diag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SA">
                <a:latin typeface="Calibri" panose="020F0502020204030204" pitchFamily="34" charset="0"/>
              </a:endParaRPr>
            </a:p>
          </p:txBody>
        </p:sp>
        <p:sp>
          <p:nvSpPr>
            <p:cNvPr id="33" name="Rectangle 37"/>
            <p:cNvSpPr/>
            <p:nvPr/>
          </p:nvSpPr>
          <p:spPr>
            <a:xfrm>
              <a:off x="5528856" y="2520526"/>
              <a:ext cx="3878964" cy="37278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>
                <a:spcAft>
                  <a:spcPts val="600"/>
                </a:spcAft>
              </a:pPr>
              <a:r>
                <a:rPr lang="ru-RU" b="1" dirty="0" smtClean="0">
                  <a:latin typeface="Calibri" panose="020F0502020204030204" pitchFamily="34" charset="0"/>
                </a:rPr>
                <a:t>Интеграция с региональной </a:t>
              </a:r>
              <a:r>
                <a:rPr lang="ru-RU" b="1" dirty="0" smtClean="0">
                  <a:latin typeface="Calibri" panose="020F0502020204030204" pitchFamily="34" charset="0"/>
                </a:rPr>
                <a:t>программой для </a:t>
              </a:r>
              <a:r>
                <a:rPr lang="ru-RU" b="1" dirty="0" smtClean="0">
                  <a:latin typeface="Calibri" panose="020F0502020204030204" pitchFamily="34" charset="0"/>
                </a:rPr>
                <a:t>выгрузки </a:t>
              </a:r>
              <a:r>
                <a:rPr lang="ru-RU" b="1" dirty="0">
                  <a:latin typeface="Calibri" panose="020F0502020204030204" pitchFamily="34" charset="0"/>
                </a:rPr>
                <a:t>счетов </a:t>
              </a:r>
              <a:r>
                <a:rPr lang="ru-RU" b="1" dirty="0" smtClean="0">
                  <a:latin typeface="Calibri" panose="020F0502020204030204" pitchFamily="34" charset="0"/>
                </a:rPr>
                <a:t>программой  ТФОМС</a:t>
              </a:r>
              <a:endParaRPr lang="el-GR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Group 16"/>
          <p:cNvGrpSpPr/>
          <p:nvPr/>
        </p:nvGrpSpPr>
        <p:grpSpPr>
          <a:xfrm>
            <a:off x="6003922" y="4434477"/>
            <a:ext cx="3780673" cy="521216"/>
            <a:chOff x="4439152" y="4786115"/>
            <a:chExt cx="3780673" cy="521216"/>
          </a:xfrm>
        </p:grpSpPr>
        <p:cxnSp>
          <p:nvCxnSpPr>
            <p:cNvPr id="28" name="Straight Connector 29"/>
            <p:cNvCxnSpPr/>
            <p:nvPr/>
          </p:nvCxnSpPr>
          <p:spPr>
            <a:xfrm>
              <a:off x="4439152" y="5027931"/>
              <a:ext cx="65062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ound Diagonal Corner Rectangle 33"/>
            <p:cNvSpPr/>
            <p:nvPr/>
          </p:nvSpPr>
          <p:spPr>
            <a:xfrm>
              <a:off x="5008880" y="4789171"/>
              <a:ext cx="3210944" cy="518160"/>
            </a:xfrm>
            <a:prstGeom prst="round2Diag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SA">
                <a:latin typeface="Calibri" panose="020F0502020204030204" pitchFamily="34" charset="0"/>
              </a:endParaRPr>
            </a:p>
          </p:txBody>
        </p:sp>
        <p:sp>
          <p:nvSpPr>
            <p:cNvPr id="30" name="Rectangle 39"/>
            <p:cNvSpPr/>
            <p:nvPr/>
          </p:nvSpPr>
          <p:spPr>
            <a:xfrm>
              <a:off x="4968241" y="4786115"/>
              <a:ext cx="32515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/>
              <a:r>
                <a:rPr lang="ru-RU" b="1" dirty="0" smtClean="0">
                  <a:latin typeface="Calibri" panose="020F0502020204030204" pitchFamily="34" charset="0"/>
                </a:rPr>
                <a:t>Клиническая лаборатория</a:t>
              </a:r>
              <a:endParaRPr lang="en-US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oup 17"/>
          <p:cNvGrpSpPr/>
          <p:nvPr/>
        </p:nvGrpSpPr>
        <p:grpSpPr>
          <a:xfrm>
            <a:off x="6440802" y="5077274"/>
            <a:ext cx="3668912" cy="518160"/>
            <a:chOff x="4876032" y="5428912"/>
            <a:chExt cx="3668912" cy="518160"/>
          </a:xfrm>
        </p:grpSpPr>
        <p:cxnSp>
          <p:nvCxnSpPr>
            <p:cNvPr id="25" name="Straight Connector 27"/>
            <p:cNvCxnSpPr/>
            <p:nvPr/>
          </p:nvCxnSpPr>
          <p:spPr>
            <a:xfrm>
              <a:off x="4876032" y="5687992"/>
              <a:ext cx="53886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 Diagonal Corner Rectangle 34"/>
            <p:cNvSpPr/>
            <p:nvPr/>
          </p:nvSpPr>
          <p:spPr>
            <a:xfrm>
              <a:off x="5334000" y="5428912"/>
              <a:ext cx="3210944" cy="518160"/>
            </a:xfrm>
            <a:prstGeom prst="round2Diag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SA">
                <a:latin typeface="Calibri" panose="020F0502020204030204" pitchFamily="34" charset="0"/>
              </a:endParaRPr>
            </a:p>
          </p:txBody>
        </p:sp>
        <p:sp>
          <p:nvSpPr>
            <p:cNvPr id="27" name="Rectangle 40"/>
            <p:cNvSpPr/>
            <p:nvPr/>
          </p:nvSpPr>
          <p:spPr>
            <a:xfrm>
              <a:off x="5412381" y="5457606"/>
              <a:ext cx="31325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/>
              <a:r>
                <a:rPr lang="ru-RU" b="1" dirty="0" smtClean="0">
                  <a:latin typeface="Calibri" panose="020F0502020204030204" pitchFamily="34" charset="0"/>
                </a:rPr>
                <a:t>Микробиология</a:t>
              </a:r>
              <a:endParaRPr lang="en-US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5942962" y="5709561"/>
            <a:ext cx="3841632" cy="791338"/>
            <a:chOff x="4378192" y="6061199"/>
            <a:chExt cx="3841632" cy="646331"/>
          </a:xfrm>
        </p:grpSpPr>
        <p:cxnSp>
          <p:nvCxnSpPr>
            <p:cNvPr id="22" name="Straight Connector 28"/>
            <p:cNvCxnSpPr/>
            <p:nvPr/>
          </p:nvCxnSpPr>
          <p:spPr>
            <a:xfrm>
              <a:off x="4378192" y="6337305"/>
              <a:ext cx="650624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 Diagonal Corner Rectangle 35"/>
            <p:cNvSpPr/>
            <p:nvPr/>
          </p:nvSpPr>
          <p:spPr>
            <a:xfrm>
              <a:off x="4978400" y="6078225"/>
              <a:ext cx="3210944" cy="518160"/>
            </a:xfrm>
            <a:prstGeom prst="round2DiagRect">
              <a:avLst/>
            </a:prstGeom>
            <a:solidFill>
              <a:schemeClr val="bg1"/>
            </a:solidFill>
            <a:ln w="6350">
              <a:solidFill>
                <a:schemeClr val="bg1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ar-SA">
                <a:latin typeface="Calibri" panose="020F0502020204030204" pitchFamily="34" charset="0"/>
              </a:endParaRPr>
            </a:p>
          </p:txBody>
        </p:sp>
        <p:sp>
          <p:nvSpPr>
            <p:cNvPr id="24" name="Rectangle 41"/>
            <p:cNvSpPr/>
            <p:nvPr/>
          </p:nvSpPr>
          <p:spPr>
            <a:xfrm>
              <a:off x="5089776" y="6061199"/>
              <a:ext cx="31300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l-G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/>
              <a:r>
                <a:rPr lang="ru-RU" b="1" dirty="0" smtClean="0">
                  <a:latin typeface="Calibri" panose="020F0502020204030204" pitchFamily="34" charset="0"/>
                </a:rPr>
                <a:t>ПЦР через интеграцию с КДЛ-макс</a:t>
              </a:r>
              <a:endParaRPr lang="en-US" b="1" dirty="0">
                <a:latin typeface="Calibri" panose="020F0502020204030204" pitchFamily="34" charset="0"/>
              </a:endParaRP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085" y="2288759"/>
            <a:ext cx="2412069" cy="1463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930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304" y="354144"/>
            <a:ext cx="9445898" cy="67346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3 июля 2017г. </a:t>
            </a:r>
            <a:r>
              <a:rPr lang="ru-RU" dirty="0"/>
              <a:t>– Запуск лаборатории в промышленную эксплуатацию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6251" y="1645919"/>
            <a:ext cx="7062651" cy="2690950"/>
          </a:xfrm>
        </p:spPr>
        <p:txBody>
          <a:bodyPr/>
          <a:lstStyle/>
          <a:p>
            <a:r>
              <a:rPr lang="ru-RU" dirty="0"/>
              <a:t>Запуск централизованной лаборатории в промышленное производство по направлениям микробиология и ПЦР-диагностика (111 наименований исследований)</a:t>
            </a:r>
          </a:p>
          <a:p>
            <a:r>
              <a:rPr lang="ru-RU" dirty="0"/>
              <a:t>Спектр исследований:</a:t>
            </a:r>
          </a:p>
          <a:p>
            <a:pPr lvl="1"/>
            <a:r>
              <a:rPr lang="ru-RU" dirty="0"/>
              <a:t>Микробиологические исследования – 44 наименования;</a:t>
            </a:r>
          </a:p>
          <a:p>
            <a:pPr lvl="1"/>
            <a:r>
              <a:rPr lang="ru-RU" dirty="0"/>
              <a:t>Исследования методом ПЦР – 67 наименований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51" y="4083462"/>
            <a:ext cx="4061678" cy="26218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2076" y="2669667"/>
            <a:ext cx="5165676" cy="290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2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9428" y="437205"/>
            <a:ext cx="9353595" cy="508826"/>
          </a:xfrm>
        </p:spPr>
        <p:txBody>
          <a:bodyPr>
            <a:noAutofit/>
          </a:bodyPr>
          <a:lstStyle/>
          <a:p>
            <a:r>
              <a:rPr lang="ru-RU" dirty="0"/>
              <a:t>Создание базы для лаборатории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528827" y="1158815"/>
            <a:ext cx="8915400" cy="8770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200" dirty="0"/>
              <a:t>Второй этап централизации Волгоградской области реализуется на базе филиала ГУЗ «КДП №2». </a:t>
            </a:r>
          </a:p>
          <a:p>
            <a:pPr marL="0" indent="0">
              <a:buNone/>
            </a:pPr>
            <a:r>
              <a:rPr lang="ru-RU" sz="1200" dirty="0"/>
              <a:t>Лаборатория размещена по адресу: г. Волгоград, проспект Металлургов, 26а</a:t>
            </a:r>
          </a:p>
          <a:p>
            <a:pPr marL="0" indent="0">
              <a:buNone/>
            </a:pPr>
            <a:r>
              <a:rPr lang="ru-RU" sz="1200" dirty="0"/>
              <a:t>Общая площадь Лаборатории – 496,8 кв. м. </a:t>
            </a:r>
          </a:p>
          <a:p>
            <a:pPr marL="0" indent="0">
              <a:buNone/>
            </a:pP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2" y="2136079"/>
            <a:ext cx="5490755" cy="34322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501" y="3447689"/>
            <a:ext cx="5212066" cy="3257911"/>
          </a:xfrm>
          <a:prstGeom prst="rect">
            <a:avLst/>
          </a:prstGeom>
        </p:spPr>
      </p:pic>
      <p:sp>
        <p:nvSpPr>
          <p:cNvPr id="13" name="Объект 7"/>
          <p:cNvSpPr txBox="1">
            <a:spLocks/>
          </p:cNvSpPr>
          <p:nvPr/>
        </p:nvSpPr>
        <p:spPr>
          <a:xfrm>
            <a:off x="7597079" y="2136079"/>
            <a:ext cx="3925019" cy="11990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dirty="0"/>
              <a:t>На первом этаже размещена молекулярно-биологическая (ПЦР) лаборатория и медицинский офис.</a:t>
            </a:r>
          </a:p>
          <a:p>
            <a:pPr marL="0" indent="0">
              <a:buNone/>
            </a:pPr>
            <a:r>
              <a:rPr lang="ru-RU" sz="1300" dirty="0"/>
              <a:t>На втором этаже размещена микробиологическая лаборатория.</a:t>
            </a:r>
          </a:p>
          <a:p>
            <a:pPr marL="0" indent="0">
              <a:buNone/>
            </a:pP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2302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304" y="354144"/>
            <a:ext cx="9445898" cy="67346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26 февраля 2016г. </a:t>
            </a:r>
            <a:r>
              <a:rPr lang="ru-RU" dirty="0"/>
              <a:t>– Принятие решения о создании лаборатории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6251" y="1645919"/>
            <a:ext cx="9802951" cy="4676504"/>
          </a:xfrm>
        </p:spPr>
        <p:txBody>
          <a:bodyPr/>
          <a:lstStyle/>
          <a:p>
            <a:r>
              <a:rPr lang="ru-RU" dirty="0"/>
              <a:t>Принято решение о создании централизованной лаборатории, выполняющей микробиологические и молекулярно-генетические исследования для населения Волгоградской области.</a:t>
            </a:r>
          </a:p>
          <a:p>
            <a:r>
              <a:rPr lang="ru-RU" b="1" dirty="0"/>
              <a:t>Стратегические цели</a:t>
            </a:r>
            <a:r>
              <a:rPr lang="ru-RU" dirty="0"/>
              <a:t>:</a:t>
            </a:r>
          </a:p>
          <a:p>
            <a:pPr lvl="1"/>
            <a:r>
              <a:rPr lang="ru-RU" dirty="0"/>
              <a:t>Доступность и качество оказания медицинской помощи для жителей города и области,</a:t>
            </a:r>
          </a:p>
          <a:p>
            <a:pPr lvl="1"/>
            <a:r>
              <a:rPr lang="ru-RU" dirty="0"/>
              <a:t>Сокращение сроков выдачи результатов,</a:t>
            </a:r>
          </a:p>
          <a:p>
            <a:pPr lvl="1"/>
            <a:r>
              <a:rPr lang="ru-RU" dirty="0"/>
              <a:t>Стандартизация методов исследования,</a:t>
            </a:r>
          </a:p>
          <a:p>
            <a:pPr lvl="1"/>
            <a:r>
              <a:rPr lang="ru-RU" dirty="0"/>
              <a:t>Прослеживаемость результатов и создание единой государственной региональной статистической базы </a:t>
            </a:r>
          </a:p>
          <a:p>
            <a:pPr lvl="1"/>
            <a:r>
              <a:rPr lang="ru-RU" dirty="0" err="1"/>
              <a:t>Выявляемость</a:t>
            </a:r>
            <a:r>
              <a:rPr lang="ru-RU" dirty="0"/>
              <a:t> микроорганизмов и </a:t>
            </a:r>
            <a:r>
              <a:rPr lang="ru-RU" dirty="0" err="1"/>
              <a:t>таргетированное</a:t>
            </a:r>
            <a:r>
              <a:rPr lang="ru-RU" dirty="0"/>
              <a:t> назначение антибиотиков, и, как следствие, сокращение койко-дня.</a:t>
            </a:r>
          </a:p>
        </p:txBody>
      </p:sp>
    </p:spTree>
    <p:extLst>
      <p:ext uri="{BB962C8B-B14F-4D97-AF65-F5344CB8AC3E}">
        <p14:creationId xmlns:p14="http://schemas.microsoft.com/office/powerpoint/2010/main" val="232184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304" y="354144"/>
            <a:ext cx="9445898" cy="6734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Осуществлен </a:t>
            </a:r>
            <a:r>
              <a:rPr lang="ru-RU" dirty="0"/>
              <a:t>капитальный ремонт здания</a:t>
            </a:r>
          </a:p>
        </p:txBody>
      </p:sp>
      <p:pic>
        <p:nvPicPr>
          <p:cNvPr id="7" name="Рисунок 6" descr="20160422_123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521" y="2357181"/>
            <a:ext cx="5631844" cy="4223882"/>
          </a:xfrm>
          <a:prstGeom prst="rect">
            <a:avLst/>
          </a:prstGeom>
        </p:spPr>
      </p:pic>
      <p:pic>
        <p:nvPicPr>
          <p:cNvPr id="9" name="Рисунок 8" descr="IMG_06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353690" y="3278770"/>
            <a:ext cx="3506078" cy="3506078"/>
          </a:xfrm>
          <a:prstGeom prst="rect">
            <a:avLst/>
          </a:prstGeom>
        </p:spPr>
      </p:pic>
      <p:sp>
        <p:nvSpPr>
          <p:cNvPr id="10" name="Штриховая стрелка вправо 9"/>
          <p:cNvSpPr/>
          <p:nvPr/>
        </p:nvSpPr>
        <p:spPr>
          <a:xfrm>
            <a:off x="6244597" y="5474475"/>
            <a:ext cx="1440160" cy="77277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44597" y="1438525"/>
            <a:ext cx="3694931" cy="277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1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09364" y="1222576"/>
            <a:ext cx="5441259" cy="40809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304" y="354144"/>
            <a:ext cx="9445898" cy="673467"/>
          </a:xfrm>
        </p:spPr>
        <p:txBody>
          <a:bodyPr>
            <a:normAutofit fontScale="90000"/>
          </a:bodyPr>
          <a:lstStyle/>
          <a:p>
            <a:r>
              <a:rPr lang="ru-RU" dirty="0"/>
              <a:t>Видеть цель, верить в себя и не замечать препятствий!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2079" y="1929382"/>
            <a:ext cx="6144769" cy="460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4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304" y="354144"/>
            <a:ext cx="9445898" cy="673467"/>
          </a:xfrm>
        </p:spPr>
        <p:txBody>
          <a:bodyPr>
            <a:normAutofit fontScale="90000"/>
          </a:bodyPr>
          <a:lstStyle/>
          <a:p>
            <a:r>
              <a:rPr lang="ru-RU" dirty="0"/>
              <a:t>Получена лицензия на лабораторную деятельность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4744" y="1434135"/>
            <a:ext cx="3361072" cy="52479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21689" y="2488747"/>
            <a:ext cx="4799928" cy="269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9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304" y="354144"/>
            <a:ext cx="9445898" cy="673467"/>
          </a:xfrm>
        </p:spPr>
        <p:txBody>
          <a:bodyPr>
            <a:noAutofit/>
          </a:bodyPr>
          <a:lstStyle/>
          <a:p>
            <a:r>
              <a:rPr lang="ru-RU" sz="3200" dirty="0"/>
              <a:t>Проведена региональная конференция о  </a:t>
            </a:r>
            <a:br>
              <a:rPr lang="ru-RU" sz="3200" dirty="0"/>
            </a:br>
            <a:r>
              <a:rPr lang="ru-RU" sz="3200" dirty="0"/>
              <a:t>перспективах развития микробиологической</a:t>
            </a:r>
            <a:br>
              <a:rPr lang="ru-RU" sz="3200" dirty="0"/>
            </a:br>
            <a:r>
              <a:rPr lang="ru-RU" sz="3200" dirty="0"/>
              <a:t>службы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2596896"/>
            <a:ext cx="7071359" cy="397764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92" y="1408176"/>
            <a:ext cx="3874770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4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DCAF41-1E52-406F-B460-B38ABB5CD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116" y="1102285"/>
            <a:ext cx="8785599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i="1" dirty="0" smtClean="0"/>
              <a:t>«РЕКОМЕНДАЦИИ </a:t>
            </a:r>
            <a:r>
              <a:rPr lang="ru-RU" sz="1800" i="1" dirty="0"/>
              <a:t>ПО ВЗЯТИЮ, ХРАНЕНИЮ И ТРАНСПОРТИРОВКЕ КЛИНИЧЕСКОГО БИОЛОГИЧЕСКОГО МАТЕРИАЛА ДЛЯ МИКРОБИОЛОГИЧЕСКОГО ИССЛЕДОВАНИЯ (МИКРО) И ИССЛЕДОВАНИЯ МЕТОДОМ ПОЛИМЕРАЗНОЙ ЦЕПНОЙ РЕАКЦИИ (ПЦР</a:t>
            </a:r>
            <a:r>
              <a:rPr lang="ru-RU" sz="1800" i="1" dirty="0" smtClean="0"/>
              <a:t>)»</a:t>
            </a:r>
            <a:endParaRPr lang="ru-RU" sz="1800" i="1" dirty="0"/>
          </a:p>
        </p:txBody>
      </p:sp>
      <p:pic>
        <p:nvPicPr>
          <p:cNvPr id="8" name="Объект 7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395" y="5133583"/>
            <a:ext cx="6965661" cy="96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395" y="6146820"/>
            <a:ext cx="5383749" cy="652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933304" y="354144"/>
            <a:ext cx="9445898" cy="6734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Разработаны методические рекомендации по взятию биоматериала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140726"/>
              </p:ext>
            </p:extLst>
          </p:nvPr>
        </p:nvGraphicFramePr>
        <p:xfrm>
          <a:off x="2626395" y="2221993"/>
          <a:ext cx="8876757" cy="2688896"/>
        </p:xfrm>
        <a:graphic>
          <a:graphicData uri="http://schemas.openxmlformats.org/drawingml/2006/table">
            <a:tbl>
              <a:tblPr firstRow="1" firstCol="1" bandRow="1"/>
              <a:tblGrid>
                <a:gridCol w="1566945"/>
                <a:gridCol w="1566945"/>
                <a:gridCol w="1258097"/>
                <a:gridCol w="1258097"/>
                <a:gridCol w="827269"/>
                <a:gridCol w="1199702"/>
                <a:gridCol w="1199702"/>
              </a:tblGrid>
              <a:tr h="83192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Мазки отделяемого конъюнктивы (правый глаз, левый глаз)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аэробные бактерии                                     - факультативно-анаэробные бактерии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МИКРО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Пробирка № 481CE                                      (оранжевая крышка)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20-25°С или 2-8°С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Транспортировка в термоконтейнерах с соблюдением температурного режима (2-8°С)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5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до 48 часов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294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Аденовирус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CMV                                                     Neisseria gonorrhoeae</a:t>
                      </a:r>
                      <a:b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Chlamydia trachomatis</a:t>
                      </a:r>
                      <a:b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Trichomonas vaginalis</a:t>
                      </a:r>
                      <a:b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Mycoplasma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genitalium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Mycoplasma </a:t>
                      </a: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hominis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Ureaplasma</a:t>
                      </a: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spp.                                                                                              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ПЦР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Пробирка с транспортной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средой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№ 959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20-25°С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6 часов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2-8°С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до 3 дней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Транспортировка в </a:t>
                      </a:r>
                      <a:r>
                        <a:rPr lang="ru-RU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термоконтейнерах</a:t>
                      </a: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с соблюдением температурного режима (2-8°С)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4" name="Рисунок 876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24" y="2551175"/>
            <a:ext cx="318031" cy="84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Рисунок 4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89" y="3880373"/>
            <a:ext cx="6731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97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304" y="354144"/>
            <a:ext cx="9445898" cy="673467"/>
          </a:xfrm>
        </p:spPr>
        <p:txBody>
          <a:bodyPr>
            <a:normAutofit fontScale="90000"/>
          </a:bodyPr>
          <a:lstStyle/>
          <a:p>
            <a:r>
              <a:rPr lang="ru-RU" dirty="0"/>
              <a:t>Обучено 2 340 человек медперсонала и 212 регистраторов города и области</a:t>
            </a:r>
          </a:p>
        </p:txBody>
      </p:sp>
      <p:pic>
        <p:nvPicPr>
          <p:cNvPr id="6" name="Объект 5" descr="DSC099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776" y="1895856"/>
            <a:ext cx="6288072" cy="41940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5974" y="2112772"/>
            <a:ext cx="4832096" cy="36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7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304" y="354144"/>
            <a:ext cx="9445898" cy="673467"/>
          </a:xfrm>
        </p:spPr>
        <p:txBody>
          <a:bodyPr>
            <a:normAutofit fontScale="90000"/>
          </a:bodyPr>
          <a:lstStyle/>
          <a:p>
            <a:r>
              <a:rPr lang="ru-RU" dirty="0"/>
              <a:t>Разработано 42 </a:t>
            </a:r>
            <a:r>
              <a:rPr lang="ru-RU" dirty="0" err="1"/>
              <a:t>СОПа</a:t>
            </a:r>
            <a:r>
              <a:rPr lang="ru-RU" dirty="0"/>
              <a:t> (16 </a:t>
            </a:r>
            <a:r>
              <a:rPr lang="ru-RU" dirty="0" err="1"/>
              <a:t>мкб</a:t>
            </a:r>
            <a:r>
              <a:rPr lang="ru-RU" dirty="0"/>
              <a:t> и 26 </a:t>
            </a:r>
            <a:r>
              <a:rPr lang="ru-RU" dirty="0" err="1"/>
              <a:t>пцр</a:t>
            </a:r>
            <a:r>
              <a:rPr lang="ru-RU" dirty="0"/>
              <a:t>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55648" y="1635212"/>
            <a:ext cx="6019175" cy="4514382"/>
          </a:xfrm>
        </p:spPr>
      </p:pic>
      <p:pic>
        <p:nvPicPr>
          <p:cNvPr id="4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25" y="1606046"/>
            <a:ext cx="3222751" cy="454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24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304" y="354144"/>
            <a:ext cx="9445898" cy="673467"/>
          </a:xfrm>
        </p:spPr>
        <p:txBody>
          <a:bodyPr>
            <a:normAutofit/>
          </a:bodyPr>
          <a:lstStyle/>
          <a:p>
            <a:r>
              <a:rPr lang="ru-RU" dirty="0"/>
              <a:t>Обучены сотрудники лаборатории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87" y="1447800"/>
            <a:ext cx="5035670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20128" y="2194560"/>
            <a:ext cx="4669536" cy="350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304" y="354144"/>
            <a:ext cx="9445898" cy="673467"/>
          </a:xfrm>
        </p:spPr>
        <p:txBody>
          <a:bodyPr>
            <a:normAutofit fontScale="90000"/>
          </a:bodyPr>
          <a:lstStyle/>
          <a:p>
            <a:r>
              <a:rPr lang="ru-RU" dirty="0"/>
              <a:t>Организовано 22 логистических маршрута</a:t>
            </a:r>
          </a:p>
        </p:txBody>
      </p:sp>
      <p:sp>
        <p:nvSpPr>
          <p:cNvPr id="4" name="Объект 4"/>
          <p:cNvSpPr txBox="1">
            <a:spLocks/>
          </p:cNvSpPr>
          <p:nvPr/>
        </p:nvSpPr>
        <p:spPr>
          <a:xfrm>
            <a:off x="2589212" y="1278384"/>
            <a:ext cx="8915400" cy="53380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ru-RU" dirty="0"/>
          </a:p>
          <a:p>
            <a:pPr marL="0" indent="0">
              <a:buFont typeface="Wingdings 3" charset="2"/>
              <a:buNone/>
            </a:pPr>
            <a:endParaRPr lang="ru-RU" dirty="0"/>
          </a:p>
        </p:txBody>
      </p:sp>
      <p:pic>
        <p:nvPicPr>
          <p:cNvPr id="5" name="Picture 4" descr="http://www.shop.medcom.ru/upload/iblock/484/4848d5fad7e0897a67a11ee8ce31f2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6816" y="1179908"/>
            <a:ext cx="2190810" cy="219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10" y="3947422"/>
            <a:ext cx="2568691" cy="200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290" y="1027611"/>
            <a:ext cx="6949304" cy="557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77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3304" y="354144"/>
            <a:ext cx="9445898" cy="673467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Подключено к </a:t>
            </a:r>
            <a:r>
              <a:rPr lang="ru-RU" dirty="0"/>
              <a:t>ЛИС </a:t>
            </a:r>
            <a:r>
              <a:rPr lang="ru-RU" dirty="0"/>
              <a:t>более 120 рабочих мест</a:t>
            </a:r>
          </a:p>
        </p:txBody>
      </p:sp>
      <p:pic>
        <p:nvPicPr>
          <p:cNvPr id="4" name="Рисунок 3" descr="Врач получил результа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1079" y="4995674"/>
            <a:ext cx="1846472" cy="1233443"/>
          </a:xfrm>
          <a:prstGeom prst="rect">
            <a:avLst/>
          </a:prstGeom>
        </p:spPr>
      </p:pic>
      <p:pic>
        <p:nvPicPr>
          <p:cNvPr id="5" name="Рисунок 4" descr="Врач за компол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562581" y="1696163"/>
            <a:ext cx="1396995" cy="922733"/>
          </a:xfrm>
          <a:prstGeom prst="rect">
            <a:avLst/>
          </a:prstGeom>
        </p:spPr>
      </p:pic>
      <p:pic>
        <p:nvPicPr>
          <p:cNvPr id="6" name="Рисунок 5" descr="транспортировка бм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06529" y="1764427"/>
            <a:ext cx="1633687" cy="1172125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9882223"/>
              </p:ext>
            </p:extLst>
          </p:nvPr>
        </p:nvGraphicFramePr>
        <p:xfrm>
          <a:off x="2846474" y="1529408"/>
          <a:ext cx="686442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Рисунок 7" descr="Берет кровь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25443" y="1696163"/>
            <a:ext cx="1397868" cy="9313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529" y="5129808"/>
            <a:ext cx="1944216" cy="1296144"/>
          </a:xfrm>
          <a:prstGeom prst="rect">
            <a:avLst/>
          </a:prstGeom>
        </p:spPr>
      </p:pic>
      <p:pic>
        <p:nvPicPr>
          <p:cNvPr id="10" name="Рисунок 9" descr="Передача данных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60896" y="3096652"/>
            <a:ext cx="2592288" cy="183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3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 hidden="1"/>
          <p:cNvSpPr>
            <a:spLocks noGrp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264E976-8D11-4BE0-A6D1-64C814CDE3C2}" type="slidenum">
              <a:rPr lang="ru-RU" altLang="ru-RU" sz="1200">
                <a:solidFill>
                  <a:srgbClr val="89898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ru-RU" altLang="ru-RU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32772" name="Прямоугольник 2"/>
          <p:cNvSpPr>
            <a:spLocks noChangeArrowheads="1"/>
          </p:cNvSpPr>
          <p:nvPr/>
        </p:nvSpPr>
        <p:spPr bwMode="auto">
          <a:xfrm>
            <a:off x="2876995" y="957644"/>
            <a:ext cx="78486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FontTx/>
              <a:buNone/>
            </a:pPr>
            <a:r>
              <a:rPr lang="ru-RU" altLang="ru-RU" sz="1400">
                <a:solidFill>
                  <a:srgbClr val="766F54"/>
                </a:solidFill>
                <a:latin typeface="Arial" panose="020B0604020202020204" pitchFamily="34" charset="0"/>
              </a:rPr>
              <a:t>	</a:t>
            </a:r>
          </a:p>
        </p:txBody>
      </p:sp>
      <p:sp>
        <p:nvSpPr>
          <p:cNvPr id="32773" name="Прямоугольник 1"/>
          <p:cNvSpPr>
            <a:spLocks noChangeArrowheads="1"/>
          </p:cNvSpPr>
          <p:nvPr/>
        </p:nvSpPr>
        <p:spPr bwMode="auto">
          <a:xfrm>
            <a:off x="2620963" y="1276351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2000">
              <a:solidFill>
                <a:srgbClr val="003399"/>
              </a:solidFill>
            </a:endParaRPr>
          </a:p>
          <a:p>
            <a:endParaRPr lang="ru-RU" altLang="ru-RU" sz="2000">
              <a:solidFill>
                <a:srgbClr val="003399"/>
              </a:solidFill>
            </a:endParaRPr>
          </a:p>
        </p:txBody>
      </p:sp>
      <p:sp>
        <p:nvSpPr>
          <p:cNvPr id="32774" name="Прямоугольник 2"/>
          <p:cNvSpPr>
            <a:spLocks noChangeArrowheads="1"/>
          </p:cNvSpPr>
          <p:nvPr/>
        </p:nvSpPr>
        <p:spPr bwMode="auto">
          <a:xfrm>
            <a:off x="1790383" y="787784"/>
            <a:ext cx="9509760" cy="580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Определение количества и номенклатуры выполняемых исследований в медицинских организациях (МО)  Волгоградской области в течение года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Приведение номенклатуры микробиологических исследований в соответствие с номенклатурой ТФОМС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Составление списка МО, включённых во второй этап централизации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Формирование технологических карт для каждого исследования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Выбор технологического решения (аналитического и вспомогательного оборудования)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Проектирование помещений лаборатории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Создание ИТ инфраструктуры (на платформе ЛИС)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Обучение врачебного и среднего медицинского персонала методам правильного взятия, оформления и подготовки к транспортировке в </a:t>
            </a:r>
            <a:r>
              <a:rPr lang="ru-RU" alt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лабораторию биологического материала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Логистика биоматериала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Тестовый запуск</a:t>
            </a:r>
          </a:p>
          <a:p>
            <a:pPr marL="342900" indent="-342900" defTabSz="457200">
              <a:spcBef>
                <a:spcPts val="1000"/>
              </a:spcBef>
              <a:buClr>
                <a:schemeClr val="accent1"/>
              </a:buClr>
              <a:buFont typeface="+mj-lt"/>
              <a:buAutoNum type="arabicPeriod"/>
            </a:pPr>
            <a:r>
              <a:rPr lang="ru-RU" altLang="ru-RU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 Промышленный запуск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001065" y="145473"/>
            <a:ext cx="9451789" cy="6423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                   ЭТАПЫ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78150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8478" y="349790"/>
            <a:ext cx="9541257" cy="1280890"/>
          </a:xfrm>
        </p:spPr>
        <p:txBody>
          <a:bodyPr>
            <a:normAutofit/>
          </a:bodyPr>
          <a:lstStyle/>
          <a:p>
            <a:r>
              <a:rPr lang="ru-RU" dirty="0" smtClean="0"/>
              <a:t>Объем </a:t>
            </a:r>
            <a:r>
              <a:rPr lang="ru-RU" dirty="0"/>
              <a:t>микробиологических исследований с 03.07.17 по </a:t>
            </a:r>
            <a:r>
              <a:rPr lang="ru-RU" dirty="0" smtClean="0"/>
              <a:t>01.10.17гг</a:t>
            </a:r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556717"/>
              </p:ext>
            </p:extLst>
          </p:nvPr>
        </p:nvGraphicFramePr>
        <p:xfrm>
          <a:off x="8001000" y="5907024"/>
          <a:ext cx="3871286" cy="5638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4237"/>
                <a:gridCol w="1147049"/>
              </a:tblGrid>
              <a:tr h="25450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smtClean="0">
                          <a:effectLst/>
                        </a:rPr>
                        <a:t>Заказано </a:t>
                      </a:r>
                      <a:r>
                        <a:rPr lang="ru-RU" sz="1800" b="1" u="none" strike="noStrike" dirty="0" smtClean="0">
                          <a:effectLst/>
                        </a:rPr>
                        <a:t>за</a:t>
                      </a:r>
                      <a:r>
                        <a:rPr lang="ru-RU" sz="1800" b="1" u="none" strike="noStrike" baseline="0" dirty="0" smtClean="0">
                          <a:effectLst/>
                        </a:rPr>
                        <a:t> 3 месяца</a:t>
                      </a:r>
                      <a:r>
                        <a:rPr lang="ru-RU" sz="1800" b="1" u="none" strike="noStrike" dirty="0" smtClean="0">
                          <a:effectLst/>
                        </a:rPr>
                        <a:t>: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 smtClean="0">
                          <a:effectLst/>
                        </a:rPr>
                        <a:t> 23 125  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  <a:tr h="254508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u="none" strike="noStrike" dirty="0" smtClean="0">
                          <a:effectLst/>
                        </a:rPr>
                        <a:t>Ср.</a:t>
                      </a:r>
                      <a:r>
                        <a:rPr lang="ru-RU" sz="1800" b="1" u="none" strike="noStrike" baseline="0" dirty="0" smtClean="0">
                          <a:effectLst/>
                        </a:rPr>
                        <a:t> кол-во</a:t>
                      </a:r>
                      <a:r>
                        <a:rPr lang="ru-RU" sz="1800" b="1" u="none" strike="noStrike" dirty="0" smtClean="0">
                          <a:effectLst/>
                        </a:rPr>
                        <a:t> </a:t>
                      </a:r>
                      <a:r>
                        <a:rPr lang="ru-RU" sz="1800" b="1" u="none" strike="noStrike" dirty="0">
                          <a:effectLst/>
                        </a:rPr>
                        <a:t>в день: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 smtClean="0">
                          <a:effectLst/>
                        </a:rPr>
                        <a:t> 251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7620" marR="7620" marT="7620" marB="0" anchor="b"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1741932" y="1630680"/>
          <a:ext cx="8031480" cy="493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4719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7320" y="108998"/>
            <a:ext cx="10433304" cy="1280890"/>
          </a:xfrm>
        </p:spPr>
        <p:txBody>
          <a:bodyPr>
            <a:normAutofit/>
          </a:bodyPr>
          <a:lstStyle/>
          <a:p>
            <a:r>
              <a:rPr lang="ru-RU" dirty="0" smtClean="0"/>
              <a:t>Спектр </a:t>
            </a:r>
            <a:r>
              <a:rPr lang="ru-RU" dirty="0"/>
              <a:t>микробиологических </a:t>
            </a:r>
            <a:r>
              <a:rPr lang="ru-RU" dirty="0" smtClean="0"/>
              <a:t>исследований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1005840" y="1389888"/>
          <a:ext cx="5230368" cy="4665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/>
          </p:nvPr>
        </p:nvGraphicFramePr>
        <p:xfrm>
          <a:off x="6510528" y="1389888"/>
          <a:ext cx="5413248" cy="4665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5703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2439" y="74708"/>
            <a:ext cx="9541257" cy="656812"/>
          </a:xfrm>
        </p:spPr>
        <p:txBody>
          <a:bodyPr>
            <a:normAutofit/>
          </a:bodyPr>
          <a:lstStyle/>
          <a:p>
            <a:r>
              <a:rPr lang="ru-RU" dirty="0" smtClean="0"/>
              <a:t>Спектр</a:t>
            </a:r>
            <a:r>
              <a:rPr lang="ru-RU" dirty="0" smtClean="0"/>
              <a:t> </a:t>
            </a:r>
            <a:r>
              <a:rPr lang="ru-RU" dirty="0" smtClean="0"/>
              <a:t>исследований методом </a:t>
            </a:r>
            <a:r>
              <a:rPr lang="ru-RU" dirty="0" smtClean="0"/>
              <a:t>ПЦР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/>
          </p:nvPr>
        </p:nvGraphicFramePr>
        <p:xfrm>
          <a:off x="791209" y="1060704"/>
          <a:ext cx="5755895" cy="546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/>
          </p:nvPr>
        </p:nvGraphicFramePr>
        <p:xfrm>
          <a:off x="6547104" y="1060704"/>
          <a:ext cx="5549607" cy="5468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34440" y="1545336"/>
            <a:ext cx="2807208" cy="374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prstClr val="black"/>
                </a:solidFill>
              </a:rPr>
              <a:t>Виды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357098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688" y="1399032"/>
            <a:ext cx="8815406" cy="4385665"/>
          </a:xfrm>
        </p:spPr>
      </p:pic>
    </p:spTree>
    <p:extLst>
      <p:ext uri="{BB962C8B-B14F-4D97-AF65-F5344CB8AC3E}">
        <p14:creationId xmlns:p14="http://schemas.microsoft.com/office/powerpoint/2010/main" val="296025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1065" y="546473"/>
            <a:ext cx="9451789" cy="549082"/>
          </a:xfrm>
        </p:spPr>
        <p:txBody>
          <a:bodyPr>
            <a:noAutofit/>
          </a:bodyPr>
          <a:lstStyle/>
          <a:p>
            <a:r>
              <a:rPr lang="ru-RU" dirty="0"/>
              <a:t>Дорожная карта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7155" y="1362974"/>
            <a:ext cx="9037457" cy="454824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30 ноября </a:t>
            </a:r>
            <a:r>
              <a:rPr lang="ru-RU" dirty="0"/>
              <a:t>- окончание ремонта;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С 1 февраля </a:t>
            </a:r>
            <a:r>
              <a:rPr lang="ru-RU" dirty="0"/>
              <a:t>- обучение персонала;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15 марта </a:t>
            </a:r>
            <a:r>
              <a:rPr lang="ru-RU" dirty="0"/>
              <a:t>– ввод ЦКДЛ в промышленную эксплуатацию</a:t>
            </a:r>
          </a:p>
        </p:txBody>
      </p:sp>
      <p:pic>
        <p:nvPicPr>
          <p:cNvPr id="2050" name="Рисунок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497" y="2708694"/>
            <a:ext cx="9883983" cy="362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47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1065" y="546472"/>
            <a:ext cx="9374071" cy="1227463"/>
          </a:xfrm>
        </p:spPr>
        <p:txBody>
          <a:bodyPr>
            <a:noAutofit/>
          </a:bodyPr>
          <a:lstStyle/>
          <a:p>
            <a:r>
              <a:rPr lang="ru-RU" dirty="0"/>
              <a:t>Прогноз количества и номенклатуры исследований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01065" y="1993392"/>
            <a:ext cx="9037457" cy="42153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I –</a:t>
            </a:r>
            <a:r>
              <a:rPr lang="ru-RU" b="1" dirty="0">
                <a:solidFill>
                  <a:schemeClr val="accent1"/>
                </a:solidFill>
              </a:rPr>
              <a:t>й шаг:</a:t>
            </a:r>
          </a:p>
          <a:p>
            <a:pPr marL="0" indent="0">
              <a:buNone/>
            </a:pPr>
            <a:r>
              <a:rPr lang="ru-RU" dirty="0"/>
              <a:t>Планирование потока исследований исходя из стандартов оказания мед. помощи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II –</a:t>
            </a:r>
            <a:r>
              <a:rPr lang="ru-RU" b="1" dirty="0">
                <a:solidFill>
                  <a:schemeClr val="accent1"/>
                </a:solidFill>
              </a:rPr>
              <a:t>й шаг:</a:t>
            </a:r>
          </a:p>
          <a:p>
            <a:pPr marL="0" indent="0">
              <a:buNone/>
            </a:pPr>
            <a:r>
              <a:rPr lang="ru-RU" dirty="0"/>
              <a:t>Планирование потока исследований на основе сбора данных из медицинских организаций за 2015 год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III –</a:t>
            </a:r>
            <a:r>
              <a:rPr lang="ru-RU" b="1" dirty="0">
                <a:solidFill>
                  <a:schemeClr val="accent1"/>
                </a:solidFill>
              </a:rPr>
              <a:t>й шаг:</a:t>
            </a:r>
            <a:endParaRPr lang="en-US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ru-RU" dirty="0"/>
              <a:t>Экспертная оценка главных внештатных специалистов </a:t>
            </a:r>
            <a:r>
              <a:rPr lang="ru-RU" dirty="0" smtClean="0"/>
              <a:t>медицинской целесообразности назначений исследований </a:t>
            </a:r>
            <a:r>
              <a:rPr lang="ru-RU" dirty="0"/>
              <a:t>и унификация наименований исследований для более точного подсчета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9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9353" y="203226"/>
            <a:ext cx="9748975" cy="997758"/>
          </a:xfrm>
        </p:spPr>
        <p:txBody>
          <a:bodyPr>
            <a:noAutofit/>
          </a:bodyPr>
          <a:lstStyle/>
          <a:p>
            <a:r>
              <a:rPr lang="en-US" sz="2800" dirty="0" smtClean="0"/>
              <a:t>I </a:t>
            </a:r>
            <a:r>
              <a:rPr lang="ru-RU" sz="2800" dirty="0" smtClean="0"/>
              <a:t>шаг: Выгрузка из ФОМС по количеству оплаченных счетов за пролеченный случай</a:t>
            </a:r>
            <a:endParaRPr lang="ru-RU" sz="28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/>
          </p:nvPr>
        </p:nvGraphicFramePr>
        <p:xfrm>
          <a:off x="1841432" y="1200984"/>
          <a:ext cx="8847904" cy="5386633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291884"/>
                <a:gridCol w="5978719"/>
                <a:gridCol w="1577301"/>
              </a:tblGrid>
              <a:tr h="6485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Код Диагноза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Диагноз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пролеченных случаев из таблицы ФОМС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6214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за 2015 год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1 321 080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34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J06.9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Острая инфекция верхних дыхательных путей неуточненная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656 170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284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J06.8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острые инфекции верхних дыхательных путей множественной локализации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255 131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2256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Острый </a:t>
                      </a:r>
                      <a:r>
                        <a:rPr lang="ru-RU" sz="11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назофарингит</a:t>
                      </a:r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(насморк)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64 526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N76.0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Острый вагинит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59 035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J04.1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Острый трахеит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34 724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2037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N76.1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Подострый и хронический вагинит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34 327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J01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Острый синусит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20 886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 01.0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Острый верхнечелюстной синусит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20 886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J41.0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Простой</a:t>
                      </a:r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хронический бронхит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15 849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J32.0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Хронический верхнечелюстной синусит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9 970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L08.0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Пиодермия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9 734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J04.2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Острый ларинготрахеит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9 540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N11.8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хронические </a:t>
                      </a:r>
                      <a:r>
                        <a:rPr lang="ru-RU" sz="11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тубулоинтерстициальные</a:t>
                      </a:r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нефриты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9 202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J04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Острый ларингит и трахеит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8 693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J04.0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Острый ларингит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8 693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Хронический бронхит неуточненный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7 706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N39.0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Инфекция мочевыводящих путей без установленной локализации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6 771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N10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Острый </a:t>
                      </a:r>
                      <a:r>
                        <a:rPr lang="ru-RU" sz="11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тубулоинтерстициальный</a:t>
                      </a:r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нефрит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6 349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J18.9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Пневмония неуточненная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5 195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J06.0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Острый </a:t>
                      </a:r>
                      <a:r>
                        <a:rPr lang="ru-RU" sz="11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ларингофарингит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4 984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Бронхит, не уточненный как острый или хронический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4 714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J44.9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Хроническая </a:t>
                      </a:r>
                      <a:r>
                        <a:rPr lang="ru-RU" sz="1100" b="1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обструктивная</a:t>
                      </a:r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легочная болезнь неуточненная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4 115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  <a:tr h="1871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J18.1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Долевая пневмония неуточненная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           3 742  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91" marR="7591" marT="759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53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9353" y="203225"/>
            <a:ext cx="9748975" cy="1214095"/>
          </a:xfrm>
        </p:spPr>
        <p:txBody>
          <a:bodyPr>
            <a:noAutofit/>
          </a:bodyPr>
          <a:lstStyle/>
          <a:p>
            <a:r>
              <a:rPr lang="en-US" sz="2800" dirty="0" smtClean="0"/>
              <a:t>I </a:t>
            </a:r>
            <a:r>
              <a:rPr lang="ru-RU" sz="2800" dirty="0" smtClean="0"/>
              <a:t>шаг: распределение диагнозов (по коду МКБ-10) в перечне пролеченных и оплаченных случаев</a:t>
            </a:r>
            <a:endParaRPr lang="ru-RU" sz="2800" dirty="0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/>
          </p:nvPr>
        </p:nvGraphicFramePr>
        <p:xfrm>
          <a:off x="2019353" y="1179576"/>
          <a:ext cx="8862007" cy="554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015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5648" y="155448"/>
            <a:ext cx="10314432" cy="1325880"/>
          </a:xfrm>
        </p:spPr>
        <p:txBody>
          <a:bodyPr>
            <a:noAutofit/>
          </a:bodyPr>
          <a:lstStyle/>
          <a:p>
            <a:r>
              <a:rPr lang="en-US" sz="2400" dirty="0"/>
              <a:t>I </a:t>
            </a:r>
            <a:r>
              <a:rPr lang="ru-RU" sz="2400" dirty="0"/>
              <a:t>шаг: </a:t>
            </a:r>
            <a:r>
              <a:rPr lang="ru-RU" sz="2600" dirty="0" smtClean="0"/>
              <a:t>Исходя из реестра оплаченных счетов ФОМС в 2015 году должно было быть назначено </a:t>
            </a:r>
            <a:br>
              <a:rPr lang="ru-RU" sz="2600" dirty="0" smtClean="0"/>
            </a:br>
            <a:r>
              <a:rPr lang="ru-RU" sz="2600" b="1" dirty="0" smtClean="0"/>
              <a:t>6 млн. бактериологических исследований</a:t>
            </a:r>
            <a:endParaRPr lang="ru-RU" sz="26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955608" y="1481328"/>
          <a:ext cx="11114472" cy="5268105"/>
        </p:xfrm>
        <a:graphic>
          <a:graphicData uri="http://schemas.openxmlformats.org/drawingml/2006/table">
            <a:tbl>
              <a:tblPr/>
              <a:tblGrid>
                <a:gridCol w="10163496"/>
                <a:gridCol w="950976"/>
              </a:tblGrid>
              <a:tr h="424516"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Всего </a:t>
                      </a:r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исследований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b" latinLnBrk="0" hangingPunct="1"/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6 050 829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Бактериологическое исследование кала на тифопаратифозные микроорганизмы(</a:t>
                      </a:r>
                      <a:r>
                        <a:rPr lang="ru-RU" sz="11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Salmonella</a:t>
                      </a:r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typhi</a:t>
                      </a:r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),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1 054 815,0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Бактериологическое исследование кала на возбудителя дизентерии(</a:t>
                      </a:r>
                      <a:r>
                        <a:rPr lang="ru-RU" sz="11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Shigella</a:t>
                      </a:r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spp</a:t>
                      </a:r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1 046 122,0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Бактериологическое исследование кала на </a:t>
                      </a:r>
                      <a:r>
                        <a:rPr lang="ru-RU" sz="11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сальмонелу</a:t>
                      </a:r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1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Salmonella</a:t>
                      </a:r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spp</a:t>
                      </a:r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).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1 036 928,8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Бактериологическое исследование мокроты на аэробные и факультативно-анаэробные микроорганизмы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1 025 109,8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Бактериологическое исследование </a:t>
                      </a:r>
                      <a:r>
                        <a:rPr lang="ru-RU" sz="11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лаважной</a:t>
                      </a:r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жидкости на аэробные и факультативно-анаэробные микроорганизмы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   978 711,9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Бактериологическое исследование мокроты, микроскопия мокроты и чувствительность к антибиотикам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   594 507,1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Бактериологическое исследование слизи с миндалин и задней стенки глотки на аэробные и факультативно-анаэробные микроорганизмы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   116 523,4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Бактериологическое  исследование гнойного отделяемого на аэробные и факультативно-анаэробные микроорганизмы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      44 780,2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Бактериологическое исследование крови на стерильность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      43 215,0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Бактериологическое исследование мочи на аэробные и факультативно-анаэробные микроорганизмы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      22 322,0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Определение чувствительности </a:t>
                      </a:r>
                      <a:r>
                        <a:rPr lang="ru-RU" sz="1100" b="1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микроргнаизмов</a:t>
                      </a:r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к антибиотикам и другим препаратам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      17 065,4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Бактериологическое исследование гнойного отделяемого на аэробные и факультативно-аэробные микроорганизмы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      13 594,8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Бактериологическое  исследование слизи с миндалин и задней стенки глотки на аэробные и факультативно-анаэробные микроорганизмы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      11 996,8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627"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Бактериологическое исследование отделяемого конъюнктивы на аэробные и факультативно-анаэробные условно патогенные микроорганизмы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fontAlgn="b" latinLnBrk="0" hangingPunct="1"/>
                      <a:r>
                        <a:rPr lang="ru-RU" sz="11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                                                                                         4 949,9   </a:t>
                      </a:r>
                    </a:p>
                  </a:txBody>
                  <a:tcPr marL="5767" marR="5767" marT="576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218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5648" y="155448"/>
            <a:ext cx="10314432" cy="923544"/>
          </a:xfrm>
        </p:spPr>
        <p:txBody>
          <a:bodyPr>
            <a:noAutofit/>
          </a:bodyPr>
          <a:lstStyle/>
          <a:p>
            <a:r>
              <a:rPr lang="en-US" sz="2400" dirty="0"/>
              <a:t>II </a:t>
            </a:r>
            <a:r>
              <a:rPr lang="ru-RU" sz="2400" dirty="0"/>
              <a:t>шаг: </a:t>
            </a:r>
            <a:r>
              <a:rPr lang="ru-RU" sz="2600" dirty="0"/>
              <a:t>Анкетирование лечебных учреждений</a:t>
            </a:r>
            <a:endParaRPr lang="ru-RU" sz="2600" b="1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43691245"/>
              </p:ext>
            </p:extLst>
          </p:nvPr>
        </p:nvGraphicFramePr>
        <p:xfrm>
          <a:off x="2160016" y="1240874"/>
          <a:ext cx="880364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831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1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2_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Совещание 10 ноября</Template>
  <TotalTime>1078</TotalTime>
  <Words>1573</Words>
  <Application>Microsoft Office PowerPoint</Application>
  <PresentationFormat>Широкоэкранный</PresentationFormat>
  <Paragraphs>363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33</vt:i4>
      </vt:variant>
    </vt:vector>
  </HeadingPairs>
  <TitlesOfParts>
    <vt:vector size="44" baseType="lpstr">
      <vt:lpstr>Arial</vt:lpstr>
      <vt:lpstr>Calibri</vt:lpstr>
      <vt:lpstr>Century Gothic</vt:lpstr>
      <vt:lpstr>Siemens Sans</vt:lpstr>
      <vt:lpstr>Tahoma</vt:lpstr>
      <vt:lpstr>Times New Roman</vt:lpstr>
      <vt:lpstr>Wingdings</vt:lpstr>
      <vt:lpstr>Wingdings 3</vt:lpstr>
      <vt:lpstr>Легкий дым</vt:lpstr>
      <vt:lpstr>1_Легкий дым</vt:lpstr>
      <vt:lpstr>2_Легкий дым</vt:lpstr>
      <vt:lpstr>Областная централизация микробиологических исследований.  Планирование и реализация</vt:lpstr>
      <vt:lpstr>26 февраля 2016г. – Принятие решения о создании лаборатории</vt:lpstr>
      <vt:lpstr>Презентация PowerPoint</vt:lpstr>
      <vt:lpstr>Дорожная карта</vt:lpstr>
      <vt:lpstr>Прогноз количества и номенклатуры исследований</vt:lpstr>
      <vt:lpstr>I шаг: Выгрузка из ФОМС по количеству оплаченных счетов за пролеченный случай</vt:lpstr>
      <vt:lpstr>I шаг: распределение диагнозов (по коду МКБ-10) в перечне пролеченных и оплаченных случаев</vt:lpstr>
      <vt:lpstr>I шаг: Исходя из реестра оплаченных счетов ФОМС в 2015 году должно было быть назначено  6 млн. бактериологических исследований</vt:lpstr>
      <vt:lpstr>II шаг: Анкетирование лечебных учреждений</vt:lpstr>
      <vt:lpstr>II шаг: по данным из отчетов ЛПУ в 2015 году было выполнено около 500 000 бактериологических исследований</vt:lpstr>
      <vt:lpstr>Презентация PowerPoint</vt:lpstr>
      <vt:lpstr>УЧАСТНИКИ ЦЕНТРАЛИЗАЦИИ</vt:lpstr>
      <vt:lpstr>Схема взаиморасчетов с централизованной лабораторией поликлиник: </vt:lpstr>
      <vt:lpstr>Планируемая схема взаиморасчетов с централизованной лабораторией стационаров:</vt:lpstr>
      <vt:lpstr>Планируемая схема взаиморасчетов с централизованной лабораторией стационаров:</vt:lpstr>
      <vt:lpstr>Презентация PowerPoint</vt:lpstr>
      <vt:lpstr>Презентация PowerPoint</vt:lpstr>
      <vt:lpstr>3 июля 2017г. – Запуск лаборатории в промышленную эксплуатацию</vt:lpstr>
      <vt:lpstr>Создание базы для лаборатории</vt:lpstr>
      <vt:lpstr>Осуществлен капитальный ремонт здания</vt:lpstr>
      <vt:lpstr>Видеть цель, верить в себя и не замечать препятствий!</vt:lpstr>
      <vt:lpstr>Получена лицензия на лабораторную деятельность</vt:lpstr>
      <vt:lpstr>Проведена региональная конференция о   перспективах развития микробиологической службы</vt:lpstr>
      <vt:lpstr>«РЕКОМЕНДАЦИИ ПО ВЗЯТИЮ, ХРАНЕНИЮ И ТРАНСПОРТИРОВКЕ КЛИНИЧЕСКОГО БИОЛОГИЧЕСКОГО МАТЕРИАЛА ДЛЯ МИКРОБИОЛОГИЧЕСКОГО ИССЛЕДОВАНИЯ (МИКРО) И ИССЛЕДОВАНИЯ МЕТОДОМ ПОЛИМЕРАЗНОЙ ЦЕПНОЙ РЕАКЦИИ (ПЦР)»</vt:lpstr>
      <vt:lpstr>Обучено 2 340 человек медперсонала и 212 регистраторов города и области</vt:lpstr>
      <vt:lpstr>Разработано 42 СОПа (16 мкб и 26 пцр)</vt:lpstr>
      <vt:lpstr>Обучены сотрудники лаборатории</vt:lpstr>
      <vt:lpstr>Организовано 22 логистических маршрута</vt:lpstr>
      <vt:lpstr>Подключено к ЛИС более 120 рабочих мест</vt:lpstr>
      <vt:lpstr>Объем микробиологических исследований с 03.07.17 по 01.10.17гг.</vt:lpstr>
      <vt:lpstr>Спектр микробиологических исследований</vt:lpstr>
      <vt:lpstr>Спектр исследований методом ПЦР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централизованной микробиологической лаборатории Волгоградской области</dc:title>
  <dc:creator>Третьякова Валерия</dc:creator>
  <cp:lastModifiedBy>Третьякова Валерия</cp:lastModifiedBy>
  <cp:revision>58</cp:revision>
  <dcterms:created xsi:type="dcterms:W3CDTF">2017-08-21T05:55:41Z</dcterms:created>
  <dcterms:modified xsi:type="dcterms:W3CDTF">2017-10-13T06:03:41Z</dcterms:modified>
</cp:coreProperties>
</file>