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318" r:id="rId3"/>
    <p:sldId id="319" r:id="rId4"/>
    <p:sldId id="320" r:id="rId5"/>
    <p:sldId id="321" r:id="rId6"/>
    <p:sldId id="322" r:id="rId7"/>
    <p:sldId id="330" r:id="rId8"/>
    <p:sldId id="323" r:id="rId9"/>
    <p:sldId id="327" r:id="rId10"/>
    <p:sldId id="328" r:id="rId11"/>
    <p:sldId id="329" r:id="rId12"/>
    <p:sldId id="332" r:id="rId13"/>
    <p:sldId id="333" r:id="rId14"/>
    <p:sldId id="331" r:id="rId15"/>
    <p:sldId id="301" r:id="rId16"/>
    <p:sldId id="303"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382B"/>
    <a:srgbClr val="FF0000"/>
    <a:srgbClr val="FF3300"/>
    <a:srgbClr val="043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602" autoAdjust="0"/>
    <p:restoredTop sz="86530" autoAdjust="0"/>
  </p:normalViewPr>
  <p:slideViewPr>
    <p:cSldViewPr>
      <p:cViewPr varScale="1">
        <p:scale>
          <a:sx n="108" d="100"/>
          <a:sy n="108" d="100"/>
        </p:scale>
        <p:origin x="-10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effectLst/>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effectLst/>
                <a:latin typeface="+mn-lt"/>
                <a:cs typeface="+mn-cs"/>
              </a:defRPr>
            </a:lvl1pPr>
          </a:lstStyle>
          <a:p>
            <a:pPr>
              <a:defRPr/>
            </a:pPr>
            <a:fld id="{FBB5C2B2-60C5-49FE-BC88-83D6830B4B19}" type="datetimeFigureOut">
              <a:rPr lang="ru-RU"/>
              <a:pPr>
                <a:defRPr/>
              </a:pPr>
              <a:t>11.10.17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effectLst/>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effectLst/>
                <a:latin typeface="+mn-lt"/>
                <a:cs typeface="+mn-cs"/>
              </a:defRPr>
            </a:lvl1pPr>
          </a:lstStyle>
          <a:p>
            <a:pPr>
              <a:defRPr/>
            </a:pPr>
            <a:fld id="{16F62B05-378A-4CE6-A7B4-1B0C615AEB34}" type="slidenum">
              <a:rPr lang="ru-RU"/>
              <a:pPr>
                <a:defRPr/>
              </a:pPr>
              <a:t>‹#›</a:t>
            </a:fld>
            <a:endParaRPr lang="ru-RU"/>
          </a:p>
        </p:txBody>
      </p:sp>
    </p:spTree>
    <p:extLst>
      <p:ext uri="{BB962C8B-B14F-4D97-AF65-F5344CB8AC3E}">
        <p14:creationId xmlns:p14="http://schemas.microsoft.com/office/powerpoint/2010/main" val="2046181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r>
              <a:rPr lang="ru-RU" smtClean="0">
                <a:latin typeface="Arial" charset="0"/>
              </a:rPr>
              <a:t>Глубокоуважаемые председатель, коллеги! Спасибо за предоставленную возможность сделать доклад на тему….</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6F62B05-378A-4CE6-A7B4-1B0C615AEB34}" type="slidenum">
              <a:rPr lang="ru-RU" smtClean="0"/>
              <a:pPr>
                <a:defRPr/>
              </a:pPr>
              <a:t>6</a:t>
            </a:fld>
            <a:endParaRPr lang="ru-RU"/>
          </a:p>
        </p:txBody>
      </p:sp>
    </p:spTree>
    <p:extLst>
      <p:ext uri="{BB962C8B-B14F-4D97-AF65-F5344CB8AC3E}">
        <p14:creationId xmlns:p14="http://schemas.microsoft.com/office/powerpoint/2010/main" val="387289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6F62B05-378A-4CE6-A7B4-1B0C615AEB34}" type="slidenum">
              <a:rPr lang="ru-RU" smtClean="0"/>
              <a:pPr>
                <a:defRPr/>
              </a:pPr>
              <a:t>9</a:t>
            </a:fld>
            <a:endParaRPr lang="ru-RU"/>
          </a:p>
        </p:txBody>
      </p:sp>
    </p:spTree>
    <p:extLst>
      <p:ext uri="{BB962C8B-B14F-4D97-AF65-F5344CB8AC3E}">
        <p14:creationId xmlns:p14="http://schemas.microsoft.com/office/powerpoint/2010/main" val="12414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6F62B05-378A-4CE6-A7B4-1B0C615AEB34}" type="slidenum">
              <a:rPr lang="ru-RU" smtClean="0"/>
              <a:pPr>
                <a:defRPr/>
              </a:pPr>
              <a:t>15</a:t>
            </a:fld>
            <a:endParaRPr lang="ru-RU"/>
          </a:p>
        </p:txBody>
      </p:sp>
    </p:spTree>
    <p:extLst>
      <p:ext uri="{BB962C8B-B14F-4D97-AF65-F5344CB8AC3E}">
        <p14:creationId xmlns:p14="http://schemas.microsoft.com/office/powerpoint/2010/main" val="239095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E-</a:t>
            </a:r>
            <a:r>
              <a:rPr lang="ru-RU" dirty="0" smtClean="0"/>
              <a:t>тесты привлекательны для рутинной</a:t>
            </a:r>
            <a:r>
              <a:rPr lang="ru-RU" baseline="0" dirty="0" smtClean="0"/>
              <a:t> лабораторной работы и в сравнении с </a:t>
            </a:r>
            <a:r>
              <a:rPr lang="ru-RU" baseline="0" dirty="0" err="1" smtClean="0"/>
              <a:t>референс</a:t>
            </a:r>
            <a:r>
              <a:rPr lang="ru-RU" baseline="0" dirty="0" smtClean="0"/>
              <a:t>-методами определения МИК АФС значительно менее трудоемки</a:t>
            </a:r>
            <a:endParaRPr lang="ru-RU" dirty="0"/>
          </a:p>
        </p:txBody>
      </p:sp>
      <p:sp>
        <p:nvSpPr>
          <p:cNvPr id="4" name="Номер слайда 3"/>
          <p:cNvSpPr>
            <a:spLocks noGrp="1"/>
          </p:cNvSpPr>
          <p:nvPr>
            <p:ph type="sldNum" sz="quarter" idx="10"/>
          </p:nvPr>
        </p:nvSpPr>
        <p:spPr/>
        <p:txBody>
          <a:bodyPr/>
          <a:lstStyle/>
          <a:p>
            <a:pPr>
              <a:defRPr/>
            </a:pPr>
            <a:fld id="{16F62B05-378A-4CE6-A7B4-1B0C615AEB34}" type="slidenum">
              <a:rPr lang="ru-RU" smtClean="0"/>
              <a:pPr>
                <a:defRPr/>
              </a:pPr>
              <a:t>16</a:t>
            </a:fld>
            <a:endParaRPr lang="ru-RU"/>
          </a:p>
        </p:txBody>
      </p:sp>
    </p:spTree>
    <p:extLst>
      <p:ext uri="{BB962C8B-B14F-4D97-AF65-F5344CB8AC3E}">
        <p14:creationId xmlns:p14="http://schemas.microsoft.com/office/powerpoint/2010/main" val="2390956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FAF9647-0A8D-4987-AC31-5D70FC585924}" type="datetime1">
              <a:rPr lang="ru-RU" smtClean="0"/>
              <a:t>11.10.17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B9F17FB-EB44-46ED-AD57-4895454217F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C69C3A2-0780-4488-91E9-A05AA20565B7}" type="datetime1">
              <a:rPr lang="ru-RU" smtClean="0"/>
              <a:t>11.10.17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83B1D41-6FE0-4AA0-BCA7-BFBB7511297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6A4AD41-DD5C-45B8-92E0-0967DA780637}" type="datetime1">
              <a:rPr lang="ru-RU" smtClean="0"/>
              <a:t>11.10.17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7283928-F24C-4675-8DD2-30754FA364F9}"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0780CB08-F14C-40ED-A7C9-A53E55E8452E}" type="datetime1">
              <a:rPr lang="ru-RU" smtClean="0"/>
              <a:t>11.10.17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E2C1054-9DAA-4171-85AF-C35E100F444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C03EDDC-6FE3-4DB7-89A3-704D010FA073}" type="datetime1">
              <a:rPr lang="ru-RU" smtClean="0"/>
              <a:t>11.10.17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7E14377-91CC-4C87-AC8D-3755D004702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7D3B5F8-5E9C-4EC8-966A-36C763438CCA}" type="datetime1">
              <a:rPr lang="ru-RU" smtClean="0"/>
              <a:t>11.10.17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C3289C-4D7C-4A79-ABBF-B49EC816B42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4CD1B31-6B20-414A-9C5F-EB783048F8A2}" type="datetime1">
              <a:rPr lang="ru-RU" smtClean="0"/>
              <a:t>11.10.17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27C4897-E95C-4757-862D-03B35E9CCD8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7A2DE49-EB29-47FA-AB46-B791D07A3DB0}" type="datetime1">
              <a:rPr lang="ru-RU" smtClean="0"/>
              <a:t>11.10.17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CF22F11-B715-4070-8B75-D8D65C4AD13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051F930-8C54-4EE9-BA1F-675A6639FA93}" type="datetime1">
              <a:rPr lang="ru-RU" smtClean="0"/>
              <a:t>11.10.17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6ECB2F5-6599-46F7-95A4-6B1CD5BFC63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3845B52-D48B-4BEB-9617-FA42E10A0CB9}" type="datetime1">
              <a:rPr lang="ru-RU" smtClean="0"/>
              <a:t>11.10.17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83A929A-8971-486D-879A-E6B065191E9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31E7BC5-2124-422F-A6CD-405E99C548B8}" type="datetime1">
              <a:rPr lang="ru-RU" smtClean="0"/>
              <a:t>11.10.17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549E064-42EB-4060-9FE0-9F0B30D3B3F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95E023E-EA35-4D33-A80C-B62D5AC1CB35}" type="datetime1">
              <a:rPr lang="ru-RU" smtClean="0"/>
              <a:t>11.10.17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3F80228-EFA1-4992-B15C-9C43615D157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effectLst/>
                <a:latin typeface="+mn-lt"/>
                <a:cs typeface="+mn-cs"/>
              </a:defRPr>
            </a:lvl1pPr>
          </a:lstStyle>
          <a:p>
            <a:pPr>
              <a:defRPr/>
            </a:pPr>
            <a:fld id="{506FDE8A-D031-49AF-9C2E-2B9A0B0F21E1}" type="datetime1">
              <a:rPr lang="ru-RU" smtClean="0"/>
              <a:t>11.10.17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effectLst/>
                <a:latin typeface="+mn-lt"/>
                <a:cs typeface="+mn-cs"/>
              </a:defRPr>
            </a:lvl1pPr>
          </a:lstStyle>
          <a:p>
            <a:pPr>
              <a:defRPr/>
            </a:pPr>
            <a:fld id="{A639B6F4-4EF3-4B60-8BA5-8BD7134A459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ubmed/?term=Pfeiffer%20CD%5BAuthor%5D&amp;cauthor=true&amp;cauthor_uid=20421445" TargetMode="External"/><Relationship Id="rId4" Type="http://schemas.openxmlformats.org/officeDocument/2006/relationships/hyperlink" Target="https://www.ncbi.nlm.nih.gov/pubmed/?term=Garcia-Effron%20G%5BAuthor%5D&amp;cauthor=true&amp;cauthor_uid=20421445" TargetMode="External"/><Relationship Id="rId5" Type="http://schemas.openxmlformats.org/officeDocument/2006/relationships/hyperlink" Target="https://www.ncbi.nlm.nih.gov/pubmed/?term=Zaas%20AK%5BAuthor%5D&amp;cauthor=true&amp;cauthor_uid=20421445" TargetMode="External"/><Relationship Id="rId6" Type="http://schemas.openxmlformats.org/officeDocument/2006/relationships/hyperlink" Target="https://www.ncbi.nlm.nih.gov/pubmed/?term=Perfect%20JR%5BAuthor%5D&amp;cauthor=true&amp;cauthor_uid=20421445" TargetMode="External"/><Relationship Id="rId7" Type="http://schemas.openxmlformats.org/officeDocument/2006/relationships/hyperlink" Target="https://www.ncbi.nlm.nih.gov/pubmed/?term=Perlin%20DS%5BAuthor%5D&amp;cauthor=true&amp;cauthor_uid=20421445" TargetMode="External"/><Relationship Id="rId8" Type="http://schemas.openxmlformats.org/officeDocument/2006/relationships/hyperlink" Target="https://www.ncbi.nlm.nih.gov/pubmed/?term=Alexander%20BD%5BAuthor%5D&amp;cauthor=true&amp;cauthor_uid=20421445" TargetMode="External"/><Relationship Id="rId1" Type="http://schemas.openxmlformats.org/officeDocument/2006/relationships/slideLayout" Target="../slideLayouts/slideLayout2.xml"/><Relationship Id="rId2" Type="http://schemas.openxmlformats.org/officeDocument/2006/relationships/hyperlink" Target="https://www.ncbi.nlm.nih.gov/pubmed/2042144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388" y="263656"/>
            <a:ext cx="8568630" cy="4176464"/>
          </a:xfrm>
        </p:spPr>
        <p:txBody>
          <a:bodyPr>
            <a:normAutofit fontScale="90000"/>
          </a:bodyPr>
          <a:lstStyle/>
          <a:p>
            <a:pPr eaLnBrk="1" hangingPunct="1">
              <a:defRPr/>
            </a:pPr>
            <a:r>
              <a:rPr lang="ru-RU" sz="3200" b="1" dirty="0" smtClean="0">
                <a:solidFill>
                  <a:srgbClr val="0070C0"/>
                </a:solidFill>
                <a:effectLst>
                  <a:outerShdw blurRad="38100" dist="38100" dir="2700000" algn="tl">
                    <a:srgbClr val="C0C0C0"/>
                  </a:outerShdw>
                </a:effectLst>
                <a:latin typeface="Times New Roman" pitchFamily="18" charset="0"/>
                <a:cs typeface="Times New Roman" pitchFamily="18" charset="0"/>
              </a:rPr>
              <a:t/>
            </a:r>
            <a:br>
              <a:rPr lang="ru-RU" sz="3200" b="1" dirty="0" smtClean="0">
                <a:solidFill>
                  <a:srgbClr val="0070C0"/>
                </a:solidFill>
                <a:effectLst>
                  <a:outerShdw blurRad="38100" dist="38100" dir="2700000" algn="tl">
                    <a:srgbClr val="C0C0C0"/>
                  </a:outerShdw>
                </a:effectLst>
                <a:latin typeface="Times New Roman" pitchFamily="18" charset="0"/>
                <a:cs typeface="Times New Roman" pitchFamily="18" charset="0"/>
              </a:rPr>
            </a:br>
            <a:r>
              <a:rPr lang="ru-RU" sz="3200" b="1" dirty="0" smtClean="0">
                <a:solidFill>
                  <a:srgbClr val="0070C0"/>
                </a:solidFill>
                <a:effectLst>
                  <a:outerShdw blurRad="38100" dist="38100" dir="2700000" algn="tl">
                    <a:srgbClr val="C0C0C0"/>
                  </a:outerShdw>
                </a:effectLst>
                <a:latin typeface="Times New Roman" pitchFamily="18" charset="0"/>
                <a:cs typeface="Times New Roman" pitchFamily="18" charset="0"/>
              </a:rPr>
              <a:t/>
            </a:r>
            <a:br>
              <a:rPr lang="ru-RU" sz="3200" b="1" dirty="0" smtClean="0">
                <a:solidFill>
                  <a:srgbClr val="0070C0"/>
                </a:solidFill>
                <a:effectLst>
                  <a:outerShdw blurRad="38100" dist="38100" dir="2700000" algn="tl">
                    <a:srgbClr val="C0C0C0"/>
                  </a:outerShdw>
                </a:effectLst>
                <a:latin typeface="Times New Roman" pitchFamily="18" charset="0"/>
                <a:cs typeface="Times New Roman" pitchFamily="18" charset="0"/>
              </a:rPr>
            </a:br>
            <a:r>
              <a:rPr lang="ru-RU" sz="3200" b="1" dirty="0">
                <a:solidFill>
                  <a:srgbClr val="0070C0"/>
                </a:solidFill>
                <a:effectLst>
                  <a:outerShdw blurRad="38100" dist="38100" dir="2700000" algn="tl">
                    <a:srgbClr val="C0C0C0"/>
                  </a:outerShdw>
                </a:effectLst>
                <a:latin typeface="Times New Roman" pitchFamily="18" charset="0"/>
                <a:cs typeface="Times New Roman" pitchFamily="18" charset="0"/>
              </a:rPr>
              <a:t/>
            </a:r>
            <a:br>
              <a:rPr lang="ru-RU" sz="3200" b="1" dirty="0">
                <a:solidFill>
                  <a:srgbClr val="0070C0"/>
                </a:solidFill>
                <a:effectLst>
                  <a:outerShdw blurRad="38100" dist="38100" dir="2700000" algn="tl">
                    <a:srgbClr val="C0C0C0"/>
                  </a:outerShdw>
                </a:effectLst>
                <a:latin typeface="Times New Roman" pitchFamily="18" charset="0"/>
                <a:cs typeface="Times New Roman" pitchFamily="18" charset="0"/>
              </a:rPr>
            </a:br>
            <a:r>
              <a:rPr lang="ru-RU" sz="3100" b="1" dirty="0" smtClean="0">
                <a:solidFill>
                  <a:srgbClr val="0070C0"/>
                </a:solidFill>
                <a:latin typeface="Times New Roman" pitchFamily="18" charset="0"/>
                <a:cs typeface="Times New Roman" pitchFamily="18" charset="0"/>
              </a:rPr>
              <a:t> </a:t>
            </a:r>
            <a:r>
              <a:rPr lang="ru-RU" sz="3100" b="1" dirty="0" smtClean="0">
                <a:solidFill>
                  <a:srgbClr val="0070C0"/>
                </a:solidFill>
                <a:effectLst>
                  <a:outerShdw blurRad="38100" dist="38100" dir="2700000" algn="tl">
                    <a:srgbClr val="C0C0C0"/>
                  </a:outerShdw>
                </a:effectLst>
                <a:latin typeface="Times New Roman" pitchFamily="18" charset="0"/>
                <a:cs typeface="Times New Roman" pitchFamily="18" charset="0"/>
              </a:rPr>
              <a:t>.</a:t>
            </a:r>
            <a:br>
              <a:rPr lang="ru-RU" sz="3100" b="1" dirty="0" smtClean="0">
                <a:solidFill>
                  <a:srgbClr val="0070C0"/>
                </a:solidFill>
                <a:effectLst>
                  <a:outerShdw blurRad="38100" dist="38100" dir="2700000" algn="tl">
                    <a:srgbClr val="C0C0C0"/>
                  </a:outerShdw>
                </a:effectLst>
                <a:latin typeface="Times New Roman" pitchFamily="18" charset="0"/>
                <a:cs typeface="Times New Roman" pitchFamily="18" charset="0"/>
              </a:rPr>
            </a:br>
            <a:r>
              <a:rPr lang="ru-RU" sz="3600" b="1" dirty="0" smtClean="0">
                <a:effectLst>
                  <a:outerShdw blurRad="38100" dist="38100" dir="2700000" algn="tl">
                    <a:srgbClr val="000000">
                      <a:alpha val="43137"/>
                    </a:srgbClr>
                  </a:outerShdw>
                </a:effectLst>
                <a:latin typeface="Times New Roman" pitchFamily="18" charset="0"/>
                <a:cs typeface="Times New Roman" pitchFamily="18" charset="0"/>
              </a:rPr>
              <a:t>Сравнительная чувствительность грибов рода </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Candida </a:t>
            </a:r>
            <a:r>
              <a:rPr lang="ru-RU" sz="3600" b="1" dirty="0" smtClean="0">
                <a:effectLst>
                  <a:outerShdw blurRad="38100" dist="38100" dir="2700000" algn="tl">
                    <a:srgbClr val="000000">
                      <a:alpha val="43137"/>
                    </a:srgbClr>
                  </a:outerShdw>
                </a:effectLst>
                <a:latin typeface="Times New Roman" pitchFamily="18" charset="0"/>
                <a:cs typeface="Times New Roman" pitchFamily="18" charset="0"/>
              </a:rPr>
              <a:t> к </a:t>
            </a:r>
            <a:r>
              <a:rPr lang="ru-RU" sz="3600" b="1" dirty="0" err="1" smtClean="0">
                <a:effectLst>
                  <a:outerShdw blurRad="38100" dist="38100" dir="2700000" algn="tl">
                    <a:srgbClr val="000000">
                      <a:alpha val="43137"/>
                    </a:srgbClr>
                  </a:outerShdw>
                </a:effectLst>
                <a:latin typeface="Times New Roman" pitchFamily="18" charset="0"/>
                <a:cs typeface="Times New Roman" pitchFamily="18" charset="0"/>
              </a:rPr>
              <a:t>антимикотикам</a:t>
            </a:r>
            <a:r>
              <a:rPr lang="ru-RU" sz="36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3600"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3600" b="1" dirty="0">
                <a:effectLst>
                  <a:outerShdw blurRad="38100" dist="38100" dir="2700000" algn="tl">
                    <a:srgbClr val="000000">
                      <a:alpha val="43137"/>
                    </a:srgbClr>
                  </a:outerShdw>
                </a:effectLst>
                <a:latin typeface="Times New Roman" pitchFamily="18" charset="0"/>
                <a:cs typeface="Times New Roman" pitchFamily="18" charset="0"/>
              </a:rPr>
              <a:t/>
            </a:r>
            <a:br>
              <a:rPr lang="ru-RU" sz="3600" b="1" dirty="0">
                <a:effectLst>
                  <a:outerShdw blurRad="38100" dist="38100" dir="2700000" algn="tl">
                    <a:srgbClr val="000000">
                      <a:alpha val="43137"/>
                    </a:srgbClr>
                  </a:outerShdw>
                </a:effectLst>
                <a:latin typeface="Times New Roman" pitchFamily="18" charset="0"/>
                <a:cs typeface="Times New Roman" pitchFamily="18" charset="0"/>
              </a:rPr>
            </a:br>
            <a:r>
              <a:rPr lang="ru-RU" sz="2400" b="1" u="sng" dirty="0" err="1" smtClean="0">
                <a:effectLst>
                  <a:outerShdw blurRad="38100" dist="38100" dir="2700000" algn="tl">
                    <a:srgbClr val="000000">
                      <a:alpha val="43137"/>
                    </a:srgbClr>
                  </a:outerShdw>
                </a:effectLst>
                <a:latin typeface="Times New Roman" pitchFamily="18" charset="0"/>
                <a:cs typeface="Times New Roman" pitchFamily="18" charset="0"/>
              </a:rPr>
              <a:t>Н.В.Дмитриева</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400" i="1" dirty="0" smtClean="0">
                <a:effectLst>
                  <a:outerShdw blurRad="38100" dist="38100" dir="2700000" algn="tl">
                    <a:srgbClr val="000000">
                      <a:alpha val="43137"/>
                    </a:srgbClr>
                  </a:outerShdw>
                </a:effectLst>
                <a:latin typeface="Times New Roman" pitchFamily="18" charset="0"/>
                <a:cs typeface="Times New Roman" pitchFamily="18" charset="0"/>
              </a:rPr>
              <a:t>лаб. микробиологической диагностики и лечения инфекций  </a:t>
            </a:r>
            <a:r>
              <a:rPr lang="ru-RU" sz="2400" i="1" dirty="0" err="1" smtClean="0">
                <a:effectLst>
                  <a:outerShdw blurRad="38100" dist="38100" dir="2700000" algn="tl">
                    <a:srgbClr val="000000">
                      <a:alpha val="43137"/>
                    </a:srgbClr>
                  </a:outerShdw>
                </a:effectLst>
                <a:latin typeface="Times New Roman" pitchFamily="18" charset="0"/>
                <a:cs typeface="Times New Roman" pitchFamily="18" charset="0"/>
              </a:rPr>
              <a:t>вонкологии</a:t>
            </a:r>
            <a:r>
              <a:rPr lang="ru-RU" sz="2400" i="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2400" i="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400" i="1" dirty="0" smtClean="0">
                <a:effectLst>
                  <a:outerShdw blurRad="38100" dist="38100" dir="2700000" algn="tl">
                    <a:srgbClr val="000000">
                      <a:alpha val="43137"/>
                    </a:srgbClr>
                  </a:outerShdw>
                </a:effectLst>
                <a:latin typeface="Times New Roman" pitchFamily="18" charset="0"/>
                <a:cs typeface="Times New Roman" pitchFamily="18" charset="0"/>
              </a:rPr>
              <a:t>НИИ КО «НМИЦ онкологии </a:t>
            </a:r>
            <a:r>
              <a:rPr lang="ru-RU" sz="2400" i="1" dirty="0" err="1" smtClean="0">
                <a:effectLst>
                  <a:outerShdw blurRad="38100" dist="38100" dir="2700000" algn="tl">
                    <a:srgbClr val="000000">
                      <a:alpha val="43137"/>
                    </a:srgbClr>
                  </a:outerShdw>
                </a:effectLst>
                <a:latin typeface="Times New Roman" pitchFamily="18" charset="0"/>
                <a:cs typeface="Times New Roman" pitchFamily="18" charset="0"/>
              </a:rPr>
              <a:t>им.НН</a:t>
            </a:r>
            <a:r>
              <a:rPr lang="ru-RU" sz="2400" i="1" dirty="0" smtClean="0">
                <a:effectLst>
                  <a:outerShdw blurRad="38100" dist="38100" dir="2700000" algn="tl">
                    <a:srgbClr val="000000">
                      <a:alpha val="43137"/>
                    </a:srgbClr>
                  </a:outerShdw>
                </a:effectLst>
                <a:latin typeface="Times New Roman" pitchFamily="18" charset="0"/>
                <a:cs typeface="Times New Roman" pitchFamily="18" charset="0"/>
              </a:rPr>
              <a:t> Блохина»  МЗ РФ</a:t>
            </a:r>
            <a:r>
              <a:rPr lang="ru-RU" sz="3200" i="1" dirty="0" smtClean="0">
                <a:latin typeface="Times New Roman" pitchFamily="18" charset="0"/>
                <a:cs typeface="Times New Roman" pitchFamily="18" charset="0"/>
              </a:rPr>
              <a:t/>
            </a:r>
            <a:br>
              <a:rPr lang="ru-RU" sz="3200" i="1" dirty="0" smtClean="0">
                <a:latin typeface="Times New Roman" pitchFamily="18" charset="0"/>
                <a:cs typeface="Times New Roman" pitchFamily="18" charset="0"/>
              </a:rPr>
            </a:br>
            <a:endParaRPr lang="ru-RU" sz="3600" i="1" dirty="0" smtClean="0">
              <a:effectLst>
                <a:outerShdw blurRad="38100" dist="38100" dir="2700000" algn="tl">
                  <a:srgbClr val="C0C0C0"/>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46329" y="4725144"/>
            <a:ext cx="6445494" cy="1967831"/>
          </a:xfrm>
        </p:spPr>
        <p:txBody>
          <a:bodyPr>
            <a:normAutofit/>
          </a:bodyPr>
          <a:lstStyle/>
          <a:p>
            <a:pPr algn="l" eaLnBrk="1" hangingPunct="1">
              <a:lnSpc>
                <a:spcPct val="90000"/>
              </a:lnSpc>
              <a:defRPr/>
            </a:pPr>
            <a:r>
              <a:rPr lang="ru-RU" sz="2800" b="1" u="sng" dirty="0" smtClean="0">
                <a:solidFill>
                  <a:schemeClr val="tx1"/>
                </a:solidFill>
                <a:effectLst>
                  <a:outerShdw blurRad="38100" dist="38100" dir="2700000" algn="tl">
                    <a:srgbClr val="C0C0C0"/>
                  </a:outerShdw>
                </a:effectLst>
                <a:latin typeface="Times New Roman" pitchFamily="18" charset="0"/>
                <a:cs typeface="Times New Roman" pitchFamily="18" charset="0"/>
              </a:rPr>
              <a:t> </a:t>
            </a:r>
            <a:endParaRPr lang="ru-RU" sz="2800" dirty="0" smtClean="0">
              <a:solidFill>
                <a:srgbClr val="898989"/>
              </a:solidFill>
            </a:endParaRPr>
          </a:p>
        </p:txBody>
      </p:sp>
      <p:pic>
        <p:nvPicPr>
          <p:cNvPr id="15363" name="Picture 5" descr="C:\Users\n.bagirova\Desktop\2014-10-01\фото РОНЦ.JPG"/>
          <p:cNvPicPr>
            <a:picLocks noChangeAspect="1" noChangeArrowheads="1"/>
          </p:cNvPicPr>
          <p:nvPr/>
        </p:nvPicPr>
        <p:blipFill>
          <a:blip r:embed="rId3"/>
          <a:srcRect t="15462"/>
          <a:stretch>
            <a:fillRect/>
          </a:stretch>
        </p:blipFill>
        <p:spPr bwMode="auto">
          <a:xfrm>
            <a:off x="7524328" y="4978088"/>
            <a:ext cx="1380129" cy="153229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460290886"/>
              </p:ext>
            </p:extLst>
          </p:nvPr>
        </p:nvGraphicFramePr>
        <p:xfrm>
          <a:off x="467544" y="1550915"/>
          <a:ext cx="8208912" cy="4825527"/>
        </p:xfrm>
        <a:graphic>
          <a:graphicData uri="http://schemas.openxmlformats.org/drawingml/2006/table">
            <a:tbl>
              <a:tblPr firstRow="1" firstCol="1" bandRow="1">
                <a:tableStyleId>{5C22544A-7EE6-4342-B048-85BDC9FD1C3A}</a:tableStyleId>
              </a:tblPr>
              <a:tblGrid>
                <a:gridCol w="1872208"/>
                <a:gridCol w="1872208"/>
                <a:gridCol w="2160240"/>
                <a:gridCol w="2304256"/>
              </a:tblGrid>
              <a:tr h="754327">
                <a:tc>
                  <a:txBody>
                    <a:bodyPr/>
                    <a:lstStyle/>
                    <a:p>
                      <a:pPr algn="ctr">
                        <a:lnSpc>
                          <a:spcPct val="115000"/>
                        </a:lnSpc>
                        <a:spcAft>
                          <a:spcPts val="0"/>
                        </a:spcAft>
                      </a:pPr>
                      <a:r>
                        <a:rPr lang="en-US" sz="2000" dirty="0">
                          <a:solidFill>
                            <a:srgbClr val="000000"/>
                          </a:solidFill>
                          <a:effectLst/>
                        </a:rPr>
                        <a:t>Candida spp.</a:t>
                      </a:r>
                      <a:endParaRPr lang="ru-RU" sz="2000" dirty="0">
                        <a:solidFill>
                          <a:srgbClr val="000000"/>
                        </a:solidFill>
                        <a:effectLst/>
                        <a:latin typeface="Calibri"/>
                        <a:ea typeface="Calibri"/>
                        <a:cs typeface="Times New Roman"/>
                      </a:endParaRPr>
                    </a:p>
                  </a:txBody>
                  <a:tcPr marL="17570" marR="17570" marT="0" marB="0" anchor="ctr"/>
                </a:tc>
                <a:tc>
                  <a:txBody>
                    <a:bodyPr/>
                    <a:lstStyle/>
                    <a:p>
                      <a:pPr algn="ctr">
                        <a:lnSpc>
                          <a:spcPct val="115000"/>
                        </a:lnSpc>
                        <a:spcAft>
                          <a:spcPts val="0"/>
                        </a:spcAft>
                      </a:pPr>
                      <a:r>
                        <a:rPr lang="en-US" sz="1800" dirty="0">
                          <a:solidFill>
                            <a:srgbClr val="000000"/>
                          </a:solidFill>
                          <a:effectLst/>
                        </a:rPr>
                        <a:t>CFG</a:t>
                      </a:r>
                      <a:endParaRPr lang="ru-RU" sz="1800" dirty="0">
                        <a:solidFill>
                          <a:srgbClr val="000000"/>
                        </a:solidFill>
                        <a:effectLst/>
                      </a:endParaRPr>
                    </a:p>
                    <a:p>
                      <a:pPr algn="ctr">
                        <a:lnSpc>
                          <a:spcPct val="115000"/>
                        </a:lnSpc>
                        <a:spcAft>
                          <a:spcPts val="0"/>
                        </a:spcAft>
                      </a:pPr>
                      <a:r>
                        <a:rPr lang="en-US" sz="1400" dirty="0">
                          <a:solidFill>
                            <a:srgbClr val="000000"/>
                          </a:solidFill>
                          <a:effectLst/>
                        </a:rPr>
                        <a:t>No. of resistant isolates/total (%)</a:t>
                      </a:r>
                      <a:endParaRPr lang="ru-RU" sz="1400" dirty="0">
                        <a:solidFill>
                          <a:srgbClr val="000000"/>
                        </a:solidFill>
                        <a:effectLst/>
                      </a:endParaRPr>
                    </a:p>
                    <a:p>
                      <a:pPr algn="ctr">
                        <a:lnSpc>
                          <a:spcPct val="115000"/>
                        </a:lnSpc>
                        <a:spcAft>
                          <a:spcPts val="0"/>
                        </a:spcAft>
                      </a:pPr>
                      <a:r>
                        <a:rPr lang="en-US" sz="1400" dirty="0">
                          <a:solidFill>
                            <a:srgbClr val="000000"/>
                          </a:solidFill>
                          <a:effectLst/>
                        </a:rPr>
                        <a:t>(</a:t>
                      </a:r>
                      <a:r>
                        <a:rPr lang="ru-RU" sz="1400" dirty="0">
                          <a:solidFill>
                            <a:srgbClr val="000000"/>
                          </a:solidFill>
                          <a:effectLst/>
                        </a:rPr>
                        <a:t>MIC </a:t>
                      </a:r>
                      <a:r>
                        <a:rPr lang="ru-RU" sz="1400" dirty="0" err="1">
                          <a:solidFill>
                            <a:srgbClr val="000000"/>
                          </a:solidFill>
                          <a:effectLst/>
                        </a:rPr>
                        <a:t>range</a:t>
                      </a:r>
                      <a:r>
                        <a:rPr lang="en-US" sz="1400" dirty="0">
                          <a:solidFill>
                            <a:srgbClr val="000000"/>
                          </a:solidFill>
                          <a:effectLst/>
                        </a:rPr>
                        <a:t>)</a:t>
                      </a:r>
                      <a:endParaRPr lang="ru-RU" sz="1400" dirty="0">
                        <a:solidFill>
                          <a:srgbClr val="000000"/>
                        </a:solidFill>
                        <a:effectLst/>
                        <a:latin typeface="Calibri"/>
                        <a:ea typeface="Calibri"/>
                        <a:cs typeface="Times New Roman"/>
                      </a:endParaRPr>
                    </a:p>
                  </a:txBody>
                  <a:tcPr marL="17570" marR="17570" marT="0" marB="0"/>
                </a:tc>
                <a:tc>
                  <a:txBody>
                    <a:bodyPr/>
                    <a:lstStyle/>
                    <a:p>
                      <a:pPr algn="ctr">
                        <a:lnSpc>
                          <a:spcPct val="115000"/>
                        </a:lnSpc>
                        <a:spcAft>
                          <a:spcPts val="0"/>
                        </a:spcAft>
                      </a:pPr>
                      <a:r>
                        <a:rPr lang="en-US" sz="1800" dirty="0">
                          <a:solidFill>
                            <a:srgbClr val="000000"/>
                          </a:solidFill>
                          <a:effectLst/>
                        </a:rPr>
                        <a:t>MFG</a:t>
                      </a:r>
                      <a:endParaRPr lang="ru-RU" sz="1800" dirty="0">
                        <a:solidFill>
                          <a:srgbClr val="000000"/>
                        </a:solidFill>
                        <a:effectLst/>
                      </a:endParaRPr>
                    </a:p>
                    <a:p>
                      <a:pPr algn="ctr">
                        <a:lnSpc>
                          <a:spcPct val="115000"/>
                        </a:lnSpc>
                        <a:spcAft>
                          <a:spcPts val="0"/>
                        </a:spcAft>
                      </a:pPr>
                      <a:r>
                        <a:rPr lang="en-US" sz="1400" dirty="0">
                          <a:solidFill>
                            <a:srgbClr val="000000"/>
                          </a:solidFill>
                          <a:effectLst/>
                        </a:rPr>
                        <a:t>No. of resistant isolates/total (%)</a:t>
                      </a:r>
                      <a:endParaRPr lang="ru-RU" sz="1400" dirty="0">
                        <a:solidFill>
                          <a:srgbClr val="000000"/>
                        </a:solidFill>
                        <a:effectLst/>
                      </a:endParaRPr>
                    </a:p>
                    <a:p>
                      <a:pPr algn="ctr">
                        <a:lnSpc>
                          <a:spcPct val="115000"/>
                        </a:lnSpc>
                        <a:spcAft>
                          <a:spcPts val="0"/>
                        </a:spcAft>
                      </a:pPr>
                      <a:r>
                        <a:rPr lang="en-US" sz="1400" dirty="0">
                          <a:solidFill>
                            <a:srgbClr val="000000"/>
                          </a:solidFill>
                          <a:effectLst/>
                        </a:rPr>
                        <a:t>(</a:t>
                      </a:r>
                      <a:r>
                        <a:rPr lang="ru-RU" sz="1400" dirty="0">
                          <a:solidFill>
                            <a:srgbClr val="000000"/>
                          </a:solidFill>
                          <a:effectLst/>
                        </a:rPr>
                        <a:t>MIC </a:t>
                      </a:r>
                      <a:r>
                        <a:rPr lang="ru-RU" sz="1400" dirty="0" err="1">
                          <a:solidFill>
                            <a:srgbClr val="000000"/>
                          </a:solidFill>
                          <a:effectLst/>
                        </a:rPr>
                        <a:t>range</a:t>
                      </a:r>
                      <a:r>
                        <a:rPr lang="en-US" sz="1400" dirty="0">
                          <a:solidFill>
                            <a:srgbClr val="000000"/>
                          </a:solidFill>
                          <a:effectLst/>
                        </a:rPr>
                        <a:t>)</a:t>
                      </a:r>
                      <a:endParaRPr lang="ru-RU" sz="1400" dirty="0">
                        <a:solidFill>
                          <a:srgbClr val="000000"/>
                        </a:solidFill>
                        <a:effectLst/>
                        <a:latin typeface="Calibri"/>
                        <a:ea typeface="Calibri"/>
                        <a:cs typeface="Times New Roman"/>
                      </a:endParaRPr>
                    </a:p>
                  </a:txBody>
                  <a:tcPr marL="17570" marR="17570" marT="0" marB="0"/>
                </a:tc>
                <a:tc>
                  <a:txBody>
                    <a:bodyPr/>
                    <a:lstStyle/>
                    <a:p>
                      <a:pPr algn="ctr">
                        <a:lnSpc>
                          <a:spcPct val="115000"/>
                        </a:lnSpc>
                        <a:spcAft>
                          <a:spcPts val="0"/>
                        </a:spcAft>
                      </a:pPr>
                      <a:r>
                        <a:rPr lang="en-US" sz="1800" dirty="0">
                          <a:solidFill>
                            <a:srgbClr val="000000"/>
                          </a:solidFill>
                          <a:effectLst/>
                        </a:rPr>
                        <a:t>AFG</a:t>
                      </a:r>
                      <a:endParaRPr lang="ru-RU" sz="1800" dirty="0">
                        <a:solidFill>
                          <a:srgbClr val="000000"/>
                        </a:solidFill>
                        <a:effectLst/>
                      </a:endParaRPr>
                    </a:p>
                    <a:p>
                      <a:pPr algn="ctr">
                        <a:lnSpc>
                          <a:spcPct val="115000"/>
                        </a:lnSpc>
                        <a:spcAft>
                          <a:spcPts val="0"/>
                        </a:spcAft>
                      </a:pPr>
                      <a:r>
                        <a:rPr lang="en-US" sz="1400" dirty="0">
                          <a:solidFill>
                            <a:srgbClr val="000000"/>
                          </a:solidFill>
                          <a:effectLst/>
                        </a:rPr>
                        <a:t>No. of resistant isolates/total (%)</a:t>
                      </a:r>
                      <a:endParaRPr lang="ru-RU" sz="1400" dirty="0">
                        <a:solidFill>
                          <a:srgbClr val="000000"/>
                        </a:solidFill>
                        <a:effectLst/>
                      </a:endParaRPr>
                    </a:p>
                    <a:p>
                      <a:pPr algn="ctr">
                        <a:lnSpc>
                          <a:spcPct val="115000"/>
                        </a:lnSpc>
                        <a:spcAft>
                          <a:spcPts val="0"/>
                        </a:spcAft>
                      </a:pPr>
                      <a:r>
                        <a:rPr lang="en-US" sz="1400" dirty="0">
                          <a:solidFill>
                            <a:srgbClr val="000000"/>
                          </a:solidFill>
                          <a:effectLst/>
                        </a:rPr>
                        <a:t>(</a:t>
                      </a:r>
                      <a:r>
                        <a:rPr lang="ru-RU" sz="1400" dirty="0">
                          <a:solidFill>
                            <a:srgbClr val="000000"/>
                          </a:solidFill>
                          <a:effectLst/>
                        </a:rPr>
                        <a:t>MIC </a:t>
                      </a:r>
                      <a:r>
                        <a:rPr lang="ru-RU" sz="1400" dirty="0" err="1">
                          <a:solidFill>
                            <a:srgbClr val="000000"/>
                          </a:solidFill>
                          <a:effectLst/>
                        </a:rPr>
                        <a:t>range</a:t>
                      </a:r>
                      <a:r>
                        <a:rPr lang="en-US" sz="1400" dirty="0">
                          <a:solidFill>
                            <a:srgbClr val="000000"/>
                          </a:solidFill>
                          <a:effectLst/>
                        </a:rPr>
                        <a:t>)</a:t>
                      </a:r>
                      <a:endParaRPr lang="ru-RU" sz="1400" dirty="0">
                        <a:solidFill>
                          <a:srgbClr val="000000"/>
                        </a:solidFill>
                        <a:effectLst/>
                        <a:latin typeface="Calibri"/>
                        <a:ea typeface="Calibri"/>
                        <a:cs typeface="Times New Roman"/>
                      </a:endParaRPr>
                    </a:p>
                  </a:txBody>
                  <a:tcPr marL="17570" marR="17570" marT="0" marB="0"/>
                </a:tc>
              </a:tr>
              <a:tr h="691467">
                <a:tc>
                  <a:txBody>
                    <a:bodyPr/>
                    <a:lstStyle/>
                    <a:p>
                      <a:pPr>
                        <a:lnSpc>
                          <a:spcPct val="115000"/>
                        </a:lnSpc>
                        <a:spcAft>
                          <a:spcPts val="0"/>
                        </a:spcAft>
                      </a:pPr>
                      <a:r>
                        <a:rPr lang="en-US" sz="2000" b="1" i="1" dirty="0">
                          <a:solidFill>
                            <a:srgbClr val="000000"/>
                          </a:solidFill>
                          <a:effectLst/>
                        </a:rPr>
                        <a:t>C. </a:t>
                      </a:r>
                      <a:r>
                        <a:rPr lang="en-US" sz="2000" b="1" i="1" dirty="0" err="1">
                          <a:solidFill>
                            <a:srgbClr val="000000"/>
                          </a:solidFill>
                          <a:effectLst/>
                        </a:rPr>
                        <a:t>albicans</a:t>
                      </a:r>
                      <a:endParaRPr lang="ru-RU" sz="2000" b="1" i="1" dirty="0">
                        <a:solidFill>
                          <a:srgbClr val="000000"/>
                        </a:solidFill>
                        <a:effectLst/>
                        <a:latin typeface="Calibri"/>
                        <a:ea typeface="Calibri"/>
                        <a:cs typeface="Times New Roman"/>
                      </a:endParaRPr>
                    </a:p>
                  </a:txBody>
                  <a:tcPr marL="17570" marR="17570" marT="0" marB="0"/>
                </a:tc>
                <a:tc>
                  <a:txBody>
                    <a:bodyPr/>
                    <a:lstStyle/>
                    <a:p>
                      <a:pPr algn="ctr">
                        <a:lnSpc>
                          <a:spcPct val="115000"/>
                        </a:lnSpc>
                        <a:spcAft>
                          <a:spcPts val="0"/>
                        </a:spcAft>
                      </a:pPr>
                      <a:r>
                        <a:rPr lang="en-US" sz="1800" b="1" dirty="0">
                          <a:solidFill>
                            <a:srgbClr val="000000"/>
                          </a:solidFill>
                          <a:effectLst/>
                        </a:rPr>
                        <a:t>6/141 (</a:t>
                      </a:r>
                      <a:r>
                        <a:rPr lang="ru-RU" sz="1800" b="1" dirty="0">
                          <a:solidFill>
                            <a:srgbClr val="000000"/>
                          </a:solidFill>
                          <a:effectLst/>
                        </a:rPr>
                        <a:t>4</a:t>
                      </a:r>
                      <a:r>
                        <a:rPr lang="en-US" sz="1800" b="1" dirty="0">
                          <a:solidFill>
                            <a:srgbClr val="000000"/>
                          </a:solidFill>
                          <a:effectLst/>
                        </a:rPr>
                        <a:t>.</a:t>
                      </a:r>
                      <a:r>
                        <a:rPr lang="ru-RU" sz="1800" b="1" dirty="0">
                          <a:solidFill>
                            <a:srgbClr val="000000"/>
                          </a:solidFill>
                          <a:effectLst/>
                        </a:rPr>
                        <a:t>2</a:t>
                      </a:r>
                      <a:r>
                        <a:rPr lang="en-US" sz="1800" b="1" dirty="0">
                          <a:solidFill>
                            <a:srgbClr val="000000"/>
                          </a:solidFill>
                          <a:effectLst/>
                        </a:rPr>
                        <a:t>)</a:t>
                      </a:r>
                      <a:endParaRPr lang="ru-RU" sz="1800" b="1" dirty="0">
                        <a:solidFill>
                          <a:srgbClr val="000000"/>
                        </a:solidFill>
                        <a:effectLst/>
                      </a:endParaRPr>
                    </a:p>
                    <a:p>
                      <a:pPr algn="ctr">
                        <a:lnSpc>
                          <a:spcPct val="115000"/>
                        </a:lnSpc>
                        <a:spcAft>
                          <a:spcPts val="0"/>
                        </a:spcAft>
                      </a:pPr>
                      <a:r>
                        <a:rPr lang="ru-RU" sz="1800" b="1" dirty="0">
                          <a:solidFill>
                            <a:srgbClr val="000000"/>
                          </a:solidFill>
                          <a:effectLst/>
                        </a:rPr>
                        <a:t>(</a:t>
                      </a:r>
                      <a:r>
                        <a:rPr lang="en-US" sz="1800" b="1" dirty="0">
                          <a:solidFill>
                            <a:srgbClr val="000000"/>
                          </a:solidFill>
                          <a:effectLst/>
                        </a:rPr>
                        <a:t>0.75 - </a:t>
                      </a:r>
                      <a:r>
                        <a:rPr lang="ru-RU" sz="1800" b="1" dirty="0">
                          <a:solidFill>
                            <a:srgbClr val="000000"/>
                          </a:solidFill>
                          <a:effectLst/>
                        </a:rPr>
                        <a:t>≥</a:t>
                      </a:r>
                      <a:r>
                        <a:rPr lang="en-US" sz="1800" b="1" dirty="0">
                          <a:solidFill>
                            <a:srgbClr val="000000"/>
                          </a:solidFill>
                          <a:effectLst/>
                        </a:rPr>
                        <a:t>3</a:t>
                      </a:r>
                      <a:r>
                        <a:rPr lang="ru-RU" sz="1800" b="1" dirty="0">
                          <a:solidFill>
                            <a:srgbClr val="000000"/>
                          </a:solidFill>
                          <a:effectLst/>
                        </a:rPr>
                        <a:t>2)</a:t>
                      </a:r>
                      <a:endParaRPr lang="ru-RU" sz="1800" b="1" dirty="0">
                        <a:solidFill>
                          <a:srgbClr val="000000"/>
                        </a:solidFill>
                        <a:effectLst/>
                        <a:latin typeface="Calibri"/>
                        <a:ea typeface="Calibri"/>
                        <a:cs typeface="Times New Roman"/>
                      </a:endParaRPr>
                    </a:p>
                  </a:txBody>
                  <a:tcPr marL="17570" marR="17570" marT="0" marB="0"/>
                </a:tc>
                <a:tc>
                  <a:txBody>
                    <a:bodyPr/>
                    <a:lstStyle/>
                    <a:p>
                      <a:pPr algn="ctr">
                        <a:lnSpc>
                          <a:spcPct val="115000"/>
                        </a:lnSpc>
                        <a:spcAft>
                          <a:spcPts val="0"/>
                        </a:spcAft>
                      </a:pPr>
                      <a:r>
                        <a:rPr lang="en-US" sz="1800" b="1" dirty="0">
                          <a:solidFill>
                            <a:srgbClr val="000000"/>
                          </a:solidFill>
                          <a:effectLst/>
                        </a:rPr>
                        <a:t>2/141 (1.4)</a:t>
                      </a:r>
                      <a:endParaRPr lang="ru-RU" sz="1800" b="1" dirty="0">
                        <a:solidFill>
                          <a:srgbClr val="000000"/>
                        </a:solidFill>
                        <a:effectLst/>
                      </a:endParaRPr>
                    </a:p>
                    <a:p>
                      <a:pPr algn="ctr">
                        <a:lnSpc>
                          <a:spcPct val="115000"/>
                        </a:lnSpc>
                        <a:spcAft>
                          <a:spcPts val="0"/>
                        </a:spcAft>
                      </a:pPr>
                      <a:r>
                        <a:rPr lang="en-US" sz="1800" b="1" dirty="0">
                          <a:solidFill>
                            <a:srgbClr val="000000"/>
                          </a:solidFill>
                          <a:effectLst/>
                        </a:rPr>
                        <a:t>(0.75 – 2.0)</a:t>
                      </a:r>
                      <a:endParaRPr lang="ru-RU" sz="1800" b="1" dirty="0">
                        <a:solidFill>
                          <a:srgbClr val="000000"/>
                        </a:solidFill>
                        <a:effectLst/>
                        <a:latin typeface="Calibri"/>
                        <a:ea typeface="Calibri"/>
                        <a:cs typeface="Times New Roman"/>
                      </a:endParaRPr>
                    </a:p>
                  </a:txBody>
                  <a:tcPr marL="17570" marR="17570" marT="0" marB="0"/>
                </a:tc>
                <a:tc>
                  <a:txBody>
                    <a:bodyPr/>
                    <a:lstStyle/>
                    <a:p>
                      <a:pPr algn="ctr">
                        <a:lnSpc>
                          <a:spcPct val="115000"/>
                        </a:lnSpc>
                        <a:spcAft>
                          <a:spcPts val="0"/>
                        </a:spcAft>
                      </a:pPr>
                      <a:r>
                        <a:rPr lang="en-US" sz="1800" b="1" dirty="0">
                          <a:solidFill>
                            <a:srgbClr val="000000"/>
                          </a:solidFill>
                          <a:effectLst/>
                        </a:rPr>
                        <a:t>3/141 (2.1)</a:t>
                      </a:r>
                      <a:endParaRPr lang="ru-RU" sz="1800" b="1" dirty="0">
                        <a:solidFill>
                          <a:srgbClr val="000000"/>
                        </a:solidFill>
                        <a:effectLst/>
                      </a:endParaRPr>
                    </a:p>
                    <a:p>
                      <a:pPr algn="ctr">
                        <a:lnSpc>
                          <a:spcPct val="115000"/>
                        </a:lnSpc>
                        <a:spcAft>
                          <a:spcPts val="0"/>
                        </a:spcAft>
                      </a:pPr>
                      <a:r>
                        <a:rPr lang="en-US" sz="1800" b="1" dirty="0">
                          <a:solidFill>
                            <a:srgbClr val="000000"/>
                          </a:solidFill>
                          <a:effectLst/>
                        </a:rPr>
                        <a:t>(1.0 - </a:t>
                      </a:r>
                      <a:r>
                        <a:rPr lang="ru-RU" sz="1800" b="1" dirty="0">
                          <a:solidFill>
                            <a:srgbClr val="000000"/>
                          </a:solidFill>
                          <a:effectLst/>
                        </a:rPr>
                        <a:t>≥</a:t>
                      </a:r>
                      <a:r>
                        <a:rPr lang="en-US" sz="1800" b="1" dirty="0">
                          <a:solidFill>
                            <a:srgbClr val="000000"/>
                          </a:solidFill>
                          <a:effectLst/>
                        </a:rPr>
                        <a:t>32)</a:t>
                      </a:r>
                      <a:endParaRPr lang="ru-RU" sz="1800" b="1" dirty="0">
                        <a:solidFill>
                          <a:srgbClr val="000000"/>
                        </a:solidFill>
                        <a:effectLst/>
                        <a:latin typeface="Calibri"/>
                        <a:ea typeface="Calibri"/>
                        <a:cs typeface="Times New Roman"/>
                      </a:endParaRPr>
                    </a:p>
                  </a:txBody>
                  <a:tcPr marL="17570" marR="17570" marT="0" marB="0"/>
                </a:tc>
              </a:tr>
              <a:tr h="942909">
                <a:tc>
                  <a:txBody>
                    <a:bodyPr/>
                    <a:lstStyle/>
                    <a:p>
                      <a:pPr>
                        <a:lnSpc>
                          <a:spcPct val="115000"/>
                        </a:lnSpc>
                        <a:spcAft>
                          <a:spcPts val="0"/>
                        </a:spcAft>
                      </a:pPr>
                      <a:r>
                        <a:rPr lang="en-US" sz="2000" b="1" i="1" dirty="0">
                          <a:solidFill>
                            <a:srgbClr val="000000"/>
                          </a:solidFill>
                          <a:effectLst/>
                        </a:rPr>
                        <a:t>C. </a:t>
                      </a:r>
                      <a:r>
                        <a:rPr lang="en-US" sz="2000" b="1" i="1" dirty="0" err="1">
                          <a:solidFill>
                            <a:srgbClr val="000000"/>
                          </a:solidFill>
                          <a:effectLst/>
                        </a:rPr>
                        <a:t>parapsilosis</a:t>
                      </a:r>
                      <a:endParaRPr lang="ru-RU" sz="2000" b="1" i="1" dirty="0">
                        <a:solidFill>
                          <a:srgbClr val="000000"/>
                        </a:solidFill>
                        <a:effectLst/>
                        <a:latin typeface="Calibri"/>
                        <a:ea typeface="Calibri"/>
                        <a:cs typeface="Times New Roman"/>
                      </a:endParaRPr>
                    </a:p>
                  </a:txBody>
                  <a:tcPr marL="17570" marR="17570" marT="0" marB="0"/>
                </a:tc>
                <a:tc>
                  <a:txBody>
                    <a:bodyPr/>
                    <a:lstStyle/>
                    <a:p>
                      <a:pPr algn="ctr">
                        <a:lnSpc>
                          <a:spcPct val="115000"/>
                        </a:lnSpc>
                        <a:spcAft>
                          <a:spcPts val="0"/>
                        </a:spcAft>
                      </a:pPr>
                      <a:r>
                        <a:rPr lang="en-US" sz="1800" b="1" dirty="0">
                          <a:solidFill>
                            <a:srgbClr val="FF6600"/>
                          </a:solidFill>
                          <a:effectLst/>
                        </a:rPr>
                        <a:t>19/59 (32.2)</a:t>
                      </a:r>
                      <a:endParaRPr lang="ru-RU" sz="1800" b="1" dirty="0">
                        <a:solidFill>
                          <a:srgbClr val="FF6600"/>
                        </a:solidFill>
                        <a:effectLst/>
                      </a:endParaRPr>
                    </a:p>
                    <a:p>
                      <a:pPr algn="ctr">
                        <a:lnSpc>
                          <a:spcPct val="115000"/>
                        </a:lnSpc>
                        <a:spcAft>
                          <a:spcPts val="0"/>
                        </a:spcAft>
                      </a:pPr>
                      <a:r>
                        <a:rPr lang="ru-RU" sz="1800" b="1" dirty="0">
                          <a:solidFill>
                            <a:srgbClr val="000000"/>
                          </a:solidFill>
                          <a:effectLst/>
                        </a:rPr>
                        <a:t>(</a:t>
                      </a:r>
                      <a:r>
                        <a:rPr lang="en-US" sz="1800" b="1" dirty="0">
                          <a:solidFill>
                            <a:srgbClr val="000000"/>
                          </a:solidFill>
                          <a:effectLst/>
                        </a:rPr>
                        <a:t>6 </a:t>
                      </a:r>
                      <a:r>
                        <a:rPr lang="ru-RU" sz="1800" b="1" dirty="0">
                          <a:solidFill>
                            <a:srgbClr val="000000"/>
                          </a:solidFill>
                          <a:effectLst/>
                        </a:rPr>
                        <a:t>- ≥</a:t>
                      </a:r>
                      <a:r>
                        <a:rPr lang="en-US" sz="1800" b="1" dirty="0">
                          <a:solidFill>
                            <a:srgbClr val="000000"/>
                          </a:solidFill>
                          <a:effectLst/>
                        </a:rPr>
                        <a:t>32</a:t>
                      </a:r>
                      <a:r>
                        <a:rPr lang="ru-RU" sz="1800" b="1" dirty="0">
                          <a:solidFill>
                            <a:srgbClr val="000000"/>
                          </a:solidFill>
                          <a:effectLst/>
                        </a:rPr>
                        <a:t>)</a:t>
                      </a:r>
                      <a:endParaRPr lang="ru-RU" sz="1800" b="1" dirty="0">
                        <a:solidFill>
                          <a:srgbClr val="000000"/>
                        </a:solidFill>
                        <a:effectLst/>
                        <a:latin typeface="Calibri"/>
                        <a:ea typeface="Calibri"/>
                        <a:cs typeface="Times New Roman"/>
                      </a:endParaRPr>
                    </a:p>
                  </a:txBody>
                  <a:tcPr marL="17570" marR="17570" marT="0" marB="0"/>
                </a:tc>
                <a:tc>
                  <a:txBody>
                    <a:bodyPr/>
                    <a:lstStyle/>
                    <a:p>
                      <a:pPr algn="ctr">
                        <a:lnSpc>
                          <a:spcPct val="115000"/>
                        </a:lnSpc>
                        <a:spcAft>
                          <a:spcPts val="0"/>
                        </a:spcAft>
                      </a:pPr>
                      <a:r>
                        <a:rPr lang="en-US" sz="1800" b="1" dirty="0">
                          <a:solidFill>
                            <a:srgbClr val="000000"/>
                          </a:solidFill>
                          <a:effectLst/>
                        </a:rPr>
                        <a:t>1/59 (1.7)</a:t>
                      </a:r>
                      <a:endParaRPr lang="ru-RU" sz="1800" b="1" dirty="0">
                        <a:solidFill>
                          <a:srgbClr val="000000"/>
                        </a:solidFill>
                        <a:effectLst/>
                      </a:endParaRPr>
                    </a:p>
                    <a:p>
                      <a:pPr algn="ctr">
                        <a:lnSpc>
                          <a:spcPct val="115000"/>
                        </a:lnSpc>
                        <a:spcAft>
                          <a:spcPts val="0"/>
                        </a:spcAft>
                      </a:pPr>
                      <a:r>
                        <a:rPr lang="en-US" sz="1800" b="1" dirty="0">
                          <a:solidFill>
                            <a:srgbClr val="000000"/>
                          </a:solidFill>
                          <a:effectLst/>
                        </a:rPr>
                        <a:t>(</a:t>
                      </a:r>
                      <a:r>
                        <a:rPr lang="ru-RU" sz="1800" b="1" dirty="0">
                          <a:solidFill>
                            <a:srgbClr val="000000"/>
                          </a:solidFill>
                          <a:effectLst/>
                        </a:rPr>
                        <a:t>≥</a:t>
                      </a:r>
                      <a:r>
                        <a:rPr lang="en-US" sz="1800" b="1" dirty="0">
                          <a:solidFill>
                            <a:srgbClr val="000000"/>
                          </a:solidFill>
                          <a:effectLst/>
                        </a:rPr>
                        <a:t>32)</a:t>
                      </a:r>
                      <a:endParaRPr lang="ru-RU" sz="1800" b="1" dirty="0">
                        <a:solidFill>
                          <a:srgbClr val="000000"/>
                        </a:solidFill>
                        <a:effectLst/>
                        <a:latin typeface="Calibri"/>
                        <a:ea typeface="Calibri"/>
                        <a:cs typeface="Times New Roman"/>
                      </a:endParaRPr>
                    </a:p>
                  </a:txBody>
                  <a:tcPr marL="17570" marR="17570" marT="0" marB="0"/>
                </a:tc>
                <a:tc>
                  <a:txBody>
                    <a:bodyPr/>
                    <a:lstStyle/>
                    <a:p>
                      <a:pPr algn="ctr">
                        <a:lnSpc>
                          <a:spcPct val="115000"/>
                        </a:lnSpc>
                        <a:spcAft>
                          <a:spcPts val="0"/>
                        </a:spcAft>
                      </a:pPr>
                      <a:r>
                        <a:rPr lang="en-US" sz="1800" b="1" dirty="0">
                          <a:solidFill>
                            <a:srgbClr val="000000"/>
                          </a:solidFill>
                          <a:effectLst/>
                        </a:rPr>
                        <a:t>2/59 (3.4)</a:t>
                      </a:r>
                      <a:endParaRPr lang="ru-RU" sz="1800" b="1" dirty="0">
                        <a:solidFill>
                          <a:srgbClr val="000000"/>
                        </a:solidFill>
                        <a:effectLst/>
                      </a:endParaRPr>
                    </a:p>
                    <a:p>
                      <a:pPr algn="ctr">
                        <a:lnSpc>
                          <a:spcPct val="115000"/>
                        </a:lnSpc>
                        <a:spcAft>
                          <a:spcPts val="0"/>
                        </a:spcAft>
                      </a:pPr>
                      <a:r>
                        <a:rPr lang="en-US" sz="1800" b="1" dirty="0">
                          <a:solidFill>
                            <a:srgbClr val="000000"/>
                          </a:solidFill>
                          <a:effectLst/>
                        </a:rPr>
                        <a:t>( </a:t>
                      </a:r>
                      <a:r>
                        <a:rPr lang="ru-RU" sz="1800" b="1" dirty="0">
                          <a:solidFill>
                            <a:srgbClr val="000000"/>
                          </a:solidFill>
                          <a:effectLst/>
                        </a:rPr>
                        <a:t>≥</a:t>
                      </a:r>
                      <a:r>
                        <a:rPr lang="en-US" sz="1800" b="1" dirty="0">
                          <a:solidFill>
                            <a:srgbClr val="000000"/>
                          </a:solidFill>
                          <a:effectLst/>
                        </a:rPr>
                        <a:t>32)</a:t>
                      </a:r>
                      <a:endParaRPr lang="ru-RU" sz="1800" b="1" dirty="0">
                        <a:solidFill>
                          <a:srgbClr val="000000"/>
                        </a:solidFill>
                        <a:effectLst/>
                        <a:latin typeface="Calibri"/>
                        <a:ea typeface="Calibri"/>
                        <a:cs typeface="Times New Roman"/>
                      </a:endParaRPr>
                    </a:p>
                  </a:txBody>
                  <a:tcPr marL="17570" marR="17570" marT="0" marB="0"/>
                </a:tc>
              </a:tr>
              <a:tr h="691467">
                <a:tc>
                  <a:txBody>
                    <a:bodyPr/>
                    <a:lstStyle/>
                    <a:p>
                      <a:pPr>
                        <a:lnSpc>
                          <a:spcPct val="115000"/>
                        </a:lnSpc>
                        <a:spcAft>
                          <a:spcPts val="0"/>
                        </a:spcAft>
                      </a:pPr>
                      <a:r>
                        <a:rPr lang="en-US" sz="2000" b="1" i="1" dirty="0">
                          <a:solidFill>
                            <a:srgbClr val="000000"/>
                          </a:solidFill>
                          <a:effectLst/>
                        </a:rPr>
                        <a:t>C. </a:t>
                      </a:r>
                      <a:r>
                        <a:rPr lang="en-US" sz="2000" b="1" i="1" dirty="0" err="1">
                          <a:solidFill>
                            <a:srgbClr val="000000"/>
                          </a:solidFill>
                          <a:effectLst/>
                        </a:rPr>
                        <a:t>glabrata</a:t>
                      </a:r>
                      <a:endParaRPr lang="ru-RU" sz="2000" b="1" i="1" dirty="0">
                        <a:solidFill>
                          <a:srgbClr val="000000"/>
                        </a:solidFill>
                        <a:effectLst/>
                        <a:latin typeface="Calibri"/>
                        <a:ea typeface="Calibri"/>
                        <a:cs typeface="Times New Roman"/>
                      </a:endParaRPr>
                    </a:p>
                  </a:txBody>
                  <a:tcPr marL="17570" marR="17570" marT="0" marB="0"/>
                </a:tc>
                <a:tc>
                  <a:txBody>
                    <a:bodyPr/>
                    <a:lstStyle/>
                    <a:p>
                      <a:pPr algn="ctr">
                        <a:lnSpc>
                          <a:spcPct val="115000"/>
                        </a:lnSpc>
                        <a:spcAft>
                          <a:spcPts val="0"/>
                        </a:spcAft>
                      </a:pPr>
                      <a:r>
                        <a:rPr lang="en-US" sz="1800" b="1" dirty="0">
                          <a:solidFill>
                            <a:srgbClr val="000000"/>
                          </a:solidFill>
                          <a:effectLst/>
                        </a:rPr>
                        <a:t>0/39</a:t>
                      </a:r>
                      <a:endParaRPr lang="ru-RU" sz="1800" b="1" dirty="0">
                        <a:solidFill>
                          <a:srgbClr val="000000"/>
                        </a:solidFill>
                        <a:effectLst/>
                        <a:latin typeface="Calibri"/>
                        <a:ea typeface="Calibri"/>
                        <a:cs typeface="Times New Roman"/>
                      </a:endParaRPr>
                    </a:p>
                  </a:txBody>
                  <a:tcPr marL="17570" marR="17570" marT="0" marB="0"/>
                </a:tc>
                <a:tc>
                  <a:txBody>
                    <a:bodyPr/>
                    <a:lstStyle/>
                    <a:p>
                      <a:pPr algn="ctr">
                        <a:lnSpc>
                          <a:spcPct val="115000"/>
                        </a:lnSpc>
                        <a:spcAft>
                          <a:spcPts val="0"/>
                        </a:spcAft>
                      </a:pPr>
                      <a:r>
                        <a:rPr lang="en-US" sz="1800" b="1">
                          <a:solidFill>
                            <a:srgbClr val="000000"/>
                          </a:solidFill>
                          <a:effectLst/>
                        </a:rPr>
                        <a:t>1/39 (2.6)</a:t>
                      </a:r>
                      <a:endParaRPr lang="ru-RU" sz="1800" b="1">
                        <a:solidFill>
                          <a:srgbClr val="000000"/>
                        </a:solidFill>
                        <a:effectLst/>
                      </a:endParaRPr>
                    </a:p>
                    <a:p>
                      <a:pPr algn="ctr">
                        <a:lnSpc>
                          <a:spcPct val="115000"/>
                        </a:lnSpc>
                        <a:spcAft>
                          <a:spcPts val="0"/>
                        </a:spcAft>
                      </a:pPr>
                      <a:r>
                        <a:rPr lang="en-US" sz="1800" b="1">
                          <a:solidFill>
                            <a:srgbClr val="000000"/>
                          </a:solidFill>
                          <a:effectLst/>
                        </a:rPr>
                        <a:t>(0.19)</a:t>
                      </a:r>
                      <a:endParaRPr lang="ru-RU" sz="1800" b="1">
                        <a:solidFill>
                          <a:srgbClr val="000000"/>
                        </a:solidFill>
                        <a:effectLst/>
                        <a:latin typeface="Calibri"/>
                        <a:ea typeface="Calibri"/>
                        <a:cs typeface="Times New Roman"/>
                      </a:endParaRPr>
                    </a:p>
                  </a:txBody>
                  <a:tcPr marL="17570" marR="17570" marT="0" marB="0"/>
                </a:tc>
                <a:tc>
                  <a:txBody>
                    <a:bodyPr/>
                    <a:lstStyle/>
                    <a:p>
                      <a:pPr algn="ctr">
                        <a:lnSpc>
                          <a:spcPct val="115000"/>
                        </a:lnSpc>
                        <a:spcAft>
                          <a:spcPts val="0"/>
                        </a:spcAft>
                      </a:pPr>
                      <a:r>
                        <a:rPr lang="en-US" sz="1800" b="1" dirty="0">
                          <a:solidFill>
                            <a:srgbClr val="000000"/>
                          </a:solidFill>
                          <a:effectLst/>
                        </a:rPr>
                        <a:t>0/39</a:t>
                      </a:r>
                      <a:endParaRPr lang="ru-RU" sz="1800" b="1" dirty="0">
                        <a:solidFill>
                          <a:srgbClr val="000000"/>
                        </a:solidFill>
                        <a:effectLst/>
                        <a:latin typeface="Calibri"/>
                        <a:ea typeface="Calibri"/>
                        <a:cs typeface="Times New Roman"/>
                      </a:endParaRPr>
                    </a:p>
                  </a:txBody>
                  <a:tcPr marL="17570" marR="17570" marT="0" marB="0"/>
                </a:tc>
              </a:tr>
              <a:tr h="817188">
                <a:tc>
                  <a:txBody>
                    <a:bodyPr/>
                    <a:lstStyle/>
                    <a:p>
                      <a:pPr>
                        <a:lnSpc>
                          <a:spcPct val="115000"/>
                        </a:lnSpc>
                        <a:spcAft>
                          <a:spcPts val="0"/>
                        </a:spcAft>
                      </a:pPr>
                      <a:r>
                        <a:rPr lang="en-US" sz="2000" b="1" i="1" dirty="0">
                          <a:solidFill>
                            <a:srgbClr val="000000"/>
                          </a:solidFill>
                          <a:effectLst/>
                        </a:rPr>
                        <a:t>C. </a:t>
                      </a:r>
                      <a:r>
                        <a:rPr lang="en-US" sz="2000" b="1" i="1" dirty="0" err="1">
                          <a:solidFill>
                            <a:srgbClr val="000000"/>
                          </a:solidFill>
                          <a:effectLst/>
                        </a:rPr>
                        <a:t>tropicalis</a:t>
                      </a:r>
                      <a:endParaRPr lang="ru-RU" sz="2000" b="1" i="1" dirty="0">
                        <a:solidFill>
                          <a:srgbClr val="000000"/>
                        </a:solidFill>
                        <a:effectLst/>
                        <a:latin typeface="Calibri"/>
                        <a:ea typeface="Calibri"/>
                        <a:cs typeface="Times New Roman"/>
                      </a:endParaRPr>
                    </a:p>
                  </a:txBody>
                  <a:tcPr marL="17570" marR="17570" marT="0" marB="0"/>
                </a:tc>
                <a:tc>
                  <a:txBody>
                    <a:bodyPr/>
                    <a:lstStyle/>
                    <a:p>
                      <a:pPr algn="ctr">
                        <a:lnSpc>
                          <a:spcPct val="115000"/>
                        </a:lnSpc>
                        <a:spcAft>
                          <a:spcPts val="0"/>
                        </a:spcAft>
                      </a:pPr>
                      <a:r>
                        <a:rPr lang="en-US" sz="1800" b="1" dirty="0">
                          <a:solidFill>
                            <a:srgbClr val="000000"/>
                          </a:solidFill>
                          <a:effectLst/>
                        </a:rPr>
                        <a:t>0/25</a:t>
                      </a:r>
                      <a:endParaRPr lang="ru-RU" sz="1800" b="1" dirty="0">
                        <a:solidFill>
                          <a:srgbClr val="000000"/>
                        </a:solidFill>
                        <a:effectLst/>
                        <a:latin typeface="Calibri"/>
                        <a:ea typeface="Calibri"/>
                        <a:cs typeface="Times New Roman"/>
                      </a:endParaRPr>
                    </a:p>
                  </a:txBody>
                  <a:tcPr marL="17570" marR="17570" marT="0" marB="0"/>
                </a:tc>
                <a:tc>
                  <a:txBody>
                    <a:bodyPr/>
                    <a:lstStyle/>
                    <a:p>
                      <a:pPr algn="ctr">
                        <a:lnSpc>
                          <a:spcPct val="115000"/>
                        </a:lnSpc>
                        <a:spcAft>
                          <a:spcPts val="0"/>
                        </a:spcAft>
                      </a:pPr>
                      <a:r>
                        <a:rPr lang="en-US" sz="1800" b="1" dirty="0">
                          <a:solidFill>
                            <a:srgbClr val="000000"/>
                          </a:solidFill>
                          <a:effectLst/>
                        </a:rPr>
                        <a:t>0/25</a:t>
                      </a:r>
                      <a:endParaRPr lang="ru-RU" sz="1800" b="1" dirty="0">
                        <a:solidFill>
                          <a:srgbClr val="000000"/>
                        </a:solidFill>
                        <a:effectLst/>
                        <a:latin typeface="Calibri"/>
                        <a:ea typeface="Calibri"/>
                        <a:cs typeface="Times New Roman"/>
                      </a:endParaRPr>
                    </a:p>
                  </a:txBody>
                  <a:tcPr marL="17570" marR="17570" marT="0" marB="0"/>
                </a:tc>
                <a:tc>
                  <a:txBody>
                    <a:bodyPr/>
                    <a:lstStyle/>
                    <a:p>
                      <a:pPr algn="ctr">
                        <a:lnSpc>
                          <a:spcPct val="115000"/>
                        </a:lnSpc>
                        <a:spcAft>
                          <a:spcPts val="0"/>
                        </a:spcAft>
                      </a:pPr>
                      <a:r>
                        <a:rPr lang="en-US" sz="1800" b="1" dirty="0">
                          <a:solidFill>
                            <a:srgbClr val="000000"/>
                          </a:solidFill>
                          <a:effectLst/>
                        </a:rPr>
                        <a:t>0/25</a:t>
                      </a:r>
                      <a:endParaRPr lang="ru-RU" sz="1800" b="1" dirty="0">
                        <a:solidFill>
                          <a:srgbClr val="000000"/>
                        </a:solidFill>
                        <a:effectLst/>
                        <a:latin typeface="Calibri"/>
                        <a:ea typeface="Calibri"/>
                        <a:cs typeface="Times New Roman"/>
                      </a:endParaRPr>
                    </a:p>
                  </a:txBody>
                  <a:tcPr marL="17570" marR="17570" marT="0" marB="0"/>
                </a:tc>
              </a:tr>
              <a:tr h="628606">
                <a:tc>
                  <a:txBody>
                    <a:bodyPr/>
                    <a:lstStyle/>
                    <a:p>
                      <a:pPr>
                        <a:lnSpc>
                          <a:spcPct val="115000"/>
                        </a:lnSpc>
                        <a:spcAft>
                          <a:spcPts val="0"/>
                        </a:spcAft>
                      </a:pPr>
                      <a:r>
                        <a:rPr lang="en-US" sz="2000" b="1" i="1" dirty="0">
                          <a:solidFill>
                            <a:srgbClr val="000000"/>
                          </a:solidFill>
                          <a:effectLst/>
                        </a:rPr>
                        <a:t>C. </a:t>
                      </a:r>
                      <a:r>
                        <a:rPr lang="en-US" sz="2000" b="1" i="1" dirty="0" err="1">
                          <a:solidFill>
                            <a:srgbClr val="000000"/>
                          </a:solidFill>
                          <a:effectLst/>
                        </a:rPr>
                        <a:t>krusei</a:t>
                      </a:r>
                      <a:r>
                        <a:rPr lang="en-US" sz="2000" b="1" i="1" dirty="0">
                          <a:solidFill>
                            <a:srgbClr val="000000"/>
                          </a:solidFill>
                          <a:effectLst/>
                        </a:rPr>
                        <a:t> </a:t>
                      </a:r>
                      <a:endParaRPr lang="ru-RU" sz="2000" b="1" i="1" dirty="0">
                        <a:solidFill>
                          <a:srgbClr val="000000"/>
                        </a:solidFill>
                        <a:effectLst/>
                        <a:latin typeface="Calibri"/>
                        <a:ea typeface="Calibri"/>
                        <a:cs typeface="Times New Roman"/>
                      </a:endParaRPr>
                    </a:p>
                  </a:txBody>
                  <a:tcPr marL="17570" marR="17570" marT="0" marB="0"/>
                </a:tc>
                <a:tc>
                  <a:txBody>
                    <a:bodyPr/>
                    <a:lstStyle/>
                    <a:p>
                      <a:pPr algn="ctr">
                        <a:lnSpc>
                          <a:spcPct val="115000"/>
                        </a:lnSpc>
                        <a:spcAft>
                          <a:spcPts val="0"/>
                        </a:spcAft>
                      </a:pPr>
                      <a:r>
                        <a:rPr lang="en-US" sz="1800" b="1">
                          <a:solidFill>
                            <a:srgbClr val="000000"/>
                          </a:solidFill>
                          <a:effectLst/>
                        </a:rPr>
                        <a:t>1/9 (11.1)</a:t>
                      </a:r>
                      <a:endParaRPr lang="ru-RU" sz="1800" b="1">
                        <a:solidFill>
                          <a:srgbClr val="000000"/>
                        </a:solidFill>
                        <a:effectLst/>
                      </a:endParaRPr>
                    </a:p>
                    <a:p>
                      <a:pPr algn="ctr">
                        <a:lnSpc>
                          <a:spcPct val="115000"/>
                        </a:lnSpc>
                        <a:spcAft>
                          <a:spcPts val="0"/>
                        </a:spcAft>
                      </a:pPr>
                      <a:r>
                        <a:rPr lang="en-US" sz="1800" b="1">
                          <a:solidFill>
                            <a:srgbClr val="000000"/>
                          </a:solidFill>
                          <a:effectLst/>
                        </a:rPr>
                        <a:t>(1.5)</a:t>
                      </a:r>
                      <a:endParaRPr lang="ru-RU" sz="1800" b="1">
                        <a:solidFill>
                          <a:srgbClr val="000000"/>
                        </a:solidFill>
                        <a:effectLst/>
                        <a:latin typeface="Calibri"/>
                        <a:ea typeface="Calibri"/>
                        <a:cs typeface="Times New Roman"/>
                      </a:endParaRPr>
                    </a:p>
                  </a:txBody>
                  <a:tcPr marL="17570" marR="17570" marT="0" marB="0"/>
                </a:tc>
                <a:tc>
                  <a:txBody>
                    <a:bodyPr/>
                    <a:lstStyle/>
                    <a:p>
                      <a:pPr algn="ctr">
                        <a:lnSpc>
                          <a:spcPct val="115000"/>
                        </a:lnSpc>
                        <a:spcAft>
                          <a:spcPts val="0"/>
                        </a:spcAft>
                      </a:pPr>
                      <a:r>
                        <a:rPr lang="en-US" sz="1800" b="1">
                          <a:solidFill>
                            <a:srgbClr val="000000"/>
                          </a:solidFill>
                          <a:effectLst/>
                        </a:rPr>
                        <a:t>0/9</a:t>
                      </a:r>
                      <a:endParaRPr lang="ru-RU" sz="1800" b="1">
                        <a:solidFill>
                          <a:srgbClr val="000000"/>
                        </a:solidFill>
                        <a:effectLst/>
                        <a:latin typeface="Calibri"/>
                        <a:ea typeface="Calibri"/>
                        <a:cs typeface="Times New Roman"/>
                      </a:endParaRPr>
                    </a:p>
                  </a:txBody>
                  <a:tcPr marL="17570" marR="17570" marT="0" marB="0"/>
                </a:tc>
                <a:tc>
                  <a:txBody>
                    <a:bodyPr/>
                    <a:lstStyle/>
                    <a:p>
                      <a:pPr algn="ctr">
                        <a:lnSpc>
                          <a:spcPct val="115000"/>
                        </a:lnSpc>
                        <a:spcAft>
                          <a:spcPts val="0"/>
                        </a:spcAft>
                      </a:pPr>
                      <a:r>
                        <a:rPr lang="en-US" sz="1800" b="1" dirty="0">
                          <a:solidFill>
                            <a:srgbClr val="000000"/>
                          </a:solidFill>
                          <a:effectLst/>
                        </a:rPr>
                        <a:t>0/9</a:t>
                      </a:r>
                      <a:endParaRPr lang="ru-RU" sz="1800" b="1" dirty="0">
                        <a:solidFill>
                          <a:srgbClr val="000000"/>
                        </a:solidFill>
                        <a:effectLst/>
                        <a:latin typeface="Calibri"/>
                        <a:ea typeface="Calibri"/>
                        <a:cs typeface="Times New Roman"/>
                      </a:endParaRPr>
                    </a:p>
                  </a:txBody>
                  <a:tcPr marL="17570" marR="17570" marT="0" marB="0"/>
                </a:tc>
              </a:tr>
            </a:tbl>
          </a:graphicData>
        </a:graphic>
      </p:graphicFrame>
      <p:sp>
        <p:nvSpPr>
          <p:cNvPr id="4" name="Номер слайда 3"/>
          <p:cNvSpPr>
            <a:spLocks noGrp="1"/>
          </p:cNvSpPr>
          <p:nvPr>
            <p:ph type="sldNum" sz="quarter" idx="12"/>
          </p:nvPr>
        </p:nvSpPr>
        <p:spPr/>
        <p:txBody>
          <a:bodyPr/>
          <a:lstStyle/>
          <a:p>
            <a:pPr>
              <a:defRPr/>
            </a:pPr>
            <a:fld id="{E7E14377-91CC-4C87-AC8D-3755D004702C}" type="slidenum">
              <a:rPr lang="ru-RU" smtClean="0"/>
              <a:pPr>
                <a:defRPr/>
              </a:pPr>
              <a:t>10</a:t>
            </a:fld>
            <a:endParaRPr lang="ru-RU"/>
          </a:p>
        </p:txBody>
      </p:sp>
      <p:sp>
        <p:nvSpPr>
          <p:cNvPr id="6" name="Заголовок 5"/>
          <p:cNvSpPr txBox="1">
            <a:spLocks noGrp="1"/>
          </p:cNvSpPr>
          <p:nvPr>
            <p:ph type="title"/>
          </p:nvPr>
        </p:nvSpPr>
        <p:spPr>
          <a:xfrm>
            <a:off x="771571" y="584528"/>
            <a:ext cx="7600863" cy="523220"/>
          </a:xfrm>
          <a:prstGeom prst="rect">
            <a:avLst/>
          </a:prstGeom>
          <a:noFill/>
        </p:spPr>
        <p:txBody>
          <a:bodyPr wrap="none" rtlCol="0">
            <a:spAutoFit/>
          </a:bodyPr>
          <a:lstStyle/>
          <a:p>
            <a:r>
              <a:rPr lang="ru-RU" sz="2800" b="1" dirty="0" smtClean="0"/>
              <a:t>Количество «</a:t>
            </a:r>
            <a:r>
              <a:rPr lang="en-US" sz="2800" b="1" dirty="0" smtClean="0"/>
              <a:t>R</a:t>
            </a:r>
            <a:r>
              <a:rPr lang="ru-RU" sz="2800" b="1" dirty="0" smtClean="0"/>
              <a:t>» штаммов (%) к </a:t>
            </a:r>
            <a:r>
              <a:rPr lang="ru-RU" sz="2800" b="1" dirty="0" err="1" smtClean="0"/>
              <a:t>эхинокандинам</a:t>
            </a:r>
            <a:endParaRPr lang="ru-RU" sz="2800" b="1" dirty="0"/>
          </a:p>
        </p:txBody>
      </p:sp>
    </p:spTree>
    <p:extLst>
      <p:ext uri="{BB962C8B-B14F-4D97-AF65-F5344CB8AC3E}">
        <p14:creationId xmlns:p14="http://schemas.microsoft.com/office/powerpoint/2010/main" val="1047250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Объект 2"/>
          <p:cNvSpPr>
            <a:spLocks noGrp="1"/>
          </p:cNvSpPr>
          <p:nvPr>
            <p:ph idx="1"/>
          </p:nvPr>
        </p:nvSpPr>
        <p:spPr/>
        <p:txBody>
          <a:bodyPr/>
          <a:lstStyle/>
          <a:p>
            <a:r>
              <a:rPr lang="ru-RU" b="1" dirty="0" err="1" smtClean="0"/>
              <a:t>Эхинокандины</a:t>
            </a:r>
            <a:r>
              <a:rPr lang="ru-RU" dirty="0" smtClean="0"/>
              <a:t>- препараты выбора для лечения инфекций, вызванных  </a:t>
            </a:r>
            <a:r>
              <a:rPr lang="en-US" i="1" dirty="0" smtClean="0"/>
              <a:t>Candida </a:t>
            </a:r>
            <a:r>
              <a:rPr lang="en-US" i="1" dirty="0" err="1" smtClean="0"/>
              <a:t>spp</a:t>
            </a:r>
            <a:r>
              <a:rPr lang="en-US" i="1" dirty="0" smtClean="0"/>
              <a:t> </a:t>
            </a:r>
            <a:r>
              <a:rPr lang="en-US" dirty="0" smtClean="0"/>
              <a:t> </a:t>
            </a:r>
            <a:r>
              <a:rPr lang="ru-RU" dirty="0" smtClean="0"/>
              <a:t> </a:t>
            </a:r>
            <a:r>
              <a:rPr lang="en-US" dirty="0" smtClean="0"/>
              <a:t> </a:t>
            </a:r>
            <a:r>
              <a:rPr lang="en-US" i="1" dirty="0" smtClean="0"/>
              <a:t>C</a:t>
            </a:r>
            <a:r>
              <a:rPr lang="en-US" i="1" dirty="0"/>
              <a:t>. </a:t>
            </a:r>
            <a:r>
              <a:rPr lang="en-US" i="1" dirty="0" err="1"/>
              <a:t>parapsilosis</a:t>
            </a:r>
            <a:r>
              <a:rPr lang="en-US" dirty="0"/>
              <a:t>  </a:t>
            </a:r>
            <a:r>
              <a:rPr lang="ru-RU" dirty="0" smtClean="0"/>
              <a:t>была более чувствительна к </a:t>
            </a:r>
            <a:r>
              <a:rPr lang="en-US" dirty="0" smtClean="0"/>
              <a:t>AFC  </a:t>
            </a:r>
            <a:r>
              <a:rPr lang="en-US" dirty="0"/>
              <a:t>and  </a:t>
            </a:r>
            <a:r>
              <a:rPr lang="en-US" dirty="0" smtClean="0"/>
              <a:t>MFG</a:t>
            </a:r>
            <a:r>
              <a:rPr lang="ru-RU" dirty="0" smtClean="0"/>
              <a:t>, чем к </a:t>
            </a:r>
            <a:r>
              <a:rPr lang="en-US" dirty="0" smtClean="0"/>
              <a:t>CFG  </a:t>
            </a:r>
            <a:r>
              <a:rPr lang="ru-RU" dirty="0" smtClean="0"/>
              <a:t> ( </a:t>
            </a:r>
            <a:r>
              <a:rPr lang="en-US" dirty="0" smtClean="0"/>
              <a:t>3.4</a:t>
            </a:r>
            <a:r>
              <a:rPr lang="en-US" dirty="0"/>
              <a:t>%, 1.7%  and 32.2% </a:t>
            </a:r>
            <a:r>
              <a:rPr lang="en-US" dirty="0" smtClean="0"/>
              <a:t>(p&lt;0.001</a:t>
            </a:r>
            <a:r>
              <a:rPr lang="en-US" dirty="0"/>
              <a:t>). </a:t>
            </a:r>
            <a:r>
              <a:rPr lang="en-US" dirty="0" smtClean="0"/>
              <a:t> .  </a:t>
            </a:r>
            <a:endParaRPr lang="ru-RU" dirty="0"/>
          </a:p>
          <a:p>
            <a:endParaRPr lang="ru-RU" dirty="0"/>
          </a:p>
        </p:txBody>
      </p:sp>
      <p:sp>
        <p:nvSpPr>
          <p:cNvPr id="4" name="Номер слайда 3"/>
          <p:cNvSpPr>
            <a:spLocks noGrp="1"/>
          </p:cNvSpPr>
          <p:nvPr>
            <p:ph type="sldNum" sz="quarter" idx="12"/>
          </p:nvPr>
        </p:nvSpPr>
        <p:spPr/>
        <p:txBody>
          <a:bodyPr/>
          <a:lstStyle/>
          <a:p>
            <a:pPr>
              <a:defRPr/>
            </a:pPr>
            <a:fld id="{E7E14377-91CC-4C87-AC8D-3755D004702C}" type="slidenum">
              <a:rPr lang="ru-RU" smtClean="0"/>
              <a:pPr>
                <a:defRPr/>
              </a:pPr>
              <a:t>11</a:t>
            </a:fld>
            <a:endParaRPr lang="ru-RU"/>
          </a:p>
        </p:txBody>
      </p:sp>
    </p:spTree>
    <p:extLst>
      <p:ext uri="{BB962C8B-B14F-4D97-AF65-F5344CB8AC3E}">
        <p14:creationId xmlns:p14="http://schemas.microsoft.com/office/powerpoint/2010/main" val="165522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1800" b="1" u="sng" dirty="0">
                <a:hlinkClick r:id="rId2" tooltip="Journal of clinical microbiology."/>
              </a:rPr>
              <a:t>J </a:t>
            </a:r>
            <a:r>
              <a:rPr lang="en-US" sz="1800" b="1" u="sng" dirty="0" err="1">
                <a:hlinkClick r:id="rId2" tooltip="Journal of clinical microbiology."/>
              </a:rPr>
              <a:t>Clin</a:t>
            </a:r>
            <a:r>
              <a:rPr lang="en-US" sz="1800" b="1" u="sng" dirty="0">
                <a:hlinkClick r:id="rId2" tooltip="Journal of clinical microbiology."/>
              </a:rPr>
              <a:t> </a:t>
            </a:r>
            <a:r>
              <a:rPr lang="en-US" sz="1800" b="1" u="sng" dirty="0" err="1">
                <a:hlinkClick r:id="rId2" tooltip="Journal of clinical microbiology."/>
              </a:rPr>
              <a:t>Microbiol</a:t>
            </a:r>
            <a:r>
              <a:rPr lang="en-US" sz="1800" b="1" u="sng" dirty="0">
                <a:hlinkClick r:id="rId2" tooltip="Journal of clinical microbiology."/>
              </a:rPr>
              <a:t>.</a:t>
            </a:r>
            <a:r>
              <a:rPr lang="en-US" sz="1800" b="1" dirty="0"/>
              <a:t> 2010 Jul;48(7):2373-80. </a:t>
            </a:r>
            <a:r>
              <a:rPr lang="en-US" sz="1800" b="1" dirty="0" err="1"/>
              <a:t>doi</a:t>
            </a:r>
            <a:r>
              <a:rPr lang="en-US" sz="1800" b="1" dirty="0"/>
              <a:t>: 10.1128/JCM.02390-09. </a:t>
            </a:r>
            <a:r>
              <a:rPr lang="en-US" sz="1800" b="1" dirty="0" err="1"/>
              <a:t>Epub</a:t>
            </a:r>
            <a:r>
              <a:rPr lang="en-US" sz="1800" b="1" dirty="0"/>
              <a:t> 2010 Apr 26.</a:t>
            </a:r>
            <a:r>
              <a:rPr lang="ru-RU" sz="1800" dirty="0"/>
              <a:t/>
            </a:r>
            <a:br>
              <a:rPr lang="ru-RU" sz="1800" dirty="0"/>
            </a:br>
            <a:r>
              <a:rPr lang="en-US" sz="1800" b="1" dirty="0"/>
              <a:t>Breakthrough invasive candidiasis in patients on micafungin.</a:t>
            </a:r>
            <a:r>
              <a:rPr lang="ru-RU" sz="1800" dirty="0"/>
              <a:t/>
            </a:r>
            <a:br>
              <a:rPr lang="ru-RU" sz="1800" dirty="0"/>
            </a:br>
            <a:r>
              <a:rPr lang="en-US" sz="1800" b="1" u="sng" dirty="0">
                <a:hlinkClick r:id="rId3"/>
              </a:rPr>
              <a:t>Pfeiffer CD</a:t>
            </a:r>
            <a:r>
              <a:rPr lang="en-US" sz="1800" b="1" baseline="30000" dirty="0"/>
              <a:t>1</a:t>
            </a:r>
            <a:r>
              <a:rPr lang="en-US" sz="1800" b="1" dirty="0"/>
              <a:t>, </a:t>
            </a:r>
            <a:r>
              <a:rPr lang="en-US" sz="1800" b="1" u="sng" dirty="0">
                <a:hlinkClick r:id="rId4"/>
              </a:rPr>
              <a:t>Garcia-</a:t>
            </a:r>
            <a:r>
              <a:rPr lang="en-US" sz="1800" b="1" u="sng" dirty="0" err="1">
                <a:hlinkClick r:id="rId4"/>
              </a:rPr>
              <a:t>Effron</a:t>
            </a:r>
            <a:r>
              <a:rPr lang="en-US" sz="1800" b="1" u="sng" dirty="0">
                <a:hlinkClick r:id="rId4"/>
              </a:rPr>
              <a:t> G</a:t>
            </a:r>
            <a:r>
              <a:rPr lang="en-US" sz="1800" b="1" dirty="0"/>
              <a:t>, </a:t>
            </a:r>
            <a:r>
              <a:rPr lang="en-US" sz="1800" b="1" u="sng" dirty="0" err="1">
                <a:hlinkClick r:id="rId5"/>
              </a:rPr>
              <a:t>Zaas</a:t>
            </a:r>
            <a:r>
              <a:rPr lang="en-US" sz="1800" b="1" u="sng" dirty="0">
                <a:hlinkClick r:id="rId5"/>
              </a:rPr>
              <a:t> AK</a:t>
            </a:r>
            <a:r>
              <a:rPr lang="en-US" sz="1800" b="1" dirty="0"/>
              <a:t>, </a:t>
            </a:r>
            <a:r>
              <a:rPr lang="en-US" sz="1800" b="1" u="sng" dirty="0">
                <a:hlinkClick r:id="rId6"/>
              </a:rPr>
              <a:t>Perfect JR</a:t>
            </a:r>
            <a:r>
              <a:rPr lang="en-US" sz="1800" b="1" dirty="0"/>
              <a:t>, </a:t>
            </a:r>
            <a:r>
              <a:rPr lang="en-US" sz="1800" b="1" u="sng" dirty="0" err="1">
                <a:hlinkClick r:id="rId7"/>
              </a:rPr>
              <a:t>Perlin</a:t>
            </a:r>
            <a:r>
              <a:rPr lang="en-US" sz="1800" b="1" u="sng" dirty="0">
                <a:hlinkClick r:id="rId7"/>
              </a:rPr>
              <a:t> DS</a:t>
            </a:r>
            <a:r>
              <a:rPr lang="en-US" sz="1800" b="1" dirty="0"/>
              <a:t>, </a:t>
            </a:r>
            <a:r>
              <a:rPr lang="en-US" sz="1800" b="1" u="sng" dirty="0">
                <a:hlinkClick r:id="rId8"/>
              </a:rPr>
              <a:t>Alexander BD</a:t>
            </a:r>
            <a:r>
              <a:rPr lang="en-US" sz="1800" b="1" dirty="0"/>
              <a:t>.</a:t>
            </a:r>
            <a:r>
              <a:rPr lang="ru-RU" sz="1800" dirty="0"/>
              <a:t/>
            </a:r>
            <a:br>
              <a:rPr lang="ru-RU" sz="1800" dirty="0"/>
            </a:br>
            <a:endParaRPr lang="ru-RU" sz="1800" dirty="0"/>
          </a:p>
        </p:txBody>
      </p:sp>
      <p:sp>
        <p:nvSpPr>
          <p:cNvPr id="3" name="Объект 2"/>
          <p:cNvSpPr>
            <a:spLocks noGrp="1"/>
          </p:cNvSpPr>
          <p:nvPr>
            <p:ph idx="1"/>
          </p:nvPr>
        </p:nvSpPr>
        <p:spPr/>
        <p:txBody>
          <a:bodyPr/>
          <a:lstStyle/>
          <a:p>
            <a:r>
              <a:rPr lang="ru-RU" sz="1400" b="1" u="sng" dirty="0" smtClean="0"/>
              <a:t> </a:t>
            </a:r>
            <a:endParaRPr lang="ru-RU" sz="1400" dirty="0"/>
          </a:p>
          <a:p>
            <a:r>
              <a:rPr lang="ru-RU" sz="1800" b="1" dirty="0" smtClean="0"/>
              <a:t> Прорывная грибковая инфекции при применении МИКАФУНГИНА</a:t>
            </a:r>
            <a:endParaRPr lang="ru-RU" sz="1800" dirty="0"/>
          </a:p>
          <a:p>
            <a:r>
              <a:rPr lang="en-US" sz="1400" dirty="0"/>
              <a:t>For Candida species, a bimodal wild-type MIC distribution for </a:t>
            </a:r>
            <a:r>
              <a:rPr lang="en-US" sz="1400" dirty="0" err="1"/>
              <a:t>echinocandins</a:t>
            </a:r>
            <a:r>
              <a:rPr lang="en-US" sz="1400" dirty="0"/>
              <a:t> exists, but resistance to </a:t>
            </a:r>
            <a:r>
              <a:rPr lang="en-US" sz="1400" dirty="0" err="1"/>
              <a:t>echinocandins</a:t>
            </a:r>
            <a:r>
              <a:rPr lang="en-US" sz="1400" dirty="0"/>
              <a:t> is rare. We characterized isolates from patients with invasive candidiasis (IC) breaking through &gt;or=3 doses of micafungin therapy during the first 28 months of its use at our center: MICs were determined and hot-spot regions within FKS genes were sequenced. Eleven of 12 breakthrough IC cases identified were in transplant recipients. The median duration of micafungin exposure prior to breakthrough was 33 days (range, 5 to 165). </a:t>
            </a:r>
            <a:r>
              <a:rPr lang="en-US" sz="1400" b="1" u="sng" dirty="0">
                <a:solidFill>
                  <a:srgbClr val="FF0000"/>
                </a:solidFill>
              </a:rPr>
              <a:t>Seventeen breakthrough </a:t>
            </a:r>
            <a:r>
              <a:rPr lang="en-US" sz="1400" b="1" dirty="0"/>
              <a:t>isolates were recovered: FKS hot-spot mutations were found in 5 C. </a:t>
            </a:r>
            <a:r>
              <a:rPr lang="en-US" sz="1400" b="1" dirty="0" err="1"/>
              <a:t>glabrata</a:t>
            </a:r>
            <a:r>
              <a:rPr lang="en-US" sz="1400" b="1" dirty="0"/>
              <a:t> and 2 C. </a:t>
            </a:r>
            <a:r>
              <a:rPr lang="en-US" sz="1400" b="1" dirty="0" err="1"/>
              <a:t>tropicalis</a:t>
            </a:r>
            <a:r>
              <a:rPr lang="en-US" sz="1400" b="1" dirty="0"/>
              <a:t> isolates; of these, 5 (including all C. </a:t>
            </a:r>
            <a:r>
              <a:rPr lang="en-US" sz="1400" b="1" dirty="0" err="1"/>
              <a:t>glabrata</a:t>
            </a:r>
            <a:r>
              <a:rPr lang="en-US" sz="1400" b="1" dirty="0"/>
              <a:t> isolates) had micafungin MICs of &gt;2 </a:t>
            </a:r>
            <a:r>
              <a:rPr lang="en-US" sz="1400" b="1" dirty="0" err="1"/>
              <a:t>microg</a:t>
            </a:r>
            <a:r>
              <a:rPr lang="en-US" sz="1400" b="1" dirty="0"/>
              <a:t>/ml, </a:t>
            </a:r>
            <a:r>
              <a:rPr lang="en-US" sz="1400" dirty="0"/>
              <a:t>but all demonstrated </a:t>
            </a:r>
            <a:r>
              <a:rPr lang="en-US" sz="1400" dirty="0" err="1"/>
              <a:t>caspofungin</a:t>
            </a:r>
            <a:r>
              <a:rPr lang="en-US" sz="1400" dirty="0"/>
              <a:t> MICs of &gt;2 </a:t>
            </a:r>
            <a:r>
              <a:rPr lang="en-US" sz="1400" dirty="0" err="1"/>
              <a:t>microg</a:t>
            </a:r>
            <a:r>
              <a:rPr lang="en-US" sz="1400" dirty="0"/>
              <a:t>/ml. </a:t>
            </a:r>
            <a:r>
              <a:rPr lang="en-US" sz="1400" b="1" dirty="0">
                <a:solidFill>
                  <a:srgbClr val="FF0000"/>
                </a:solidFill>
              </a:rPr>
              <a:t>Five C. </a:t>
            </a:r>
            <a:r>
              <a:rPr lang="en-US" sz="1400" b="1" dirty="0" err="1">
                <a:solidFill>
                  <a:srgbClr val="FF0000"/>
                </a:solidFill>
              </a:rPr>
              <a:t>parapsilosis</a:t>
            </a:r>
            <a:r>
              <a:rPr lang="en-US" sz="1400" b="1" dirty="0">
                <a:solidFill>
                  <a:srgbClr val="FF0000"/>
                </a:solidFill>
              </a:rPr>
              <a:t> isolates had wild-type FKS sequences and </a:t>
            </a:r>
            <a:r>
              <a:rPr lang="en-US" sz="1400" b="1" dirty="0" err="1">
                <a:solidFill>
                  <a:srgbClr val="FF0000"/>
                </a:solidFill>
              </a:rPr>
              <a:t>caspofungin</a:t>
            </a:r>
            <a:r>
              <a:rPr lang="en-US" sz="1400" b="1" dirty="0">
                <a:solidFill>
                  <a:srgbClr val="FF0000"/>
                </a:solidFill>
              </a:rPr>
              <a:t> MICs of 0.5 to 1 </a:t>
            </a:r>
            <a:r>
              <a:rPr lang="en-US" sz="1400" b="1" dirty="0" err="1">
                <a:solidFill>
                  <a:srgbClr val="FF0000"/>
                </a:solidFill>
              </a:rPr>
              <a:t>microg</a:t>
            </a:r>
            <a:r>
              <a:rPr lang="en-US" sz="1400" b="1" dirty="0">
                <a:solidFill>
                  <a:srgbClr val="FF0000"/>
                </a:solidFill>
              </a:rPr>
              <a:t>/ml, but 4/5 had micafungin MICs of &gt;2 </a:t>
            </a:r>
            <a:r>
              <a:rPr lang="en-US" sz="1400" b="1" dirty="0" err="1">
                <a:solidFill>
                  <a:srgbClr val="FF0000"/>
                </a:solidFill>
              </a:rPr>
              <a:t>microg</a:t>
            </a:r>
            <a:r>
              <a:rPr lang="en-US" sz="1400" b="1" dirty="0">
                <a:solidFill>
                  <a:srgbClr val="FF0000"/>
                </a:solidFill>
              </a:rPr>
              <a:t>/ml</a:t>
            </a:r>
            <a:r>
              <a:rPr lang="en-US" sz="1400" b="1" dirty="0"/>
              <a:t>. </a:t>
            </a:r>
            <a:r>
              <a:rPr lang="en-US" sz="1400" dirty="0"/>
              <a:t>The remaining isolates retained </a:t>
            </a:r>
            <a:r>
              <a:rPr lang="en-US" sz="1400" dirty="0" err="1"/>
              <a:t>echinocandin</a:t>
            </a:r>
            <a:r>
              <a:rPr lang="en-US" sz="1400" dirty="0"/>
              <a:t> MICs of &lt;or=2 </a:t>
            </a:r>
            <a:r>
              <a:rPr lang="en-US" sz="1400" dirty="0" err="1"/>
              <a:t>microg</a:t>
            </a:r>
            <a:r>
              <a:rPr lang="en-US" sz="1400" dirty="0"/>
              <a:t>/ml and wild-type FKS gene sequences. Breakthrough IC on micafungin treatment occurred predominantly in severely immunosuppressed patients with heavy prior micafungin exposure. The majority of cases were due to C. </a:t>
            </a:r>
            <a:r>
              <a:rPr lang="en-US" sz="1400" dirty="0" err="1"/>
              <a:t>glabrata</a:t>
            </a:r>
            <a:r>
              <a:rPr lang="en-US" sz="1400" dirty="0"/>
              <a:t> with an FKS mutation or wild-type C. </a:t>
            </a:r>
            <a:r>
              <a:rPr lang="en-US" sz="1400" dirty="0" err="1"/>
              <a:t>parapsilosis</a:t>
            </a:r>
            <a:r>
              <a:rPr lang="en-US" sz="1400" dirty="0"/>
              <a:t> with elevated micafungin MICs. MIC testing with </a:t>
            </a:r>
            <a:r>
              <a:rPr lang="en-US" sz="1400" dirty="0" err="1"/>
              <a:t>caspofungin</a:t>
            </a:r>
            <a:r>
              <a:rPr lang="en-US" sz="1400" dirty="0"/>
              <a:t> identified all mutant strains. Whether the naturally occurring polymorphism within the C. </a:t>
            </a:r>
            <a:r>
              <a:rPr lang="en-US" sz="1400" dirty="0" err="1"/>
              <a:t>parapsilosis</a:t>
            </a:r>
            <a:r>
              <a:rPr lang="en-US" sz="1400" dirty="0"/>
              <a:t> FKS1 gene responsible for the bimodal wild-type MIC </a:t>
            </a:r>
            <a:r>
              <a:rPr lang="en-US" sz="1400" b="1" dirty="0"/>
              <a:t>distribution is also responsible for micafungin MICs of &gt;2 </a:t>
            </a:r>
            <a:r>
              <a:rPr lang="en-US" sz="1400" b="1" dirty="0" err="1"/>
              <a:t>microg</a:t>
            </a:r>
            <a:r>
              <a:rPr lang="en-US" sz="1400" b="1" dirty="0"/>
              <a:t>/ml and </a:t>
            </a:r>
            <a:r>
              <a:rPr lang="en-US" sz="1400" dirty="0"/>
              <a:t>clinical breakthrough or an alternative mechanism contributes to the </a:t>
            </a:r>
            <a:r>
              <a:rPr lang="en-US" sz="1400" dirty="0" err="1"/>
              <a:t>nonsusceptible</a:t>
            </a:r>
            <a:r>
              <a:rPr lang="en-US" sz="1400" dirty="0"/>
              <a:t> </a:t>
            </a:r>
            <a:r>
              <a:rPr lang="en-US" sz="1400" dirty="0" err="1"/>
              <a:t>echinocandin</a:t>
            </a:r>
            <a:r>
              <a:rPr lang="en-US" sz="1400" dirty="0"/>
              <a:t> MICs in C. </a:t>
            </a:r>
            <a:r>
              <a:rPr lang="en-US" sz="1400" dirty="0" err="1"/>
              <a:t>parapsilosis</a:t>
            </a:r>
            <a:r>
              <a:rPr lang="en-US" sz="1400" dirty="0"/>
              <a:t> requires further study.</a:t>
            </a:r>
            <a:endParaRPr lang="ru-RU" sz="1400" dirty="0"/>
          </a:p>
          <a:p>
            <a:endParaRPr lang="ru-RU" sz="1400" dirty="0"/>
          </a:p>
        </p:txBody>
      </p:sp>
      <p:sp>
        <p:nvSpPr>
          <p:cNvPr id="4" name="Номер слайда 3"/>
          <p:cNvSpPr>
            <a:spLocks noGrp="1"/>
          </p:cNvSpPr>
          <p:nvPr>
            <p:ph type="sldNum" sz="quarter" idx="12"/>
          </p:nvPr>
        </p:nvSpPr>
        <p:spPr/>
        <p:txBody>
          <a:bodyPr/>
          <a:lstStyle/>
          <a:p>
            <a:pPr>
              <a:defRPr/>
            </a:pPr>
            <a:fld id="{E7E14377-91CC-4C87-AC8D-3755D004702C}" type="slidenum">
              <a:rPr lang="ru-RU" smtClean="0"/>
              <a:pPr>
                <a:defRPr/>
              </a:pPr>
              <a:t>12</a:t>
            </a:fld>
            <a:endParaRPr lang="ru-RU"/>
          </a:p>
        </p:txBody>
      </p:sp>
    </p:spTree>
    <p:extLst>
      <p:ext uri="{BB962C8B-B14F-4D97-AF65-F5344CB8AC3E}">
        <p14:creationId xmlns:p14="http://schemas.microsoft.com/office/powerpoint/2010/main" val="97214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Случай прорывной инфекции </a:t>
            </a:r>
            <a:r>
              <a:rPr lang="en-US" sz="2400" i="1" dirty="0" err="1" smtClean="0"/>
              <a:t>C.parapsilosis</a:t>
            </a:r>
            <a:r>
              <a:rPr lang="en-US" sz="2400" dirty="0" smtClean="0"/>
              <a:t> </a:t>
            </a:r>
            <a:r>
              <a:rPr lang="ru-RU" sz="2400" dirty="0" err="1" smtClean="0"/>
              <a:t>фунгемии</a:t>
            </a:r>
            <a:r>
              <a:rPr lang="ru-RU" sz="2400" dirty="0" smtClean="0"/>
              <a:t> при использовании МИКАФУНГИНА</a:t>
            </a:r>
            <a:endParaRPr lang="ru-RU" sz="2400" dirty="0"/>
          </a:p>
        </p:txBody>
      </p:sp>
      <p:sp>
        <p:nvSpPr>
          <p:cNvPr id="3" name="Объект 2"/>
          <p:cNvSpPr>
            <a:spLocks noGrp="1"/>
          </p:cNvSpPr>
          <p:nvPr>
            <p:ph idx="1"/>
          </p:nvPr>
        </p:nvSpPr>
        <p:spPr/>
        <p:txBody>
          <a:bodyPr/>
          <a:lstStyle/>
          <a:p>
            <a:endParaRPr lang="ru-RU" dirty="0"/>
          </a:p>
        </p:txBody>
      </p:sp>
      <p:sp>
        <p:nvSpPr>
          <p:cNvPr id="4" name="Номер слайда 3"/>
          <p:cNvSpPr>
            <a:spLocks noGrp="1"/>
          </p:cNvSpPr>
          <p:nvPr>
            <p:ph type="sldNum" sz="quarter" idx="12"/>
          </p:nvPr>
        </p:nvSpPr>
        <p:spPr/>
        <p:txBody>
          <a:bodyPr/>
          <a:lstStyle/>
          <a:p>
            <a:pPr>
              <a:defRPr/>
            </a:pPr>
            <a:fld id="{E7E14377-91CC-4C87-AC8D-3755D004702C}" type="slidenum">
              <a:rPr lang="ru-RU" smtClean="0"/>
              <a:pPr>
                <a:defRPr/>
              </a:pPr>
              <a:t>13</a:t>
            </a:fld>
            <a:endParaRPr lang="ru-RU"/>
          </a:p>
        </p:txBody>
      </p:sp>
      <p:pic>
        <p:nvPicPr>
          <p:cNvPr id="1026" name="Picture 2" descr="C:\Users\n.dmitrieva\Desktop\скан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13916"/>
            <a:ext cx="7772400" cy="363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93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sz="4800" b="1" dirty="0" smtClean="0"/>
              <a:t>Благодарю за внимание</a:t>
            </a:r>
            <a:endParaRPr lang="ru-RU" sz="4800" b="1" dirty="0"/>
          </a:p>
        </p:txBody>
      </p:sp>
      <p:sp>
        <p:nvSpPr>
          <p:cNvPr id="4" name="Номер слайда 3"/>
          <p:cNvSpPr>
            <a:spLocks noGrp="1"/>
          </p:cNvSpPr>
          <p:nvPr>
            <p:ph type="sldNum" sz="quarter" idx="12"/>
          </p:nvPr>
        </p:nvSpPr>
        <p:spPr/>
        <p:txBody>
          <a:bodyPr/>
          <a:lstStyle/>
          <a:p>
            <a:pPr>
              <a:defRPr/>
            </a:pPr>
            <a:fld id="{E7E14377-91CC-4C87-AC8D-3755D004702C}" type="slidenum">
              <a:rPr lang="ru-RU" smtClean="0"/>
              <a:pPr>
                <a:defRPr/>
              </a:pPr>
              <a:t>14</a:t>
            </a:fld>
            <a:endParaRPr lang="ru-RU"/>
          </a:p>
        </p:txBody>
      </p:sp>
      <p:pic>
        <p:nvPicPr>
          <p:cNvPr id="5" name="Picture 9" descr="i?id=562847816-53-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356992"/>
            <a:ext cx="3817020" cy="282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986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lstStyle/>
          <a:p>
            <a:r>
              <a:rPr lang="ru-RU" sz="3200" b="1" dirty="0">
                <a:solidFill>
                  <a:srgbClr val="FF0000"/>
                </a:solidFill>
                <a:effectLst>
                  <a:outerShdw blurRad="38100" dist="38100" dir="2700000" algn="tl">
                    <a:srgbClr val="000000">
                      <a:alpha val="43137"/>
                    </a:srgbClr>
                  </a:outerShdw>
                </a:effectLst>
                <a:latin typeface="Times New Roman" pitchFamily="18" charset="0"/>
              </a:rPr>
              <a:t>Е-тест, </a:t>
            </a:r>
            <a:r>
              <a:rPr lang="en-US" sz="3200" b="1" i="1" dirty="0" err="1">
                <a:solidFill>
                  <a:srgbClr val="FF0000"/>
                </a:solidFill>
                <a:effectLst>
                  <a:outerShdw blurRad="38100" dist="38100" dir="2700000" algn="tl">
                    <a:srgbClr val="000000">
                      <a:alpha val="43137"/>
                    </a:srgbClr>
                  </a:outerShdw>
                </a:effectLst>
                <a:latin typeface="Times New Roman" pitchFamily="18" charset="0"/>
              </a:rPr>
              <a:t>Etest</a:t>
            </a:r>
            <a:r>
              <a:rPr lang="ru-RU" sz="3200" b="1" i="1" dirty="0">
                <a:solidFill>
                  <a:srgbClr val="FF0000"/>
                </a:solidFill>
                <a:effectLst>
                  <a:outerShdw blurRad="38100" dist="38100" dir="2700000" algn="tl">
                    <a:srgbClr val="000000">
                      <a:alpha val="43137"/>
                    </a:srgbClr>
                  </a:outerShdw>
                </a:effectLst>
                <a:latin typeface="Times New Roman" pitchFamily="18" charset="0"/>
              </a:rPr>
              <a:t>®, </a:t>
            </a:r>
            <a:r>
              <a:rPr lang="ru-RU" sz="3200" b="1" dirty="0" smtClean="0">
                <a:solidFill>
                  <a:srgbClr val="FF0000"/>
                </a:solidFill>
                <a:effectLst>
                  <a:outerShdw blurRad="38100" dist="38100" dir="2700000" algn="tl">
                    <a:srgbClr val="000000">
                      <a:alpha val="43137"/>
                    </a:srgbClr>
                  </a:outerShdw>
                </a:effectLst>
                <a:latin typeface="Times New Roman" pitchFamily="18" charset="0"/>
              </a:rPr>
              <a:t>на </a:t>
            </a:r>
            <a:r>
              <a:rPr lang="ru-RU" sz="3200" b="1" dirty="0">
                <a:solidFill>
                  <a:srgbClr val="FF0000"/>
                </a:solidFill>
                <a:effectLst>
                  <a:outerShdw blurRad="38100" dist="38100" dir="2700000" algn="tl">
                    <a:srgbClr val="000000">
                      <a:alpha val="43137"/>
                    </a:srgbClr>
                  </a:outerShdw>
                </a:effectLst>
                <a:latin typeface="Times New Roman" pitchFamily="18" charset="0"/>
              </a:rPr>
              <a:t>чашках Петри ø 140 мм с готовой агаровой средой  </a:t>
            </a:r>
            <a:r>
              <a:rPr lang="en-US" sz="3200" b="1" dirty="0" smtClean="0">
                <a:solidFill>
                  <a:srgbClr val="FF0000"/>
                </a:solidFill>
                <a:effectLst>
                  <a:outerShdw blurRad="38100" dist="38100" dir="2700000" algn="tl">
                    <a:srgbClr val="000000">
                      <a:alpha val="43137"/>
                    </a:srgbClr>
                  </a:outerShdw>
                </a:effectLst>
                <a:latin typeface="Times New Roman" pitchFamily="18" charset="0"/>
              </a:rPr>
              <a:t>RPMI</a:t>
            </a:r>
            <a:r>
              <a:rPr lang="ru-RU" sz="3200" b="1" dirty="0" smtClean="0">
                <a:solidFill>
                  <a:srgbClr val="FF0000"/>
                </a:solidFill>
                <a:effectLst>
                  <a:outerShdw blurRad="38100" dist="38100" dir="2700000" algn="tl">
                    <a:srgbClr val="000000">
                      <a:alpha val="43137"/>
                    </a:srgbClr>
                  </a:outerShdw>
                </a:effectLst>
                <a:latin typeface="Times New Roman" pitchFamily="18" charset="0"/>
              </a:rPr>
              <a:t/>
            </a:r>
            <a:br>
              <a:rPr lang="ru-RU" sz="3200" b="1" dirty="0" smtClean="0">
                <a:solidFill>
                  <a:srgbClr val="FF0000"/>
                </a:solidFill>
                <a:effectLst>
                  <a:outerShdw blurRad="38100" dist="38100" dir="2700000" algn="tl">
                    <a:srgbClr val="000000">
                      <a:alpha val="43137"/>
                    </a:srgbClr>
                  </a:outerShdw>
                </a:effectLst>
                <a:latin typeface="Times New Roman" pitchFamily="18" charset="0"/>
              </a:rPr>
            </a:br>
            <a:r>
              <a:rPr lang="ru-RU" sz="3200" b="1" dirty="0" smtClean="0">
                <a:solidFill>
                  <a:srgbClr val="FF0000"/>
                </a:solidFill>
                <a:effectLst>
                  <a:outerShdw blurRad="38100" dist="38100" dir="2700000" algn="tl">
                    <a:srgbClr val="000000">
                      <a:alpha val="43137"/>
                    </a:srgbClr>
                  </a:outerShdw>
                </a:effectLst>
                <a:latin typeface="Times New Roman" pitchFamily="18" charset="0"/>
              </a:rPr>
              <a:t> (</a:t>
            </a:r>
            <a:r>
              <a:rPr lang="en-US" sz="3200" b="1" i="1" dirty="0" err="1" smtClean="0">
                <a:solidFill>
                  <a:srgbClr val="FF0000"/>
                </a:solidFill>
                <a:effectLst>
                  <a:outerShdw blurRad="38100" dist="38100" dir="2700000" algn="tl">
                    <a:srgbClr val="000000">
                      <a:alpha val="43137"/>
                    </a:srgbClr>
                  </a:outerShdw>
                </a:effectLst>
                <a:latin typeface="Times New Roman" pitchFamily="18" charset="0"/>
              </a:rPr>
              <a:t>BioMerieux</a:t>
            </a:r>
            <a:r>
              <a:rPr lang="ru-RU" sz="3200" b="1" i="1" dirty="0">
                <a:solidFill>
                  <a:srgbClr val="FF0000"/>
                </a:solidFill>
                <a:effectLst>
                  <a:outerShdw blurRad="38100" dist="38100" dir="2700000" algn="tl">
                    <a:srgbClr val="000000">
                      <a:alpha val="43137"/>
                    </a:srgbClr>
                  </a:outerShdw>
                </a:effectLst>
                <a:latin typeface="Times New Roman" pitchFamily="18" charset="0"/>
              </a:rPr>
              <a:t>, </a:t>
            </a:r>
            <a:r>
              <a:rPr lang="en-US" sz="3200" b="1" i="1" dirty="0">
                <a:solidFill>
                  <a:srgbClr val="FF0000"/>
                </a:solidFill>
                <a:effectLst>
                  <a:outerShdw blurRad="38100" dist="38100" dir="2700000" algn="tl">
                    <a:srgbClr val="000000">
                      <a:alpha val="43137"/>
                    </a:srgbClr>
                  </a:outerShdw>
                </a:effectLst>
                <a:latin typeface="Times New Roman" pitchFamily="18" charset="0"/>
              </a:rPr>
              <a:t>France</a:t>
            </a:r>
            <a:r>
              <a:rPr lang="ru-RU" sz="3200" b="1" dirty="0" smtClean="0">
                <a:solidFill>
                  <a:srgbClr val="FF0000"/>
                </a:solidFill>
                <a:effectLst>
                  <a:outerShdw blurRad="38100" dist="38100" dir="2700000" algn="tl">
                    <a:srgbClr val="000000">
                      <a:alpha val="43137"/>
                    </a:srgbClr>
                  </a:outerShdw>
                </a:effectLst>
                <a:latin typeface="Times New Roman" pitchFamily="18" charset="0"/>
              </a:rPr>
              <a:t>) 2</a:t>
            </a:r>
            <a:endParaRPr lang="ru-RU" sz="3200" dirty="0">
              <a:solidFill>
                <a:srgbClr val="FF0000"/>
              </a:solidFill>
              <a:effectLst>
                <a:outerShdw blurRad="38100" dist="38100" dir="2700000" algn="tl">
                  <a:srgbClr val="000000">
                    <a:alpha val="43137"/>
                  </a:srgbClr>
                </a:outerShdw>
              </a:effectLst>
            </a:endParaRPr>
          </a:p>
        </p:txBody>
      </p:sp>
      <p:sp>
        <p:nvSpPr>
          <p:cNvPr id="3" name="Номер слайда 2"/>
          <p:cNvSpPr>
            <a:spLocks noGrp="1"/>
          </p:cNvSpPr>
          <p:nvPr>
            <p:ph type="sldNum" sz="quarter" idx="12"/>
          </p:nvPr>
        </p:nvSpPr>
        <p:spPr/>
        <p:txBody>
          <a:bodyPr/>
          <a:lstStyle/>
          <a:p>
            <a:pPr>
              <a:defRPr/>
            </a:pPr>
            <a:fld id="{36ECB2F5-6599-46F7-95A4-6B1CD5BFC635}" type="slidenum">
              <a:rPr lang="ru-RU" smtClean="0"/>
              <a:pPr>
                <a:defRPr/>
              </a:pPr>
              <a:t>15</a:t>
            </a:fld>
            <a:endParaRPr lang="ru-RU"/>
          </a:p>
        </p:txBody>
      </p:sp>
      <p:pic>
        <p:nvPicPr>
          <p:cNvPr id="36866" name="Picture 2" descr="C:\Users\n.bagirova\Desktop\Е-тесты\Багирова 2014\DSC054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794894"/>
            <a:ext cx="7020272" cy="458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6875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1301006"/>
          </a:xfrm>
        </p:spPr>
        <p:txBody>
          <a:bodyPr/>
          <a:lstStyle/>
          <a:p>
            <a:r>
              <a:rPr lang="ru-RU" sz="3200" b="1" dirty="0">
                <a:solidFill>
                  <a:srgbClr val="FF0000"/>
                </a:solidFill>
                <a:effectLst>
                  <a:outerShdw blurRad="38100" dist="38100" dir="2700000" algn="tl">
                    <a:srgbClr val="000000">
                      <a:alpha val="43137"/>
                    </a:srgbClr>
                  </a:outerShdw>
                </a:effectLst>
                <a:latin typeface="Times New Roman" pitchFamily="18" charset="0"/>
              </a:rPr>
              <a:t>Е-тест, </a:t>
            </a:r>
            <a:r>
              <a:rPr lang="en-US" sz="3200" b="1" i="1" dirty="0" err="1">
                <a:solidFill>
                  <a:srgbClr val="FF0000"/>
                </a:solidFill>
                <a:effectLst>
                  <a:outerShdw blurRad="38100" dist="38100" dir="2700000" algn="tl">
                    <a:srgbClr val="000000">
                      <a:alpha val="43137"/>
                    </a:srgbClr>
                  </a:outerShdw>
                </a:effectLst>
                <a:latin typeface="Times New Roman" pitchFamily="18" charset="0"/>
              </a:rPr>
              <a:t>Etest</a:t>
            </a:r>
            <a:r>
              <a:rPr lang="ru-RU" sz="3200" b="1" i="1" dirty="0">
                <a:solidFill>
                  <a:srgbClr val="FF0000"/>
                </a:solidFill>
                <a:effectLst>
                  <a:outerShdw blurRad="38100" dist="38100" dir="2700000" algn="tl">
                    <a:srgbClr val="000000">
                      <a:alpha val="43137"/>
                    </a:srgbClr>
                  </a:outerShdw>
                </a:effectLst>
                <a:latin typeface="Times New Roman" pitchFamily="18" charset="0"/>
              </a:rPr>
              <a:t>®, </a:t>
            </a:r>
            <a:r>
              <a:rPr lang="ru-RU" sz="3200" b="1" dirty="0" smtClean="0">
                <a:solidFill>
                  <a:srgbClr val="FF0000"/>
                </a:solidFill>
                <a:effectLst>
                  <a:outerShdw blurRad="38100" dist="38100" dir="2700000" algn="tl">
                    <a:srgbClr val="000000">
                      <a:alpha val="43137"/>
                    </a:srgbClr>
                  </a:outerShdw>
                </a:effectLst>
                <a:latin typeface="Times New Roman" pitchFamily="18" charset="0"/>
              </a:rPr>
              <a:t>на </a:t>
            </a:r>
            <a:r>
              <a:rPr lang="ru-RU" sz="3200" b="1" dirty="0">
                <a:solidFill>
                  <a:srgbClr val="FF0000"/>
                </a:solidFill>
                <a:effectLst>
                  <a:outerShdw blurRad="38100" dist="38100" dir="2700000" algn="tl">
                    <a:srgbClr val="000000">
                      <a:alpha val="43137"/>
                    </a:srgbClr>
                  </a:outerShdw>
                </a:effectLst>
                <a:latin typeface="Times New Roman" pitchFamily="18" charset="0"/>
              </a:rPr>
              <a:t>чашках Петри ø 140 мм с готовой агаровой средой  </a:t>
            </a:r>
            <a:r>
              <a:rPr lang="en-US" sz="3200" b="1" dirty="0" smtClean="0">
                <a:solidFill>
                  <a:srgbClr val="FF0000"/>
                </a:solidFill>
                <a:effectLst>
                  <a:outerShdw blurRad="38100" dist="38100" dir="2700000" algn="tl">
                    <a:srgbClr val="000000">
                      <a:alpha val="43137"/>
                    </a:srgbClr>
                  </a:outerShdw>
                </a:effectLst>
                <a:latin typeface="Times New Roman" pitchFamily="18" charset="0"/>
              </a:rPr>
              <a:t>RPMI</a:t>
            </a:r>
            <a:r>
              <a:rPr lang="ru-RU" sz="3200" b="1" dirty="0" smtClean="0">
                <a:solidFill>
                  <a:srgbClr val="FF0000"/>
                </a:solidFill>
                <a:effectLst>
                  <a:outerShdw blurRad="38100" dist="38100" dir="2700000" algn="tl">
                    <a:srgbClr val="000000">
                      <a:alpha val="43137"/>
                    </a:srgbClr>
                  </a:outerShdw>
                </a:effectLst>
                <a:latin typeface="Times New Roman" pitchFamily="18" charset="0"/>
              </a:rPr>
              <a:t/>
            </a:r>
            <a:br>
              <a:rPr lang="ru-RU" sz="3200" b="1" dirty="0" smtClean="0">
                <a:solidFill>
                  <a:srgbClr val="FF0000"/>
                </a:solidFill>
                <a:effectLst>
                  <a:outerShdw blurRad="38100" dist="38100" dir="2700000" algn="tl">
                    <a:srgbClr val="000000">
                      <a:alpha val="43137"/>
                    </a:srgbClr>
                  </a:outerShdw>
                </a:effectLst>
                <a:latin typeface="Times New Roman" pitchFamily="18" charset="0"/>
              </a:rPr>
            </a:br>
            <a:r>
              <a:rPr lang="ru-RU" sz="3200" b="1" dirty="0" smtClean="0">
                <a:solidFill>
                  <a:srgbClr val="FF0000"/>
                </a:solidFill>
                <a:effectLst>
                  <a:outerShdw blurRad="38100" dist="38100" dir="2700000" algn="tl">
                    <a:srgbClr val="000000">
                      <a:alpha val="43137"/>
                    </a:srgbClr>
                  </a:outerShdw>
                </a:effectLst>
                <a:latin typeface="Times New Roman" pitchFamily="18" charset="0"/>
              </a:rPr>
              <a:t> </a:t>
            </a:r>
            <a:r>
              <a:rPr lang="ru-RU" sz="2800" b="1" dirty="0" smtClean="0">
                <a:solidFill>
                  <a:srgbClr val="FF0000"/>
                </a:solidFill>
                <a:effectLst>
                  <a:outerShdw blurRad="38100" dist="38100" dir="2700000" algn="tl">
                    <a:srgbClr val="000000">
                      <a:alpha val="43137"/>
                    </a:srgbClr>
                  </a:outerShdw>
                </a:effectLst>
                <a:latin typeface="Times New Roman" pitchFamily="18" charset="0"/>
              </a:rPr>
              <a:t>(</a:t>
            </a:r>
            <a:r>
              <a:rPr lang="en-US" sz="2800" b="1" i="1" dirty="0" err="1" smtClean="0">
                <a:solidFill>
                  <a:srgbClr val="FF0000"/>
                </a:solidFill>
                <a:effectLst>
                  <a:outerShdw blurRad="38100" dist="38100" dir="2700000" algn="tl">
                    <a:srgbClr val="000000">
                      <a:alpha val="43137"/>
                    </a:srgbClr>
                  </a:outerShdw>
                </a:effectLst>
                <a:latin typeface="Times New Roman" pitchFamily="18" charset="0"/>
              </a:rPr>
              <a:t>BioMerieux</a:t>
            </a:r>
            <a:r>
              <a:rPr lang="ru-RU" sz="2800" b="1" i="1" dirty="0">
                <a:solidFill>
                  <a:srgbClr val="FF0000"/>
                </a:solidFill>
                <a:effectLst>
                  <a:outerShdw blurRad="38100" dist="38100" dir="2700000" algn="tl">
                    <a:srgbClr val="000000">
                      <a:alpha val="43137"/>
                    </a:srgbClr>
                  </a:outerShdw>
                </a:effectLst>
                <a:latin typeface="Times New Roman" pitchFamily="18" charset="0"/>
              </a:rPr>
              <a:t>, </a:t>
            </a:r>
            <a:r>
              <a:rPr lang="en-US" sz="2800" b="1" i="1" dirty="0">
                <a:solidFill>
                  <a:srgbClr val="FF0000"/>
                </a:solidFill>
                <a:effectLst>
                  <a:outerShdw blurRad="38100" dist="38100" dir="2700000" algn="tl">
                    <a:srgbClr val="000000">
                      <a:alpha val="43137"/>
                    </a:srgbClr>
                  </a:outerShdw>
                </a:effectLst>
                <a:latin typeface="Times New Roman" pitchFamily="18" charset="0"/>
              </a:rPr>
              <a:t>France</a:t>
            </a:r>
            <a:r>
              <a:rPr lang="ru-RU" sz="2800" b="1" dirty="0" smtClean="0">
                <a:solidFill>
                  <a:srgbClr val="FF0000"/>
                </a:solidFill>
                <a:effectLst>
                  <a:outerShdw blurRad="38100" dist="38100" dir="2700000" algn="tl">
                    <a:srgbClr val="000000">
                      <a:alpha val="43137"/>
                    </a:srgbClr>
                  </a:outerShdw>
                </a:effectLst>
                <a:latin typeface="Times New Roman" pitchFamily="18" charset="0"/>
              </a:rPr>
              <a:t>) 3</a:t>
            </a:r>
            <a:endParaRPr lang="ru-RU" sz="2800" dirty="0">
              <a:solidFill>
                <a:srgbClr val="FF0000"/>
              </a:solidFill>
              <a:effectLst>
                <a:outerShdw blurRad="38100" dist="38100" dir="2700000" algn="tl">
                  <a:srgbClr val="000000">
                    <a:alpha val="43137"/>
                  </a:srgbClr>
                </a:outerShdw>
              </a:effectLst>
            </a:endParaRPr>
          </a:p>
        </p:txBody>
      </p:sp>
      <p:sp>
        <p:nvSpPr>
          <p:cNvPr id="4" name="Объект 3"/>
          <p:cNvSpPr>
            <a:spLocks noGrp="1"/>
          </p:cNvSpPr>
          <p:nvPr>
            <p:ph idx="1"/>
          </p:nvPr>
        </p:nvSpPr>
        <p:spPr>
          <a:xfrm>
            <a:off x="251520" y="1484784"/>
            <a:ext cx="8640960" cy="5112568"/>
          </a:xfrm>
        </p:spPr>
        <p:txBody>
          <a:bodyPr/>
          <a:lstStyle/>
          <a:p>
            <a:pPr>
              <a:buFont typeface="Wingdings" panose="05000000000000000000" pitchFamily="2" charset="2"/>
              <a:buChar char="Ø"/>
            </a:pPr>
            <a:r>
              <a:rPr lang="ru-RU" sz="2800" b="1" dirty="0">
                <a:latin typeface="Times New Roman" panose="02020603050405020304" pitchFamily="18" charset="0"/>
                <a:cs typeface="Times New Roman" panose="02020603050405020304" pitchFamily="18" charset="0"/>
              </a:rPr>
              <a:t>Благодаря стабильности и точности стандартного градиента Е-теста значения МИК являются воспроизводимыми и соответствуют значениям, полученным </a:t>
            </a:r>
            <a:r>
              <a:rPr lang="ru-RU" sz="2800" b="1" dirty="0" smtClean="0">
                <a:latin typeface="Times New Roman" panose="02020603050405020304" pitchFamily="18" charset="0"/>
                <a:cs typeface="Times New Roman" panose="02020603050405020304" pitchFamily="18" charset="0"/>
              </a:rPr>
              <a:t>более трудоемким </a:t>
            </a:r>
            <a:r>
              <a:rPr lang="ru-RU" sz="2800" b="1" dirty="0" err="1" smtClean="0">
                <a:latin typeface="Times New Roman" panose="02020603050405020304" pitchFamily="18" charset="0"/>
                <a:cs typeface="Times New Roman" panose="02020603050405020304" pitchFamily="18" charset="0"/>
              </a:rPr>
              <a:t>референс</a:t>
            </a:r>
            <a:r>
              <a:rPr lang="ru-RU" sz="2800" b="1" dirty="0" smtClean="0">
                <a:latin typeface="Times New Roman" panose="02020603050405020304" pitchFamily="18" charset="0"/>
                <a:cs typeface="Times New Roman" panose="02020603050405020304" pitchFamily="18" charset="0"/>
              </a:rPr>
              <a:t>-методом </a:t>
            </a:r>
            <a:r>
              <a:rPr lang="ru-RU" sz="2800" b="1" dirty="0">
                <a:latin typeface="Times New Roman" panose="02020603050405020304" pitchFamily="18" charset="0"/>
                <a:cs typeface="Times New Roman" panose="02020603050405020304" pitchFamily="18" charset="0"/>
              </a:rPr>
              <a:t>разведений (</a:t>
            </a:r>
            <a:r>
              <a:rPr lang="en-US" sz="2800" b="1" dirty="0">
                <a:latin typeface="Times New Roman" panose="02020603050405020304" pitchFamily="18" charset="0"/>
                <a:cs typeface="Times New Roman" panose="02020603050405020304" pitchFamily="18" charset="0"/>
              </a:rPr>
              <a:t>CLSI</a:t>
            </a:r>
            <a:r>
              <a:rPr lang="ru-RU" sz="2800" b="1"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ru-RU" sz="2800" b="1" dirty="0" smtClean="0">
                <a:latin typeface="Times New Roman" panose="02020603050405020304" pitchFamily="18" charset="0"/>
                <a:cs typeface="Times New Roman" panose="02020603050405020304" pitchFamily="18" charset="0"/>
              </a:rPr>
              <a:t>Большое </a:t>
            </a:r>
            <a:r>
              <a:rPr lang="ru-RU" sz="2800" b="1" dirty="0">
                <a:latin typeface="Times New Roman" panose="02020603050405020304" pitchFamily="18" charset="0"/>
                <a:cs typeface="Times New Roman" panose="02020603050405020304" pitchFamily="18" charset="0"/>
              </a:rPr>
              <a:t>влияние на конечный результат имеет человеческий фактор, точность выполнения требований на всех этапах тестирования и качество </a:t>
            </a:r>
            <a:r>
              <a:rPr lang="ru-RU" sz="2800" b="1" dirty="0" smtClean="0">
                <a:latin typeface="Times New Roman" panose="02020603050405020304" pitchFamily="18" charset="0"/>
                <a:cs typeface="Times New Roman" panose="02020603050405020304" pitchFamily="18" charset="0"/>
              </a:rPr>
              <a:t>расходных материалов</a:t>
            </a:r>
          </a:p>
          <a:p>
            <a:pPr marL="0" lvl="0" indent="0">
              <a:buNone/>
            </a:pPr>
            <a:r>
              <a:rPr lang="en-US" sz="1800" b="1" dirty="0" smtClean="0">
                <a:solidFill>
                  <a:srgbClr val="C00000"/>
                </a:solidFill>
                <a:latin typeface="Times New Roman" panose="02020603050405020304" pitchFamily="18" charset="0"/>
                <a:cs typeface="Times New Roman" panose="02020603050405020304" pitchFamily="18" charset="0"/>
              </a:rPr>
              <a:t>[Ben-Ami R., et al. </a:t>
            </a:r>
            <a:r>
              <a:rPr lang="en-US" sz="1800" b="1" dirty="0" err="1" smtClean="0">
                <a:solidFill>
                  <a:srgbClr val="C00000"/>
                </a:solidFill>
                <a:latin typeface="Times New Roman" panose="02020603050405020304" pitchFamily="18" charset="0"/>
                <a:cs typeface="Times New Roman" panose="02020603050405020304" pitchFamily="18" charset="0"/>
              </a:rPr>
              <a:t>Diagn</a:t>
            </a:r>
            <a:r>
              <a:rPr lang="en-US" sz="1800" b="1" dirty="0" smtClean="0">
                <a:solidFill>
                  <a:srgbClr val="C00000"/>
                </a:solidFill>
                <a:latin typeface="Times New Roman" panose="02020603050405020304" pitchFamily="18" charset="0"/>
                <a:cs typeface="Times New Roman" panose="02020603050405020304" pitchFamily="18" charset="0"/>
              </a:rPr>
              <a:t>. </a:t>
            </a:r>
            <a:r>
              <a:rPr lang="en-US" sz="1800" b="1" dirty="0" err="1" smtClean="0">
                <a:solidFill>
                  <a:srgbClr val="C00000"/>
                </a:solidFill>
                <a:latin typeface="Times New Roman" panose="02020603050405020304" pitchFamily="18" charset="0"/>
                <a:cs typeface="Times New Roman" panose="02020603050405020304" pitchFamily="18" charset="0"/>
              </a:rPr>
              <a:t>Microbiol</a:t>
            </a:r>
            <a:r>
              <a:rPr lang="ru-RU" sz="1800" b="1" dirty="0" smtClean="0">
                <a:solidFill>
                  <a:srgbClr val="C00000"/>
                </a:solidFill>
                <a:latin typeface="Times New Roman" panose="02020603050405020304" pitchFamily="18" charset="0"/>
                <a:cs typeface="Times New Roman" panose="02020603050405020304" pitchFamily="18" charset="0"/>
              </a:rPr>
              <a:t>. </a:t>
            </a:r>
            <a:r>
              <a:rPr lang="en-US" sz="1800" b="1" dirty="0" smtClean="0">
                <a:solidFill>
                  <a:srgbClr val="C00000"/>
                </a:solidFill>
                <a:latin typeface="Times New Roman" panose="02020603050405020304" pitchFamily="18" charset="0"/>
                <a:cs typeface="Times New Roman" panose="02020603050405020304" pitchFamily="18" charset="0"/>
              </a:rPr>
              <a:t>and Infect Dis</a:t>
            </a:r>
            <a:r>
              <a:rPr lang="ru-RU" sz="1800" b="1" dirty="0" smtClean="0">
                <a:solidFill>
                  <a:srgbClr val="C00000"/>
                </a:solidFill>
                <a:latin typeface="Times New Roman" panose="02020603050405020304" pitchFamily="18" charset="0"/>
                <a:cs typeface="Times New Roman" panose="02020603050405020304" pitchFamily="18" charset="0"/>
              </a:rPr>
              <a:t>. </a:t>
            </a:r>
            <a:r>
              <a:rPr lang="en-US" sz="1800" b="1" dirty="0" smtClean="0">
                <a:solidFill>
                  <a:srgbClr val="C00000"/>
                </a:solidFill>
                <a:latin typeface="Times New Roman" panose="02020603050405020304" pitchFamily="18" charset="0"/>
                <a:cs typeface="Times New Roman" panose="02020603050405020304" pitchFamily="18" charset="0"/>
              </a:rPr>
              <a:t>79 (</a:t>
            </a:r>
            <a:r>
              <a:rPr lang="en-US" sz="1800" b="1" dirty="0" smtClean="0">
                <a:latin typeface="Times New Roman" panose="02020603050405020304" pitchFamily="18" charset="0"/>
                <a:cs typeface="Times New Roman" panose="02020603050405020304" pitchFamily="18" charset="0"/>
              </a:rPr>
              <a:t>2014</a:t>
            </a:r>
            <a:r>
              <a:rPr lang="en-US" sz="1800" b="1" dirty="0" smtClean="0">
                <a:solidFill>
                  <a:srgbClr val="C00000"/>
                </a:solidFill>
                <a:latin typeface="Times New Roman" panose="02020603050405020304" pitchFamily="18" charset="0"/>
                <a:cs typeface="Times New Roman" panose="02020603050405020304" pitchFamily="18" charset="0"/>
              </a:rPr>
              <a:t>), 209-213; </a:t>
            </a:r>
            <a:r>
              <a:rPr lang="en-US" sz="1800" b="1" dirty="0" err="1" smtClean="0">
                <a:solidFill>
                  <a:srgbClr val="C00000"/>
                </a:solidFill>
                <a:latin typeface="Times New Roman" panose="02020603050405020304" pitchFamily="18" charset="0"/>
                <a:cs typeface="Times New Roman" panose="02020603050405020304" pitchFamily="18" charset="0"/>
              </a:rPr>
              <a:t>Arendrup</a:t>
            </a:r>
            <a:r>
              <a:rPr lang="en-US" sz="1800" b="1" dirty="0" smtClean="0">
                <a:solidFill>
                  <a:srgbClr val="C00000"/>
                </a:solidFill>
                <a:latin typeface="Times New Roman" panose="02020603050405020304" pitchFamily="18" charset="0"/>
                <a:cs typeface="Times New Roman" panose="02020603050405020304" pitchFamily="18" charset="0"/>
              </a:rPr>
              <a:t> </a:t>
            </a:r>
            <a:r>
              <a:rPr lang="en-US" sz="1800" b="1" dirty="0">
                <a:solidFill>
                  <a:srgbClr val="C00000"/>
                </a:solidFill>
                <a:latin typeface="Times New Roman" panose="02020603050405020304" pitchFamily="18" charset="0"/>
                <a:cs typeface="Times New Roman" panose="02020603050405020304" pitchFamily="18" charset="0"/>
              </a:rPr>
              <a:t>M. </a:t>
            </a:r>
            <a:r>
              <a:rPr lang="en-US" sz="1800" b="1" dirty="0" err="1">
                <a:solidFill>
                  <a:srgbClr val="C00000"/>
                </a:solidFill>
                <a:latin typeface="Times New Roman" panose="02020603050405020304" pitchFamily="18" charset="0"/>
                <a:cs typeface="Times New Roman" panose="02020603050405020304" pitchFamily="18" charset="0"/>
              </a:rPr>
              <a:t>C</a:t>
            </a:r>
            <a:r>
              <a:rPr lang="en-US" sz="1800" b="1" dirty="0" err="1" smtClean="0">
                <a:solidFill>
                  <a:srgbClr val="C00000"/>
                </a:solidFill>
                <a:latin typeface="Times New Roman" panose="02020603050405020304" pitchFamily="18" charset="0"/>
                <a:cs typeface="Times New Roman" panose="02020603050405020304" pitchFamily="18" charset="0"/>
              </a:rPr>
              <a:t>.,et</a:t>
            </a:r>
            <a:r>
              <a:rPr lang="en-US" sz="1800" b="1" dirty="0" smtClean="0">
                <a:solidFill>
                  <a:srgbClr val="C00000"/>
                </a:solidFill>
                <a:latin typeface="Times New Roman" panose="02020603050405020304" pitchFamily="18" charset="0"/>
                <a:cs typeface="Times New Roman" panose="02020603050405020304" pitchFamily="18" charset="0"/>
              </a:rPr>
              <a:t> al. </a:t>
            </a:r>
            <a:r>
              <a:rPr lang="en-US" sz="1800" b="1" dirty="0" err="1" smtClean="0">
                <a:solidFill>
                  <a:srgbClr val="C00000"/>
                </a:solidFill>
                <a:latin typeface="Times New Roman" panose="02020603050405020304" pitchFamily="18" charset="0"/>
                <a:cs typeface="Times New Roman" panose="02020603050405020304" pitchFamily="18" charset="0"/>
              </a:rPr>
              <a:t>Antimicr</a:t>
            </a:r>
            <a:r>
              <a:rPr lang="en-US" sz="1800" b="1" dirty="0" smtClean="0">
                <a:solidFill>
                  <a:srgbClr val="C00000"/>
                </a:solidFill>
                <a:latin typeface="Times New Roman" panose="02020603050405020304" pitchFamily="18" charset="0"/>
                <a:cs typeface="Times New Roman" panose="02020603050405020304" pitchFamily="18" charset="0"/>
              </a:rPr>
              <a:t>. Agents and </a:t>
            </a:r>
            <a:r>
              <a:rPr lang="en-US" sz="1800" b="1" dirty="0" err="1" smtClean="0">
                <a:solidFill>
                  <a:srgbClr val="C00000"/>
                </a:solidFill>
                <a:latin typeface="Times New Roman" panose="02020603050405020304" pitchFamily="18" charset="0"/>
                <a:cs typeface="Times New Roman" panose="02020603050405020304" pitchFamily="18" charset="0"/>
              </a:rPr>
              <a:t>Chemoth</a:t>
            </a:r>
            <a:r>
              <a:rPr lang="en-US" sz="1800" b="1" dirty="0" smtClean="0">
                <a:solidFill>
                  <a:srgbClr val="C00000"/>
                </a:solidFill>
                <a:latin typeface="Times New Roman" panose="02020603050405020304" pitchFamily="18" charset="0"/>
                <a:cs typeface="Times New Roman" panose="02020603050405020304" pitchFamily="18" charset="0"/>
              </a:rPr>
              <a:t>.</a:t>
            </a:r>
            <a:r>
              <a:rPr lang="ru-RU" sz="1800" b="1" dirty="0" smtClean="0">
                <a:solidFill>
                  <a:srgbClr val="C00000"/>
                </a:solidFill>
                <a:latin typeface="Times New Roman" panose="02020603050405020304" pitchFamily="18" charset="0"/>
                <a:cs typeface="Times New Roman" panose="02020603050405020304" pitchFamily="18" charset="0"/>
              </a:rPr>
              <a:t>, </a:t>
            </a:r>
            <a:r>
              <a:rPr lang="en-US" sz="1800" b="1" dirty="0">
                <a:solidFill>
                  <a:srgbClr val="C00000"/>
                </a:solidFill>
                <a:latin typeface="Times New Roman" panose="02020603050405020304" pitchFamily="18" charset="0"/>
                <a:cs typeface="Times New Roman" panose="02020603050405020304" pitchFamily="18" charset="0"/>
              </a:rPr>
              <a:t>Jan</a:t>
            </a:r>
            <a:r>
              <a:rPr lang="ru-RU" sz="1800" b="1" dirty="0">
                <a:solidFill>
                  <a:srgbClr val="C00000"/>
                </a:solidFill>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2010</a:t>
            </a:r>
            <a:r>
              <a:rPr lang="ru-RU" sz="1800" b="1" dirty="0">
                <a:solidFill>
                  <a:srgbClr val="C00000"/>
                </a:solidFill>
                <a:latin typeface="Times New Roman" panose="02020603050405020304" pitchFamily="18" charset="0"/>
                <a:cs typeface="Times New Roman" panose="02020603050405020304" pitchFamily="18" charset="0"/>
              </a:rPr>
              <a:t>, </a:t>
            </a:r>
            <a:r>
              <a:rPr lang="en-US" sz="1800" b="1" dirty="0">
                <a:solidFill>
                  <a:srgbClr val="C00000"/>
                </a:solidFill>
                <a:latin typeface="Times New Roman" panose="02020603050405020304" pitchFamily="18" charset="0"/>
                <a:cs typeface="Times New Roman" panose="02020603050405020304" pitchFamily="18" charset="0"/>
              </a:rPr>
              <a:t>p</a:t>
            </a:r>
            <a:r>
              <a:rPr lang="ru-RU" sz="1800" b="1" dirty="0">
                <a:solidFill>
                  <a:srgbClr val="C00000"/>
                </a:solidFill>
                <a:latin typeface="Times New Roman" panose="02020603050405020304" pitchFamily="18" charset="0"/>
                <a:cs typeface="Times New Roman" panose="02020603050405020304" pitchFamily="18" charset="0"/>
              </a:rPr>
              <a:t>. 426–439 </a:t>
            </a:r>
            <a:r>
              <a:rPr lang="en-US" sz="1800" b="1" dirty="0" err="1">
                <a:solidFill>
                  <a:srgbClr val="C00000"/>
                </a:solidFill>
                <a:latin typeface="Times New Roman" panose="02020603050405020304" pitchFamily="18" charset="0"/>
                <a:cs typeface="Times New Roman" panose="02020603050405020304" pitchFamily="18" charset="0"/>
              </a:rPr>
              <a:t>Vol</a:t>
            </a:r>
            <a:r>
              <a:rPr lang="ru-RU" sz="1800" b="1" dirty="0">
                <a:solidFill>
                  <a:srgbClr val="C00000"/>
                </a:solidFill>
                <a:latin typeface="Times New Roman" panose="02020603050405020304" pitchFamily="18" charset="0"/>
                <a:cs typeface="Times New Roman" panose="02020603050405020304" pitchFamily="18" charset="0"/>
              </a:rPr>
              <a:t>. 54, </a:t>
            </a:r>
            <a:r>
              <a:rPr lang="en-US" sz="1800" b="1" dirty="0">
                <a:solidFill>
                  <a:srgbClr val="C00000"/>
                </a:solidFill>
                <a:latin typeface="Times New Roman" panose="02020603050405020304" pitchFamily="18" charset="0"/>
                <a:cs typeface="Times New Roman" panose="02020603050405020304" pitchFamily="18" charset="0"/>
              </a:rPr>
              <a:t>No</a:t>
            </a:r>
            <a:r>
              <a:rPr lang="ru-RU" sz="1800" b="1" dirty="0">
                <a:solidFill>
                  <a:srgbClr val="C00000"/>
                </a:solidFill>
                <a:latin typeface="Times New Roman" panose="02020603050405020304" pitchFamily="18" charset="0"/>
                <a:cs typeface="Times New Roman" panose="02020603050405020304" pitchFamily="18" charset="0"/>
              </a:rPr>
              <a:t>. </a:t>
            </a:r>
            <a:r>
              <a:rPr lang="ru-RU" sz="1800" b="1" dirty="0" smtClean="0">
                <a:solidFill>
                  <a:srgbClr val="C00000"/>
                </a:solidFill>
                <a:latin typeface="Times New Roman" panose="02020603050405020304" pitchFamily="18" charset="0"/>
                <a:cs typeface="Times New Roman" panose="02020603050405020304" pitchFamily="18" charset="0"/>
              </a:rPr>
              <a:t>1</a:t>
            </a:r>
            <a:r>
              <a:rPr lang="en-US" sz="1800" b="1" dirty="0" smtClean="0">
                <a:solidFill>
                  <a:srgbClr val="C00000"/>
                </a:solidFill>
                <a:latin typeface="Times New Roman" panose="02020603050405020304" pitchFamily="18" charset="0"/>
                <a:cs typeface="Times New Roman" panose="02020603050405020304" pitchFamily="18" charset="0"/>
              </a:rPr>
              <a:t>;</a:t>
            </a:r>
            <a:r>
              <a:rPr lang="ru-RU" sz="1800" b="1" dirty="0" smtClean="0">
                <a:solidFill>
                  <a:srgbClr val="C00000"/>
                </a:solidFill>
                <a:latin typeface="Times New Roman" panose="02020603050405020304" pitchFamily="18" charset="0"/>
                <a:cs typeface="Times New Roman" panose="02020603050405020304" pitchFamily="18" charset="0"/>
              </a:rPr>
              <a:t> </a:t>
            </a:r>
            <a:r>
              <a:rPr lang="en-US" sz="1800" b="1" dirty="0" smtClean="0">
                <a:solidFill>
                  <a:srgbClr val="C00000"/>
                </a:solidFill>
                <a:latin typeface="Times New Roman" panose="02020603050405020304" pitchFamily="18" charset="0"/>
                <a:cs typeface="Times New Roman" panose="02020603050405020304" pitchFamily="18" charset="0"/>
              </a:rPr>
              <a:t>Cuenca-Estrella </a:t>
            </a:r>
            <a:r>
              <a:rPr lang="en-US" sz="1800" b="1" dirty="0">
                <a:solidFill>
                  <a:srgbClr val="C00000"/>
                </a:solidFill>
                <a:latin typeface="Times New Roman" panose="02020603050405020304" pitchFamily="18" charset="0"/>
                <a:cs typeface="Times New Roman" panose="02020603050405020304" pitchFamily="18" charset="0"/>
              </a:rPr>
              <a:t>M., </a:t>
            </a:r>
            <a:r>
              <a:rPr lang="en-US" sz="1800" b="1" dirty="0" smtClean="0">
                <a:solidFill>
                  <a:srgbClr val="C00000"/>
                </a:solidFill>
                <a:latin typeface="Times New Roman" panose="02020603050405020304" pitchFamily="18" charset="0"/>
                <a:cs typeface="Times New Roman" panose="02020603050405020304" pitchFamily="18" charset="0"/>
              </a:rPr>
              <a:t>et al. J</a:t>
            </a:r>
            <a:r>
              <a:rPr lang="ru-RU" sz="1800" b="1" dirty="0">
                <a:solidFill>
                  <a:srgbClr val="C00000"/>
                </a:solidFill>
                <a:latin typeface="Times New Roman" panose="02020603050405020304" pitchFamily="18" charset="0"/>
                <a:cs typeface="Times New Roman" panose="02020603050405020304" pitchFamily="18" charset="0"/>
              </a:rPr>
              <a:t>. </a:t>
            </a:r>
            <a:r>
              <a:rPr lang="en-US" sz="1800" b="1" dirty="0" err="1">
                <a:solidFill>
                  <a:srgbClr val="C00000"/>
                </a:solidFill>
                <a:latin typeface="Times New Roman" panose="02020603050405020304" pitchFamily="18" charset="0"/>
                <a:cs typeface="Times New Roman" panose="02020603050405020304" pitchFamily="18" charset="0"/>
              </a:rPr>
              <a:t>Clin</a:t>
            </a:r>
            <a:r>
              <a:rPr lang="ru-RU" sz="1800" b="1" dirty="0">
                <a:solidFill>
                  <a:srgbClr val="C00000"/>
                </a:solidFill>
                <a:latin typeface="Times New Roman" panose="02020603050405020304" pitchFamily="18" charset="0"/>
                <a:cs typeface="Times New Roman" panose="02020603050405020304" pitchFamily="18" charset="0"/>
              </a:rPr>
              <a:t>. </a:t>
            </a:r>
            <a:r>
              <a:rPr lang="en-US" sz="1800" b="1" dirty="0" err="1">
                <a:solidFill>
                  <a:srgbClr val="C00000"/>
                </a:solidFill>
                <a:latin typeface="Times New Roman" panose="02020603050405020304" pitchFamily="18" charset="0"/>
                <a:cs typeface="Times New Roman" panose="02020603050405020304" pitchFamily="18" charset="0"/>
              </a:rPr>
              <a:t>Microbiol</a:t>
            </a:r>
            <a:r>
              <a:rPr lang="ru-RU" sz="1800" b="1" dirty="0">
                <a:solidFill>
                  <a:srgbClr val="C00000"/>
                </a:solidFill>
                <a:latin typeface="Times New Roman" panose="02020603050405020304" pitchFamily="18" charset="0"/>
                <a:cs typeface="Times New Roman" panose="02020603050405020304" pitchFamily="18" charset="0"/>
              </a:rPr>
              <a:t>., </a:t>
            </a:r>
            <a:r>
              <a:rPr lang="en-US" sz="1800" b="1" dirty="0">
                <a:solidFill>
                  <a:srgbClr val="C00000"/>
                </a:solidFill>
                <a:latin typeface="Times New Roman" panose="02020603050405020304" pitchFamily="18" charset="0"/>
                <a:cs typeface="Times New Roman" panose="02020603050405020304" pitchFamily="18" charset="0"/>
              </a:rPr>
              <a:t>May </a:t>
            </a:r>
            <a:r>
              <a:rPr lang="ru-RU" sz="1800" b="1" dirty="0">
                <a:latin typeface="Times New Roman" panose="02020603050405020304" pitchFamily="18" charset="0"/>
                <a:cs typeface="Times New Roman" panose="02020603050405020304" pitchFamily="18" charset="0"/>
              </a:rPr>
              <a:t>2010</a:t>
            </a:r>
            <a:r>
              <a:rPr lang="ru-RU" sz="1800" b="1" dirty="0">
                <a:solidFill>
                  <a:srgbClr val="C00000"/>
                </a:solidFill>
                <a:latin typeface="Times New Roman" panose="02020603050405020304" pitchFamily="18" charset="0"/>
                <a:cs typeface="Times New Roman" panose="02020603050405020304" pitchFamily="18" charset="0"/>
              </a:rPr>
              <a:t>, </a:t>
            </a:r>
            <a:r>
              <a:rPr lang="en-US" sz="1800" b="1" dirty="0" err="1">
                <a:solidFill>
                  <a:srgbClr val="C00000"/>
                </a:solidFill>
                <a:latin typeface="Times New Roman" panose="02020603050405020304" pitchFamily="18" charset="0"/>
                <a:cs typeface="Times New Roman" panose="02020603050405020304" pitchFamily="18" charset="0"/>
              </a:rPr>
              <a:t>Vol</a:t>
            </a:r>
            <a:r>
              <a:rPr lang="ru-RU" sz="1800" b="1" dirty="0">
                <a:solidFill>
                  <a:srgbClr val="C00000"/>
                </a:solidFill>
                <a:latin typeface="Times New Roman" panose="02020603050405020304" pitchFamily="18" charset="0"/>
                <a:cs typeface="Times New Roman" panose="02020603050405020304" pitchFamily="18" charset="0"/>
              </a:rPr>
              <a:t>. 48, </a:t>
            </a:r>
            <a:r>
              <a:rPr lang="en-US" sz="1800" b="1" dirty="0">
                <a:solidFill>
                  <a:srgbClr val="C00000"/>
                </a:solidFill>
                <a:latin typeface="Times New Roman" panose="02020603050405020304" pitchFamily="18" charset="0"/>
                <a:cs typeface="Times New Roman" panose="02020603050405020304" pitchFamily="18" charset="0"/>
              </a:rPr>
              <a:t>No</a:t>
            </a:r>
            <a:r>
              <a:rPr lang="ru-RU" sz="1800" b="1" dirty="0">
                <a:solidFill>
                  <a:srgbClr val="C00000"/>
                </a:solidFill>
                <a:latin typeface="Times New Roman" panose="02020603050405020304" pitchFamily="18" charset="0"/>
                <a:cs typeface="Times New Roman" panose="02020603050405020304" pitchFamily="18" charset="0"/>
              </a:rPr>
              <a:t>. 5, </a:t>
            </a:r>
            <a:r>
              <a:rPr lang="en-US" sz="1800" b="1" dirty="0">
                <a:solidFill>
                  <a:srgbClr val="C00000"/>
                </a:solidFill>
                <a:latin typeface="Times New Roman" panose="02020603050405020304" pitchFamily="18" charset="0"/>
                <a:cs typeface="Times New Roman" panose="02020603050405020304" pitchFamily="18" charset="0"/>
              </a:rPr>
              <a:t>p</a:t>
            </a:r>
            <a:r>
              <a:rPr lang="ru-RU" sz="1800" b="1" dirty="0">
                <a:solidFill>
                  <a:srgbClr val="C00000"/>
                </a:solidFill>
                <a:latin typeface="Times New Roman" panose="02020603050405020304" pitchFamily="18" charset="0"/>
                <a:cs typeface="Times New Roman" panose="02020603050405020304" pitchFamily="18" charset="0"/>
              </a:rPr>
              <a:t>. </a:t>
            </a:r>
            <a:r>
              <a:rPr lang="ru-RU" sz="1800" b="1" dirty="0" smtClean="0">
                <a:solidFill>
                  <a:srgbClr val="C00000"/>
                </a:solidFill>
                <a:latin typeface="Times New Roman" panose="02020603050405020304" pitchFamily="18" charset="0"/>
                <a:cs typeface="Times New Roman" panose="02020603050405020304" pitchFamily="18" charset="0"/>
              </a:rPr>
              <a:t>1782–1786</a:t>
            </a:r>
            <a:r>
              <a:rPr lang="en-US" sz="1800" b="1" dirty="0" smtClean="0">
                <a:solidFill>
                  <a:srgbClr val="C00000"/>
                </a:solidFill>
                <a:latin typeface="Times New Roman" panose="02020603050405020304" pitchFamily="18" charset="0"/>
                <a:cs typeface="Times New Roman" panose="02020603050405020304" pitchFamily="18" charset="0"/>
              </a:rPr>
              <a:t>]</a:t>
            </a:r>
            <a:endParaRPr lang="ru-RU" sz="1800" b="1" dirty="0">
              <a:solidFill>
                <a:srgbClr val="C00000"/>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36ECB2F5-6599-46F7-95A4-6B1CD5BFC635}" type="slidenum">
              <a:rPr lang="ru-RU" smtClean="0"/>
              <a:pPr>
                <a:defRPr/>
              </a:pPr>
              <a:t>16</a:t>
            </a:fld>
            <a:endParaRPr lang="ru-RU"/>
          </a:p>
        </p:txBody>
      </p:sp>
    </p:spTree>
    <p:extLst>
      <p:ext uri="{BB962C8B-B14F-4D97-AF65-F5344CB8AC3E}">
        <p14:creationId xmlns:p14="http://schemas.microsoft.com/office/powerpoint/2010/main" val="19625718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76672"/>
            <a:ext cx="8229600" cy="4525963"/>
          </a:xfrm>
        </p:spPr>
        <p:txBody>
          <a:bodyPr/>
          <a:lstStyle/>
          <a:p>
            <a:r>
              <a:rPr lang="ru-RU" sz="2800" b="1" u="sng" dirty="0" smtClean="0"/>
              <a:t>Цель- место грибов в общей структуре микроорганизмов</a:t>
            </a:r>
          </a:p>
          <a:p>
            <a:r>
              <a:rPr lang="ru-RU" sz="2800" b="1" dirty="0" smtClean="0"/>
              <a:t>4532  микроорганизма были выделены из патологического материала от онкологических больных – период  2016-2017.   </a:t>
            </a:r>
            <a:endParaRPr lang="ru-RU" sz="2800" b="1" dirty="0"/>
          </a:p>
          <a:p>
            <a:r>
              <a:rPr lang="ru-RU" sz="2800" dirty="0"/>
              <a:t>2753 </a:t>
            </a:r>
            <a:r>
              <a:rPr lang="ru-RU" sz="2800" dirty="0" err="1"/>
              <a:t>of</a:t>
            </a:r>
            <a:r>
              <a:rPr lang="ru-RU" sz="2800" dirty="0"/>
              <a:t> 4532 (60.7%) </a:t>
            </a:r>
            <a:r>
              <a:rPr lang="ru-RU" sz="2800" dirty="0" smtClean="0"/>
              <a:t> штаммов были представлены </a:t>
            </a:r>
          </a:p>
          <a:p>
            <a:r>
              <a:rPr lang="ru-RU" sz="2800" dirty="0" smtClean="0"/>
              <a:t> </a:t>
            </a:r>
            <a:r>
              <a:rPr lang="ru-RU" sz="2800" dirty="0" err="1" smtClean="0"/>
              <a:t>Candida</a:t>
            </a:r>
            <a:r>
              <a:rPr lang="ru-RU" sz="2800" dirty="0" smtClean="0"/>
              <a:t> </a:t>
            </a:r>
            <a:r>
              <a:rPr lang="ru-RU" sz="2800" dirty="0" err="1"/>
              <a:t>spp</a:t>
            </a:r>
            <a:r>
              <a:rPr lang="ru-RU" sz="2800" dirty="0"/>
              <a:t>. и</a:t>
            </a:r>
            <a:r>
              <a:rPr lang="ru-RU" sz="2800" dirty="0" smtClean="0"/>
              <a:t> «проблемными» микроорганизмами   </a:t>
            </a:r>
            <a:r>
              <a:rPr lang="ru-RU" sz="2800" i="1" dirty="0" err="1" smtClean="0"/>
              <a:t>Klebsiella</a:t>
            </a:r>
            <a:r>
              <a:rPr lang="ru-RU" sz="2800" i="1" dirty="0" smtClean="0"/>
              <a:t> </a:t>
            </a:r>
            <a:r>
              <a:rPr lang="ru-RU" sz="2800" i="1" dirty="0" err="1"/>
              <a:t>pneumoniae</a:t>
            </a:r>
            <a:r>
              <a:rPr lang="ru-RU" sz="2800" i="1" dirty="0"/>
              <a:t>, </a:t>
            </a:r>
            <a:r>
              <a:rPr lang="ru-RU" sz="2800" i="1" dirty="0" err="1"/>
              <a:t>E.coli</a:t>
            </a:r>
            <a:r>
              <a:rPr lang="ru-RU" sz="2800" i="1" dirty="0"/>
              <a:t>, </a:t>
            </a:r>
            <a:r>
              <a:rPr lang="ru-RU" sz="2800" i="1" dirty="0" err="1"/>
              <a:t>Pseudomonas</a:t>
            </a:r>
            <a:r>
              <a:rPr lang="ru-RU" sz="2800" i="1" dirty="0"/>
              <a:t> </a:t>
            </a:r>
            <a:r>
              <a:rPr lang="ru-RU" sz="2800" i="1" dirty="0" err="1"/>
              <a:t>aeruginosa</a:t>
            </a:r>
            <a:r>
              <a:rPr lang="ru-RU" sz="2800" i="1" dirty="0"/>
              <a:t>, </a:t>
            </a:r>
            <a:r>
              <a:rPr lang="ru-RU" sz="2800" i="1" dirty="0" err="1"/>
              <a:t>Acinetobacter</a:t>
            </a:r>
            <a:r>
              <a:rPr lang="ru-RU" sz="2800" i="1" dirty="0"/>
              <a:t> </a:t>
            </a:r>
            <a:r>
              <a:rPr lang="ru-RU" sz="2800" i="1" dirty="0" err="1"/>
              <a:t>baumannii</a:t>
            </a:r>
            <a:r>
              <a:rPr lang="ru-RU" sz="2800" i="1" dirty="0"/>
              <a:t>, </a:t>
            </a:r>
            <a:r>
              <a:rPr lang="ru-RU" sz="2800" i="1" dirty="0" err="1"/>
              <a:t>Staphylococcus</a:t>
            </a:r>
            <a:r>
              <a:rPr lang="ru-RU" sz="2800" i="1" dirty="0"/>
              <a:t> </a:t>
            </a:r>
            <a:r>
              <a:rPr lang="ru-RU" sz="2800" i="1" dirty="0" err="1"/>
              <a:t>aureus</a:t>
            </a:r>
            <a:r>
              <a:rPr lang="ru-RU" sz="2800" i="1" dirty="0"/>
              <a:t>, </a:t>
            </a:r>
            <a:r>
              <a:rPr lang="en-US" sz="2800" i="1" dirty="0"/>
              <a:t>Enterococcus</a:t>
            </a:r>
            <a:r>
              <a:rPr lang="en-US" sz="2800" dirty="0"/>
              <a:t> </a:t>
            </a:r>
            <a:r>
              <a:rPr lang="en-US" sz="2800" i="1" dirty="0" err="1" smtClean="0"/>
              <a:t>spp</a:t>
            </a:r>
            <a:r>
              <a:rPr lang="ru-RU" sz="2800" i="1" dirty="0" smtClean="0"/>
              <a:t>  ( включая </a:t>
            </a:r>
            <a:r>
              <a:rPr lang="en-US" sz="2800" i="1" dirty="0" smtClean="0"/>
              <a:t>MDR)</a:t>
            </a:r>
            <a:endParaRPr lang="ru-RU" sz="2800" dirty="0"/>
          </a:p>
          <a:p>
            <a:r>
              <a:rPr lang="ru-RU" sz="2800" dirty="0" smtClean="0"/>
              <a:t>Идентификация выполнена на MS </a:t>
            </a:r>
            <a:r>
              <a:rPr lang="ru-RU" sz="2800" dirty="0"/>
              <a:t>MALDI –</a:t>
            </a:r>
            <a:r>
              <a:rPr lang="ru-RU" sz="2800" dirty="0" err="1"/>
              <a:t>ToF</a:t>
            </a:r>
            <a:r>
              <a:rPr lang="ru-RU" sz="2800" dirty="0"/>
              <a:t>.</a:t>
            </a:r>
          </a:p>
          <a:p>
            <a:pPr marL="0" indent="0">
              <a:buNone/>
            </a:pPr>
            <a:r>
              <a:rPr lang="ru-RU" sz="2800" dirty="0"/>
              <a:t> </a:t>
            </a:r>
          </a:p>
          <a:p>
            <a:endParaRPr lang="ru-RU" sz="2000" dirty="0"/>
          </a:p>
        </p:txBody>
      </p:sp>
      <p:sp>
        <p:nvSpPr>
          <p:cNvPr id="4" name="Номер слайда 3"/>
          <p:cNvSpPr>
            <a:spLocks noGrp="1"/>
          </p:cNvSpPr>
          <p:nvPr>
            <p:ph type="sldNum" sz="quarter" idx="12"/>
          </p:nvPr>
        </p:nvSpPr>
        <p:spPr/>
        <p:txBody>
          <a:bodyPr/>
          <a:lstStyle/>
          <a:p>
            <a:pPr>
              <a:defRPr/>
            </a:pPr>
            <a:fld id="{E7E14377-91CC-4C87-AC8D-3755D004702C}" type="slidenum">
              <a:rPr lang="ru-RU" smtClean="0"/>
              <a:pPr>
                <a:defRPr/>
              </a:pPr>
              <a:t>2</a:t>
            </a:fld>
            <a:endParaRPr lang="ru-RU"/>
          </a:p>
        </p:txBody>
      </p:sp>
    </p:spTree>
    <p:extLst>
      <p:ext uri="{BB962C8B-B14F-4D97-AF65-F5344CB8AC3E}">
        <p14:creationId xmlns:p14="http://schemas.microsoft.com/office/powerpoint/2010/main" val="124968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95413398"/>
              </p:ext>
            </p:extLst>
          </p:nvPr>
        </p:nvGraphicFramePr>
        <p:xfrm>
          <a:off x="683568" y="1052736"/>
          <a:ext cx="7560840" cy="4176463"/>
        </p:xfrm>
        <a:graphic>
          <a:graphicData uri="http://schemas.openxmlformats.org/drawingml/2006/table">
            <a:tbl>
              <a:tblPr firstRow="1" firstCol="1" bandRow="1">
                <a:tableStyleId>{5C22544A-7EE6-4342-B048-85BDC9FD1C3A}</a:tableStyleId>
              </a:tblPr>
              <a:tblGrid>
                <a:gridCol w="4561902"/>
                <a:gridCol w="2998938"/>
              </a:tblGrid>
              <a:tr h="591365">
                <a:tc>
                  <a:txBody>
                    <a:bodyPr/>
                    <a:lstStyle/>
                    <a:p>
                      <a:pPr algn="ctr">
                        <a:lnSpc>
                          <a:spcPct val="115000"/>
                        </a:lnSpc>
                        <a:spcAft>
                          <a:spcPts val="0"/>
                        </a:spcAft>
                      </a:pPr>
                      <a:r>
                        <a:rPr lang="ru-RU" sz="2800" dirty="0" smtClean="0">
                          <a:solidFill>
                            <a:schemeClr val="tx1"/>
                          </a:solidFill>
                          <a:effectLst/>
                          <a:latin typeface="+mn-lt"/>
                          <a:ea typeface="+mn-ea"/>
                          <a:cs typeface="+mn-cs"/>
                        </a:rPr>
                        <a:t>Биоматериалы</a:t>
                      </a:r>
                      <a:endParaRPr lang="ru-RU" sz="28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solidFill>
                            <a:schemeClr val="tx1"/>
                          </a:solidFill>
                          <a:effectLst/>
                        </a:rPr>
                        <a:t>N</a:t>
                      </a:r>
                      <a:endParaRPr lang="ru-RU" sz="2800" dirty="0">
                        <a:solidFill>
                          <a:schemeClr val="tx1"/>
                        </a:solidFill>
                        <a:effectLst/>
                        <a:latin typeface="Calibri"/>
                        <a:ea typeface="Calibri"/>
                        <a:cs typeface="Times New Roman"/>
                      </a:endParaRPr>
                    </a:p>
                  </a:txBody>
                  <a:tcPr marL="68580" marR="68580" marT="0" marB="0"/>
                </a:tc>
              </a:tr>
              <a:tr h="591365">
                <a:tc>
                  <a:txBody>
                    <a:bodyPr/>
                    <a:lstStyle/>
                    <a:p>
                      <a:pPr>
                        <a:lnSpc>
                          <a:spcPct val="115000"/>
                        </a:lnSpc>
                        <a:spcAft>
                          <a:spcPts val="0"/>
                        </a:spcAft>
                      </a:pPr>
                      <a:r>
                        <a:rPr lang="ru-RU" sz="2800" dirty="0" smtClean="0">
                          <a:solidFill>
                            <a:schemeClr val="tx1"/>
                          </a:solidFill>
                          <a:effectLst/>
                        </a:rPr>
                        <a:t>Кровь/катетер</a:t>
                      </a:r>
                      <a:endParaRPr lang="ru-RU" sz="28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2800" b="1" dirty="0">
                          <a:solidFill>
                            <a:schemeClr val="tx1"/>
                          </a:solidFill>
                          <a:effectLst/>
                        </a:rPr>
                        <a:t>96</a:t>
                      </a:r>
                      <a:endParaRPr lang="ru-RU" sz="2800" b="1" dirty="0">
                        <a:solidFill>
                          <a:schemeClr val="tx1"/>
                        </a:solidFill>
                        <a:effectLst/>
                        <a:latin typeface="Calibri"/>
                        <a:ea typeface="Calibri"/>
                        <a:cs typeface="Times New Roman"/>
                      </a:endParaRPr>
                    </a:p>
                  </a:txBody>
                  <a:tcPr marL="68580" marR="68580" marT="0" marB="0"/>
                </a:tc>
              </a:tr>
              <a:tr h="591365">
                <a:tc>
                  <a:txBody>
                    <a:bodyPr/>
                    <a:lstStyle/>
                    <a:p>
                      <a:pPr>
                        <a:lnSpc>
                          <a:spcPct val="115000"/>
                        </a:lnSpc>
                        <a:spcAft>
                          <a:spcPts val="0"/>
                        </a:spcAft>
                      </a:pPr>
                      <a:r>
                        <a:rPr lang="ru-RU" sz="2800" dirty="0" smtClean="0">
                          <a:solidFill>
                            <a:schemeClr val="tx1"/>
                          </a:solidFill>
                          <a:effectLst/>
                        </a:rPr>
                        <a:t>Моча</a:t>
                      </a:r>
                      <a:endParaRPr lang="ru-RU" sz="28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2800" b="1" dirty="0">
                          <a:solidFill>
                            <a:schemeClr val="tx1"/>
                          </a:solidFill>
                          <a:effectLst/>
                        </a:rPr>
                        <a:t>322</a:t>
                      </a:r>
                      <a:endParaRPr lang="ru-RU" sz="2800" b="1" dirty="0">
                        <a:solidFill>
                          <a:schemeClr val="tx1"/>
                        </a:solidFill>
                        <a:effectLst/>
                        <a:latin typeface="Calibri"/>
                        <a:ea typeface="Calibri"/>
                        <a:cs typeface="Times New Roman"/>
                      </a:endParaRPr>
                    </a:p>
                  </a:txBody>
                  <a:tcPr marL="68580" marR="68580" marT="0" marB="0"/>
                </a:tc>
              </a:tr>
              <a:tr h="591365">
                <a:tc>
                  <a:txBody>
                    <a:bodyPr/>
                    <a:lstStyle/>
                    <a:p>
                      <a:pPr>
                        <a:lnSpc>
                          <a:spcPct val="115000"/>
                        </a:lnSpc>
                        <a:spcAft>
                          <a:spcPts val="0"/>
                        </a:spcAft>
                      </a:pPr>
                      <a:r>
                        <a:rPr lang="ru-RU" sz="2800" dirty="0" smtClean="0">
                          <a:solidFill>
                            <a:schemeClr val="tx1"/>
                          </a:solidFill>
                          <a:effectLst/>
                        </a:rPr>
                        <a:t>Раны</a:t>
                      </a:r>
                      <a:endParaRPr lang="ru-RU" sz="28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2800" b="1" dirty="0">
                          <a:solidFill>
                            <a:schemeClr val="tx1"/>
                          </a:solidFill>
                          <a:effectLst/>
                        </a:rPr>
                        <a:t>304</a:t>
                      </a:r>
                      <a:endParaRPr lang="ru-RU" sz="2800" b="1" dirty="0">
                        <a:solidFill>
                          <a:schemeClr val="tx1"/>
                        </a:solidFill>
                        <a:effectLst/>
                        <a:latin typeface="Calibri"/>
                        <a:ea typeface="Calibri"/>
                        <a:cs typeface="Times New Roman"/>
                      </a:endParaRPr>
                    </a:p>
                  </a:txBody>
                  <a:tcPr marL="68580" marR="68580" marT="0" marB="0"/>
                </a:tc>
              </a:tr>
              <a:tr h="1219638">
                <a:tc>
                  <a:txBody>
                    <a:bodyPr/>
                    <a:lstStyle/>
                    <a:p>
                      <a:pPr>
                        <a:lnSpc>
                          <a:spcPct val="115000"/>
                        </a:lnSpc>
                        <a:spcAft>
                          <a:spcPts val="0"/>
                        </a:spcAft>
                      </a:pPr>
                      <a:r>
                        <a:rPr lang="ru-RU" sz="2800" dirty="0" smtClean="0">
                          <a:solidFill>
                            <a:schemeClr val="tx1"/>
                          </a:solidFill>
                          <a:effectLst/>
                        </a:rPr>
                        <a:t>Мокрота</a:t>
                      </a:r>
                      <a:endParaRPr lang="ru-RU" sz="28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2800" b="1" dirty="0">
                          <a:solidFill>
                            <a:schemeClr val="tx1"/>
                          </a:solidFill>
                          <a:effectLst/>
                        </a:rPr>
                        <a:t>271</a:t>
                      </a:r>
                      <a:endParaRPr lang="ru-RU" sz="2800" b="1" dirty="0">
                        <a:solidFill>
                          <a:schemeClr val="tx1"/>
                        </a:solidFill>
                        <a:effectLst/>
                        <a:latin typeface="Calibri"/>
                        <a:ea typeface="Calibri"/>
                        <a:cs typeface="Times New Roman"/>
                      </a:endParaRPr>
                    </a:p>
                  </a:txBody>
                  <a:tcPr marL="68580" marR="68580" marT="0" marB="0"/>
                </a:tc>
              </a:tr>
              <a:tr h="591365">
                <a:tc>
                  <a:txBody>
                    <a:bodyPr/>
                    <a:lstStyle/>
                    <a:p>
                      <a:pPr>
                        <a:lnSpc>
                          <a:spcPct val="115000"/>
                        </a:lnSpc>
                        <a:spcAft>
                          <a:spcPts val="0"/>
                        </a:spcAft>
                      </a:pPr>
                      <a:r>
                        <a:rPr lang="ru-RU" sz="2800" dirty="0" smtClean="0">
                          <a:solidFill>
                            <a:schemeClr val="tx1"/>
                          </a:solidFill>
                          <a:effectLst/>
                        </a:rPr>
                        <a:t>Всего</a:t>
                      </a:r>
                      <a:endParaRPr lang="ru-RU" sz="28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2800" b="1" dirty="0">
                          <a:solidFill>
                            <a:schemeClr val="tx1"/>
                          </a:solidFill>
                          <a:effectLst/>
                        </a:rPr>
                        <a:t>993</a:t>
                      </a:r>
                      <a:endParaRPr lang="ru-RU" sz="2800" b="1" dirty="0">
                        <a:solidFill>
                          <a:schemeClr val="tx1"/>
                        </a:solidFill>
                        <a:effectLst/>
                        <a:latin typeface="Calibri"/>
                        <a:ea typeface="Calibri"/>
                        <a:cs typeface="Times New Roman"/>
                      </a:endParaRPr>
                    </a:p>
                  </a:txBody>
                  <a:tcPr marL="68580" marR="68580" marT="0" marB="0"/>
                </a:tc>
              </a:tr>
            </a:tbl>
          </a:graphicData>
        </a:graphic>
      </p:graphicFrame>
      <p:sp>
        <p:nvSpPr>
          <p:cNvPr id="4" name="Номер слайда 3"/>
          <p:cNvSpPr>
            <a:spLocks noGrp="1"/>
          </p:cNvSpPr>
          <p:nvPr>
            <p:ph type="sldNum" sz="quarter" idx="12"/>
          </p:nvPr>
        </p:nvSpPr>
        <p:spPr/>
        <p:txBody>
          <a:bodyPr/>
          <a:lstStyle/>
          <a:p>
            <a:pPr>
              <a:defRPr/>
            </a:pPr>
            <a:fld id="{E7E14377-91CC-4C87-AC8D-3755D004702C}" type="slidenum">
              <a:rPr lang="ru-RU" smtClean="0"/>
              <a:pPr>
                <a:defRPr/>
              </a:pPr>
              <a:t>3</a:t>
            </a:fld>
            <a:endParaRPr lang="ru-RU"/>
          </a:p>
        </p:txBody>
      </p:sp>
    </p:spTree>
    <p:extLst>
      <p:ext uri="{BB962C8B-B14F-4D97-AF65-F5344CB8AC3E}">
        <p14:creationId xmlns:p14="http://schemas.microsoft.com/office/powerpoint/2010/main" val="3358735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628165970"/>
              </p:ext>
            </p:extLst>
          </p:nvPr>
        </p:nvGraphicFramePr>
        <p:xfrm>
          <a:off x="899592" y="764704"/>
          <a:ext cx="7632848" cy="4752528"/>
        </p:xfrm>
        <a:graphic>
          <a:graphicData uri="http://schemas.openxmlformats.org/drawingml/2006/table">
            <a:tbl>
              <a:tblPr firstRow="1" firstCol="1" bandRow="1">
                <a:tableStyleId>{5C22544A-7EE6-4342-B048-85BDC9FD1C3A}</a:tableStyleId>
              </a:tblPr>
              <a:tblGrid>
                <a:gridCol w="4208430"/>
                <a:gridCol w="1712209"/>
                <a:gridCol w="1712209"/>
              </a:tblGrid>
              <a:tr h="594066">
                <a:tc>
                  <a:txBody>
                    <a:bodyPr/>
                    <a:lstStyle/>
                    <a:p>
                      <a:pPr>
                        <a:lnSpc>
                          <a:spcPct val="115000"/>
                        </a:lnSpc>
                        <a:spcAft>
                          <a:spcPts val="0"/>
                        </a:spcAft>
                      </a:pPr>
                      <a:r>
                        <a:rPr lang="ru-RU" sz="2400" dirty="0" smtClean="0">
                          <a:solidFill>
                            <a:srgbClr val="000000"/>
                          </a:solidFill>
                          <a:effectLst/>
                        </a:rPr>
                        <a:t>Микроорганизмы</a:t>
                      </a:r>
                      <a:endParaRPr lang="ru-RU" sz="240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400" dirty="0" err="1">
                          <a:solidFill>
                            <a:srgbClr val="000000"/>
                          </a:solidFill>
                          <a:effectLst/>
                        </a:rPr>
                        <a:t>N</a:t>
                      </a:r>
                      <a:endParaRPr lang="ru-RU" sz="240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400">
                          <a:solidFill>
                            <a:srgbClr val="000000"/>
                          </a:solidFill>
                          <a:effectLst/>
                        </a:rPr>
                        <a:t>%</a:t>
                      </a:r>
                      <a:endParaRPr lang="ru-RU" sz="2400">
                        <a:solidFill>
                          <a:srgbClr val="000000"/>
                        </a:solidFill>
                        <a:effectLst/>
                        <a:latin typeface="Calibri"/>
                        <a:ea typeface="Calibri"/>
                        <a:cs typeface="Times New Roman"/>
                      </a:endParaRPr>
                    </a:p>
                  </a:txBody>
                  <a:tcPr marL="68580" marR="68580" marT="0" marB="0"/>
                </a:tc>
              </a:tr>
              <a:tr h="594066">
                <a:tc>
                  <a:txBody>
                    <a:bodyPr/>
                    <a:lstStyle/>
                    <a:p>
                      <a:pPr>
                        <a:lnSpc>
                          <a:spcPct val="115000"/>
                        </a:lnSpc>
                        <a:spcAft>
                          <a:spcPts val="0"/>
                        </a:spcAft>
                      </a:pPr>
                      <a:r>
                        <a:rPr lang="ru-RU" sz="2400" b="0" i="1" dirty="0" err="1">
                          <a:solidFill>
                            <a:srgbClr val="000000"/>
                          </a:solidFill>
                          <a:effectLst/>
                        </a:rPr>
                        <a:t>K.pneumoniae</a:t>
                      </a:r>
                      <a:endParaRPr lang="ru-RU" sz="2400" b="0" i="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400" b="1" dirty="0">
                          <a:solidFill>
                            <a:srgbClr val="000000"/>
                          </a:solidFill>
                          <a:effectLst/>
                        </a:rPr>
                        <a:t>680</a:t>
                      </a:r>
                      <a:endParaRPr lang="ru-RU" sz="2400" b="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400" b="1" dirty="0">
                          <a:solidFill>
                            <a:srgbClr val="000000"/>
                          </a:solidFill>
                          <a:effectLst/>
                        </a:rPr>
                        <a:t>15.3</a:t>
                      </a:r>
                      <a:endParaRPr lang="ru-RU" sz="2400" b="1" dirty="0">
                        <a:solidFill>
                          <a:srgbClr val="000000"/>
                        </a:solidFill>
                        <a:effectLst/>
                        <a:latin typeface="Calibri"/>
                        <a:ea typeface="Calibri"/>
                        <a:cs typeface="Times New Roman"/>
                      </a:endParaRPr>
                    </a:p>
                  </a:txBody>
                  <a:tcPr marL="68580" marR="68580" marT="0" marB="0"/>
                </a:tc>
              </a:tr>
              <a:tr h="594066">
                <a:tc>
                  <a:txBody>
                    <a:bodyPr/>
                    <a:lstStyle/>
                    <a:p>
                      <a:pPr>
                        <a:lnSpc>
                          <a:spcPct val="115000"/>
                        </a:lnSpc>
                        <a:spcAft>
                          <a:spcPts val="0"/>
                        </a:spcAft>
                      </a:pPr>
                      <a:r>
                        <a:rPr lang="ru-RU" sz="2400" b="0" i="1" dirty="0" err="1">
                          <a:solidFill>
                            <a:srgbClr val="000000"/>
                          </a:solidFill>
                          <a:effectLst/>
                        </a:rPr>
                        <a:t>Enterococcus</a:t>
                      </a:r>
                      <a:r>
                        <a:rPr lang="ru-RU" sz="2400" b="0" i="1" dirty="0">
                          <a:solidFill>
                            <a:srgbClr val="000000"/>
                          </a:solidFill>
                          <a:effectLst/>
                        </a:rPr>
                        <a:t> </a:t>
                      </a:r>
                      <a:r>
                        <a:rPr lang="ru-RU" sz="2400" b="0" i="1" dirty="0" err="1">
                          <a:solidFill>
                            <a:srgbClr val="000000"/>
                          </a:solidFill>
                          <a:effectLst/>
                        </a:rPr>
                        <a:t>spp</a:t>
                      </a:r>
                      <a:r>
                        <a:rPr lang="ru-RU" sz="2400" b="0" i="1" dirty="0">
                          <a:solidFill>
                            <a:srgbClr val="000000"/>
                          </a:solidFill>
                          <a:effectLst/>
                        </a:rPr>
                        <a:t>.</a:t>
                      </a:r>
                      <a:endParaRPr lang="ru-RU" sz="2400" b="0" i="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400" b="1" dirty="0">
                          <a:solidFill>
                            <a:srgbClr val="000000"/>
                          </a:solidFill>
                          <a:effectLst/>
                        </a:rPr>
                        <a:t>452</a:t>
                      </a:r>
                      <a:endParaRPr lang="ru-RU" sz="2400" b="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400" b="1" dirty="0">
                          <a:solidFill>
                            <a:srgbClr val="000000"/>
                          </a:solidFill>
                          <a:effectLst/>
                        </a:rPr>
                        <a:t>9.9</a:t>
                      </a:r>
                      <a:endParaRPr lang="ru-RU" sz="2400" b="1" dirty="0">
                        <a:solidFill>
                          <a:srgbClr val="000000"/>
                        </a:solidFill>
                        <a:effectLst/>
                        <a:latin typeface="Calibri"/>
                        <a:ea typeface="Calibri"/>
                        <a:cs typeface="Times New Roman"/>
                      </a:endParaRPr>
                    </a:p>
                  </a:txBody>
                  <a:tcPr marL="68580" marR="68580" marT="0" marB="0"/>
                </a:tc>
              </a:tr>
              <a:tr h="594066">
                <a:tc>
                  <a:txBody>
                    <a:bodyPr/>
                    <a:lstStyle/>
                    <a:p>
                      <a:pPr>
                        <a:lnSpc>
                          <a:spcPct val="115000"/>
                        </a:lnSpc>
                        <a:spcAft>
                          <a:spcPts val="0"/>
                        </a:spcAft>
                      </a:pPr>
                      <a:r>
                        <a:rPr lang="ru-RU" sz="2400" b="0" i="1" dirty="0" err="1">
                          <a:solidFill>
                            <a:srgbClr val="000000"/>
                          </a:solidFill>
                          <a:effectLst/>
                        </a:rPr>
                        <a:t>S.aureus</a:t>
                      </a:r>
                      <a:endParaRPr lang="ru-RU" sz="2400" b="0" i="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400" b="1" dirty="0">
                          <a:solidFill>
                            <a:srgbClr val="000000"/>
                          </a:solidFill>
                          <a:effectLst/>
                        </a:rPr>
                        <a:t>433</a:t>
                      </a:r>
                      <a:endParaRPr lang="ru-RU" sz="2400" b="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400" b="1" dirty="0">
                          <a:solidFill>
                            <a:srgbClr val="000000"/>
                          </a:solidFill>
                          <a:effectLst/>
                        </a:rPr>
                        <a:t>9.6</a:t>
                      </a:r>
                      <a:endParaRPr lang="ru-RU" sz="2400" b="1" dirty="0">
                        <a:solidFill>
                          <a:srgbClr val="000000"/>
                        </a:solidFill>
                        <a:effectLst/>
                        <a:latin typeface="Calibri"/>
                        <a:ea typeface="Calibri"/>
                        <a:cs typeface="Times New Roman"/>
                      </a:endParaRPr>
                    </a:p>
                  </a:txBody>
                  <a:tcPr marL="68580" marR="68580" marT="0" marB="0"/>
                </a:tc>
              </a:tr>
              <a:tr h="594066">
                <a:tc>
                  <a:txBody>
                    <a:bodyPr/>
                    <a:lstStyle/>
                    <a:p>
                      <a:pPr>
                        <a:lnSpc>
                          <a:spcPct val="115000"/>
                        </a:lnSpc>
                        <a:spcAft>
                          <a:spcPts val="0"/>
                        </a:spcAft>
                      </a:pPr>
                      <a:r>
                        <a:rPr lang="ru-RU" sz="2400" b="0" i="1" dirty="0" err="1">
                          <a:solidFill>
                            <a:srgbClr val="000000"/>
                          </a:solidFill>
                          <a:effectLst/>
                        </a:rPr>
                        <a:t>Candida</a:t>
                      </a:r>
                      <a:r>
                        <a:rPr lang="ru-RU" sz="2400" b="0" i="1" dirty="0">
                          <a:solidFill>
                            <a:srgbClr val="000000"/>
                          </a:solidFill>
                          <a:effectLst/>
                        </a:rPr>
                        <a:t> </a:t>
                      </a:r>
                      <a:r>
                        <a:rPr lang="ru-RU" sz="2400" b="0" i="1" dirty="0" err="1">
                          <a:solidFill>
                            <a:srgbClr val="000000"/>
                          </a:solidFill>
                          <a:effectLst/>
                        </a:rPr>
                        <a:t>spp</a:t>
                      </a:r>
                      <a:r>
                        <a:rPr lang="ru-RU" sz="2400" b="0" i="1" dirty="0">
                          <a:solidFill>
                            <a:srgbClr val="000000"/>
                          </a:solidFill>
                          <a:effectLst/>
                        </a:rPr>
                        <a:t>.</a:t>
                      </a:r>
                      <a:endParaRPr lang="ru-RU" sz="2400" b="0" i="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400" b="1" dirty="0">
                          <a:solidFill>
                            <a:srgbClr val="000000"/>
                          </a:solidFill>
                          <a:effectLst/>
                        </a:rPr>
                        <a:t>410</a:t>
                      </a:r>
                      <a:endParaRPr lang="ru-RU" sz="2400" b="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400" b="1" dirty="0">
                          <a:solidFill>
                            <a:srgbClr val="000000"/>
                          </a:solidFill>
                          <a:effectLst/>
                        </a:rPr>
                        <a:t>9.0</a:t>
                      </a:r>
                      <a:endParaRPr lang="ru-RU" sz="2400" b="1" dirty="0">
                        <a:solidFill>
                          <a:srgbClr val="000000"/>
                        </a:solidFill>
                        <a:effectLst/>
                        <a:latin typeface="Calibri"/>
                        <a:ea typeface="Calibri"/>
                        <a:cs typeface="Times New Roman"/>
                      </a:endParaRPr>
                    </a:p>
                  </a:txBody>
                  <a:tcPr marL="68580" marR="68580" marT="0" marB="0"/>
                </a:tc>
              </a:tr>
              <a:tr h="594066">
                <a:tc>
                  <a:txBody>
                    <a:bodyPr/>
                    <a:lstStyle/>
                    <a:p>
                      <a:pPr>
                        <a:lnSpc>
                          <a:spcPct val="115000"/>
                        </a:lnSpc>
                        <a:spcAft>
                          <a:spcPts val="0"/>
                        </a:spcAft>
                      </a:pPr>
                      <a:r>
                        <a:rPr lang="ru-RU" sz="2400" b="0" i="1" dirty="0" err="1">
                          <a:solidFill>
                            <a:srgbClr val="000000"/>
                          </a:solidFill>
                          <a:effectLst/>
                        </a:rPr>
                        <a:t>P.aeruginosa</a:t>
                      </a:r>
                      <a:endParaRPr lang="ru-RU" sz="2400" b="0" i="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400" b="1" dirty="0">
                          <a:solidFill>
                            <a:srgbClr val="000000"/>
                          </a:solidFill>
                          <a:effectLst/>
                        </a:rPr>
                        <a:t>366</a:t>
                      </a:r>
                      <a:endParaRPr lang="ru-RU" sz="2400" b="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400" b="1" dirty="0">
                          <a:solidFill>
                            <a:srgbClr val="000000"/>
                          </a:solidFill>
                          <a:effectLst/>
                        </a:rPr>
                        <a:t>8.1</a:t>
                      </a:r>
                      <a:endParaRPr lang="ru-RU" sz="2400" b="1" dirty="0">
                        <a:solidFill>
                          <a:srgbClr val="000000"/>
                        </a:solidFill>
                        <a:effectLst/>
                        <a:latin typeface="Calibri"/>
                        <a:ea typeface="Calibri"/>
                        <a:cs typeface="Times New Roman"/>
                      </a:endParaRPr>
                    </a:p>
                  </a:txBody>
                  <a:tcPr marL="68580" marR="68580" marT="0" marB="0"/>
                </a:tc>
              </a:tr>
              <a:tr h="594066">
                <a:tc>
                  <a:txBody>
                    <a:bodyPr/>
                    <a:lstStyle/>
                    <a:p>
                      <a:pPr>
                        <a:lnSpc>
                          <a:spcPct val="115000"/>
                        </a:lnSpc>
                        <a:spcAft>
                          <a:spcPts val="0"/>
                        </a:spcAft>
                      </a:pPr>
                      <a:r>
                        <a:rPr lang="ru-RU" sz="2400" b="0" i="1" dirty="0" err="1">
                          <a:solidFill>
                            <a:srgbClr val="000000"/>
                          </a:solidFill>
                          <a:effectLst/>
                        </a:rPr>
                        <a:t>A.baumannii</a:t>
                      </a:r>
                      <a:endParaRPr lang="ru-RU" sz="2400" b="0" i="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400" b="1" dirty="0">
                          <a:solidFill>
                            <a:srgbClr val="000000"/>
                          </a:solidFill>
                          <a:effectLst/>
                        </a:rPr>
                        <a:t>331</a:t>
                      </a:r>
                      <a:endParaRPr lang="ru-RU" sz="2400" b="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400" b="1" dirty="0">
                          <a:solidFill>
                            <a:srgbClr val="000000"/>
                          </a:solidFill>
                          <a:effectLst/>
                        </a:rPr>
                        <a:t>7.3</a:t>
                      </a:r>
                      <a:endParaRPr lang="ru-RU" sz="2400" b="1" dirty="0">
                        <a:solidFill>
                          <a:srgbClr val="000000"/>
                        </a:solidFill>
                        <a:effectLst/>
                        <a:latin typeface="Calibri"/>
                        <a:ea typeface="Calibri"/>
                        <a:cs typeface="Times New Roman"/>
                      </a:endParaRPr>
                    </a:p>
                  </a:txBody>
                  <a:tcPr marL="68580" marR="68580" marT="0" marB="0"/>
                </a:tc>
              </a:tr>
              <a:tr h="594066">
                <a:tc>
                  <a:txBody>
                    <a:bodyPr/>
                    <a:lstStyle/>
                    <a:p>
                      <a:pPr>
                        <a:lnSpc>
                          <a:spcPct val="115000"/>
                        </a:lnSpc>
                        <a:spcAft>
                          <a:spcPts val="0"/>
                        </a:spcAft>
                      </a:pPr>
                      <a:r>
                        <a:rPr lang="ru-RU" sz="2400" b="0" i="1" dirty="0" err="1">
                          <a:solidFill>
                            <a:srgbClr val="000000"/>
                          </a:solidFill>
                          <a:effectLst/>
                        </a:rPr>
                        <a:t>E.coli</a:t>
                      </a:r>
                      <a:endParaRPr lang="ru-RU" sz="2400" b="0" i="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400" b="1" dirty="0">
                          <a:solidFill>
                            <a:srgbClr val="000000"/>
                          </a:solidFill>
                          <a:effectLst/>
                        </a:rPr>
                        <a:t>81</a:t>
                      </a:r>
                      <a:endParaRPr lang="ru-RU" sz="2400" b="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400" b="1" dirty="0">
                          <a:solidFill>
                            <a:srgbClr val="000000"/>
                          </a:solidFill>
                          <a:effectLst/>
                        </a:rPr>
                        <a:t>1.7</a:t>
                      </a:r>
                      <a:endParaRPr lang="ru-RU" sz="2400" b="1" dirty="0">
                        <a:solidFill>
                          <a:srgbClr val="000000"/>
                        </a:solidFill>
                        <a:effectLst/>
                        <a:latin typeface="Calibri"/>
                        <a:ea typeface="Calibri"/>
                        <a:cs typeface="Times New Roman"/>
                      </a:endParaRPr>
                    </a:p>
                  </a:txBody>
                  <a:tcPr marL="68580" marR="68580" marT="0" marB="0"/>
                </a:tc>
              </a:tr>
            </a:tbl>
          </a:graphicData>
        </a:graphic>
      </p:graphicFrame>
      <p:sp>
        <p:nvSpPr>
          <p:cNvPr id="4" name="Номер слайда 3"/>
          <p:cNvSpPr>
            <a:spLocks noGrp="1"/>
          </p:cNvSpPr>
          <p:nvPr>
            <p:ph type="sldNum" sz="quarter" idx="12"/>
          </p:nvPr>
        </p:nvSpPr>
        <p:spPr/>
        <p:txBody>
          <a:bodyPr/>
          <a:lstStyle/>
          <a:p>
            <a:pPr>
              <a:defRPr/>
            </a:pPr>
            <a:fld id="{E7E14377-91CC-4C87-AC8D-3755D004702C}" type="slidenum">
              <a:rPr lang="ru-RU" smtClean="0"/>
              <a:pPr>
                <a:defRPr/>
              </a:pPr>
              <a:t>4</a:t>
            </a:fld>
            <a:endParaRPr lang="ru-RU"/>
          </a:p>
        </p:txBody>
      </p:sp>
    </p:spTree>
    <p:extLst>
      <p:ext uri="{BB962C8B-B14F-4D97-AF65-F5344CB8AC3E}">
        <p14:creationId xmlns:p14="http://schemas.microsoft.com/office/powerpoint/2010/main" val="327360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8735178"/>
              </p:ext>
            </p:extLst>
          </p:nvPr>
        </p:nvGraphicFramePr>
        <p:xfrm>
          <a:off x="323529" y="548680"/>
          <a:ext cx="7388223" cy="5544616"/>
        </p:xfrm>
        <a:graphic>
          <a:graphicData uri="http://schemas.openxmlformats.org/drawingml/2006/table">
            <a:tbl>
              <a:tblPr firstRow="1" firstCol="1" bandRow="1">
                <a:tableStyleId>{5C22544A-7EE6-4342-B048-85BDC9FD1C3A}</a:tableStyleId>
              </a:tblPr>
              <a:tblGrid>
                <a:gridCol w="1872207"/>
                <a:gridCol w="1224136"/>
                <a:gridCol w="1252202"/>
                <a:gridCol w="1419417"/>
                <a:gridCol w="1620261"/>
              </a:tblGrid>
              <a:tr h="1129430">
                <a:tc>
                  <a:txBody>
                    <a:bodyPr/>
                    <a:lstStyle/>
                    <a:p>
                      <a:pPr>
                        <a:lnSpc>
                          <a:spcPct val="115000"/>
                        </a:lnSpc>
                        <a:spcAft>
                          <a:spcPts val="0"/>
                        </a:spcAft>
                      </a:pPr>
                      <a:r>
                        <a:rPr lang="ru-RU" sz="2000" dirty="0" smtClean="0">
                          <a:solidFill>
                            <a:srgbClr val="000000"/>
                          </a:solidFill>
                          <a:effectLst/>
                        </a:rPr>
                        <a:t>Микроорганизмы</a:t>
                      </a:r>
                      <a:endParaRPr lang="ru-RU" sz="200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dirty="0" smtClean="0">
                          <a:solidFill>
                            <a:srgbClr val="000000"/>
                          </a:solidFill>
                          <a:effectLst/>
                        </a:rPr>
                        <a:t>Кровь/катетер</a:t>
                      </a:r>
                      <a:endParaRPr lang="ru-RU" sz="200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dirty="0" smtClean="0">
                          <a:solidFill>
                            <a:srgbClr val="000000"/>
                          </a:solidFill>
                          <a:effectLst/>
                        </a:rPr>
                        <a:t>Моча</a:t>
                      </a:r>
                      <a:endParaRPr lang="ru-RU" sz="200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dirty="0" smtClean="0">
                          <a:solidFill>
                            <a:srgbClr val="000000"/>
                          </a:solidFill>
                          <a:effectLst/>
                        </a:rPr>
                        <a:t>Раны</a:t>
                      </a:r>
                      <a:endParaRPr lang="ru-RU" sz="200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dirty="0" smtClean="0">
                          <a:solidFill>
                            <a:srgbClr val="000000"/>
                          </a:solidFill>
                          <a:effectLst/>
                        </a:rPr>
                        <a:t>Мокрота</a:t>
                      </a:r>
                      <a:endParaRPr lang="ru-RU" sz="2000" dirty="0">
                        <a:solidFill>
                          <a:srgbClr val="000000"/>
                        </a:solidFill>
                        <a:effectLst/>
                        <a:latin typeface="Calibri"/>
                        <a:ea typeface="Calibri"/>
                        <a:cs typeface="Times New Roman"/>
                      </a:endParaRPr>
                    </a:p>
                  </a:txBody>
                  <a:tcPr marL="68580" marR="68580" marT="0" marB="0"/>
                </a:tc>
              </a:tr>
              <a:tr h="547626">
                <a:tc>
                  <a:txBody>
                    <a:bodyPr/>
                    <a:lstStyle/>
                    <a:p>
                      <a:pPr>
                        <a:lnSpc>
                          <a:spcPct val="115000"/>
                        </a:lnSpc>
                        <a:spcAft>
                          <a:spcPts val="0"/>
                        </a:spcAft>
                      </a:pPr>
                      <a:r>
                        <a:rPr lang="ru-RU" sz="2000" b="0" i="1" dirty="0" err="1">
                          <a:solidFill>
                            <a:srgbClr val="000000"/>
                          </a:solidFill>
                          <a:effectLst/>
                        </a:rPr>
                        <a:t>K.pneumoniae</a:t>
                      </a:r>
                      <a:endParaRPr lang="ru-RU" sz="2000" b="0" i="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effectLst/>
                        </a:rPr>
                        <a:t>14.6</a:t>
                      </a:r>
                      <a:endParaRPr lang="ru-RU" sz="2000" b="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effectLst/>
                        </a:rPr>
                        <a:t>7.1</a:t>
                      </a:r>
                      <a:endParaRPr lang="ru-RU" sz="2000" b="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effectLst/>
                        </a:rPr>
                        <a:t>24.0</a:t>
                      </a:r>
                      <a:endParaRPr lang="ru-RU" sz="2000" b="1" dirty="0">
                        <a:solidFill>
                          <a:srgbClr val="000000"/>
                        </a:solidFill>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ru-RU" sz="2000" b="1" dirty="0">
                          <a:solidFill>
                            <a:srgbClr val="000000"/>
                          </a:solidFill>
                          <a:effectLst/>
                        </a:rPr>
                        <a:t>31.7</a:t>
                      </a:r>
                      <a:endParaRPr lang="ru-RU" sz="2000" b="1" dirty="0">
                        <a:solidFill>
                          <a:srgbClr val="000000"/>
                        </a:solidFill>
                        <a:effectLst/>
                        <a:latin typeface="Calibri"/>
                        <a:ea typeface="Calibri"/>
                        <a:cs typeface="Times New Roman"/>
                      </a:endParaRPr>
                    </a:p>
                  </a:txBody>
                  <a:tcPr marL="68580" marR="68580" marT="0" marB="0">
                    <a:solidFill>
                      <a:srgbClr val="FFFF00"/>
                    </a:solidFill>
                  </a:tcPr>
                </a:tc>
              </a:tr>
              <a:tr h="1129430">
                <a:tc>
                  <a:txBody>
                    <a:bodyPr/>
                    <a:lstStyle/>
                    <a:p>
                      <a:pPr>
                        <a:lnSpc>
                          <a:spcPct val="115000"/>
                        </a:lnSpc>
                        <a:spcAft>
                          <a:spcPts val="0"/>
                        </a:spcAft>
                      </a:pPr>
                      <a:r>
                        <a:rPr lang="ru-RU" sz="2000" b="0" i="1" dirty="0" err="1">
                          <a:solidFill>
                            <a:srgbClr val="000000"/>
                          </a:solidFill>
                          <a:effectLst/>
                        </a:rPr>
                        <a:t>Enterococcus</a:t>
                      </a:r>
                      <a:r>
                        <a:rPr lang="ru-RU" sz="2000" b="0" i="1" dirty="0">
                          <a:solidFill>
                            <a:srgbClr val="000000"/>
                          </a:solidFill>
                          <a:effectLst/>
                        </a:rPr>
                        <a:t> </a:t>
                      </a:r>
                      <a:r>
                        <a:rPr lang="ru-RU" sz="2000" b="0" i="1" dirty="0" err="1">
                          <a:solidFill>
                            <a:srgbClr val="000000"/>
                          </a:solidFill>
                          <a:effectLst/>
                        </a:rPr>
                        <a:t>spp</a:t>
                      </a:r>
                      <a:r>
                        <a:rPr lang="ru-RU" sz="2000" b="0" i="1" dirty="0">
                          <a:solidFill>
                            <a:srgbClr val="000000"/>
                          </a:solidFill>
                          <a:effectLst/>
                        </a:rPr>
                        <a:t>.</a:t>
                      </a:r>
                      <a:endParaRPr lang="ru-RU" sz="2000" b="0" i="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a:solidFill>
                            <a:srgbClr val="000000"/>
                          </a:solidFill>
                          <a:effectLst/>
                        </a:rPr>
                        <a:t>15.6</a:t>
                      </a:r>
                      <a:endParaRPr lang="ru-RU" sz="2000" b="1">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effectLst/>
                        </a:rPr>
                        <a:t>11.0</a:t>
                      </a:r>
                      <a:endParaRPr lang="ru-RU" sz="2000" b="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effectLst/>
                        </a:rPr>
                        <a:t>28.2</a:t>
                      </a:r>
                      <a:endParaRPr lang="ru-RU" sz="2000" b="1" dirty="0">
                        <a:solidFill>
                          <a:srgbClr val="000000"/>
                        </a:solidFill>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ru-RU" sz="2000" b="1" dirty="0">
                          <a:solidFill>
                            <a:srgbClr val="000000"/>
                          </a:solidFill>
                          <a:effectLst/>
                        </a:rPr>
                        <a:t>1.7</a:t>
                      </a:r>
                      <a:endParaRPr lang="ru-RU" sz="2000" b="1" dirty="0">
                        <a:solidFill>
                          <a:srgbClr val="000000"/>
                        </a:solidFill>
                        <a:effectLst/>
                        <a:latin typeface="Calibri"/>
                        <a:ea typeface="Calibri"/>
                        <a:cs typeface="Times New Roman"/>
                      </a:endParaRPr>
                    </a:p>
                  </a:txBody>
                  <a:tcPr marL="68580" marR="68580" marT="0" marB="0"/>
                </a:tc>
              </a:tr>
              <a:tr h="547626">
                <a:tc>
                  <a:txBody>
                    <a:bodyPr/>
                    <a:lstStyle/>
                    <a:p>
                      <a:pPr>
                        <a:lnSpc>
                          <a:spcPct val="115000"/>
                        </a:lnSpc>
                        <a:spcAft>
                          <a:spcPts val="0"/>
                        </a:spcAft>
                      </a:pPr>
                      <a:r>
                        <a:rPr lang="ru-RU" sz="2000" b="0" i="1" dirty="0" err="1">
                          <a:solidFill>
                            <a:srgbClr val="000000"/>
                          </a:solidFill>
                          <a:effectLst/>
                        </a:rPr>
                        <a:t>S.aureus</a:t>
                      </a:r>
                      <a:endParaRPr lang="ru-RU" sz="2000" b="0" i="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a:solidFill>
                            <a:srgbClr val="000000"/>
                          </a:solidFill>
                          <a:effectLst/>
                        </a:rPr>
                        <a:t>9.3</a:t>
                      </a:r>
                      <a:endParaRPr lang="ru-RU" sz="2000" b="1">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a:solidFill>
                            <a:srgbClr val="000000"/>
                          </a:solidFill>
                          <a:effectLst/>
                        </a:rPr>
                        <a:t>4.3</a:t>
                      </a:r>
                      <a:endParaRPr lang="ru-RU" sz="2000" b="1">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a:solidFill>
                            <a:srgbClr val="000000"/>
                          </a:solidFill>
                          <a:effectLst/>
                        </a:rPr>
                        <a:t>3.4</a:t>
                      </a:r>
                      <a:endParaRPr lang="ru-RU" sz="2000" b="1">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effectLst/>
                        </a:rPr>
                        <a:t>4.3</a:t>
                      </a:r>
                      <a:endParaRPr lang="ru-RU" sz="2000" b="1" dirty="0">
                        <a:solidFill>
                          <a:srgbClr val="000000"/>
                        </a:solidFill>
                        <a:effectLst/>
                        <a:latin typeface="Calibri"/>
                        <a:ea typeface="Calibri"/>
                        <a:cs typeface="Times New Roman"/>
                      </a:endParaRPr>
                    </a:p>
                  </a:txBody>
                  <a:tcPr marL="68580" marR="68580" marT="0" marB="0"/>
                </a:tc>
              </a:tr>
              <a:tr h="547626">
                <a:tc>
                  <a:txBody>
                    <a:bodyPr/>
                    <a:lstStyle/>
                    <a:p>
                      <a:pPr>
                        <a:lnSpc>
                          <a:spcPct val="115000"/>
                        </a:lnSpc>
                        <a:spcAft>
                          <a:spcPts val="0"/>
                        </a:spcAft>
                      </a:pPr>
                      <a:r>
                        <a:rPr lang="ru-RU" sz="2000" b="0" i="1" dirty="0" err="1">
                          <a:solidFill>
                            <a:srgbClr val="000000"/>
                          </a:solidFill>
                          <a:effectLst/>
                        </a:rPr>
                        <a:t>Candida</a:t>
                      </a:r>
                      <a:r>
                        <a:rPr lang="ru-RU" sz="2000" b="0" i="1" dirty="0">
                          <a:solidFill>
                            <a:srgbClr val="000000"/>
                          </a:solidFill>
                          <a:effectLst/>
                        </a:rPr>
                        <a:t> </a:t>
                      </a:r>
                      <a:r>
                        <a:rPr lang="ru-RU" sz="2000" b="0" i="1" dirty="0" err="1">
                          <a:solidFill>
                            <a:srgbClr val="000000"/>
                          </a:solidFill>
                          <a:effectLst/>
                        </a:rPr>
                        <a:t>spp</a:t>
                      </a:r>
                      <a:r>
                        <a:rPr lang="ru-RU" sz="2000" b="0" i="1" dirty="0">
                          <a:solidFill>
                            <a:srgbClr val="000000"/>
                          </a:solidFill>
                          <a:effectLst/>
                        </a:rPr>
                        <a:t>.</a:t>
                      </a:r>
                      <a:endParaRPr lang="ru-RU" sz="2000" b="0" i="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effectLst/>
                        </a:rPr>
                        <a:t>22.9</a:t>
                      </a:r>
                      <a:endParaRPr lang="ru-RU" sz="2000" b="1" dirty="0">
                        <a:solidFill>
                          <a:srgbClr val="000000"/>
                        </a:solidFill>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ru-RU" sz="2000" b="1" dirty="0">
                          <a:solidFill>
                            <a:srgbClr val="000000"/>
                          </a:solidFill>
                          <a:effectLst/>
                        </a:rPr>
                        <a:t>30.7</a:t>
                      </a:r>
                      <a:endParaRPr lang="ru-RU" sz="2000" b="1" dirty="0">
                        <a:solidFill>
                          <a:srgbClr val="000000"/>
                        </a:solidFill>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ru-RU" sz="2000" b="1" dirty="0">
                          <a:solidFill>
                            <a:srgbClr val="000000"/>
                          </a:solidFill>
                          <a:effectLst/>
                        </a:rPr>
                        <a:t>10.9</a:t>
                      </a:r>
                      <a:endParaRPr lang="ru-RU" sz="2000" b="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effectLst/>
                        </a:rPr>
                        <a:t>29.5</a:t>
                      </a:r>
                      <a:endParaRPr lang="ru-RU" sz="2000" b="1" dirty="0">
                        <a:solidFill>
                          <a:srgbClr val="000000"/>
                        </a:solidFill>
                        <a:effectLst/>
                        <a:latin typeface="Calibri"/>
                        <a:ea typeface="Calibri"/>
                        <a:cs typeface="Times New Roman"/>
                      </a:endParaRPr>
                    </a:p>
                  </a:txBody>
                  <a:tcPr marL="68580" marR="68580" marT="0" marB="0">
                    <a:solidFill>
                      <a:srgbClr val="FFFF00"/>
                    </a:solidFill>
                  </a:tcPr>
                </a:tc>
              </a:tr>
              <a:tr h="547626">
                <a:tc>
                  <a:txBody>
                    <a:bodyPr/>
                    <a:lstStyle/>
                    <a:p>
                      <a:pPr>
                        <a:lnSpc>
                          <a:spcPct val="115000"/>
                        </a:lnSpc>
                        <a:spcAft>
                          <a:spcPts val="0"/>
                        </a:spcAft>
                      </a:pPr>
                      <a:r>
                        <a:rPr lang="ru-RU" sz="2000" b="0" i="1" dirty="0" err="1">
                          <a:solidFill>
                            <a:srgbClr val="000000"/>
                          </a:solidFill>
                          <a:effectLst/>
                        </a:rPr>
                        <a:t>P.aeruginosa</a:t>
                      </a:r>
                      <a:endParaRPr lang="ru-RU" sz="2000" b="0" i="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a:solidFill>
                            <a:srgbClr val="000000"/>
                          </a:solidFill>
                          <a:effectLst/>
                        </a:rPr>
                        <a:t>11.5</a:t>
                      </a:r>
                      <a:endParaRPr lang="ru-RU" sz="2000" b="1">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a:solidFill>
                            <a:srgbClr val="000000"/>
                          </a:solidFill>
                          <a:effectLst/>
                        </a:rPr>
                        <a:t>11.3</a:t>
                      </a:r>
                      <a:endParaRPr lang="ru-RU" sz="2000" b="1">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a:solidFill>
                            <a:srgbClr val="000000"/>
                          </a:solidFill>
                          <a:effectLst/>
                        </a:rPr>
                        <a:t>6.8</a:t>
                      </a:r>
                      <a:endParaRPr lang="ru-RU" sz="2000" b="1">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effectLst/>
                        </a:rPr>
                        <a:t>30.8</a:t>
                      </a:r>
                      <a:endParaRPr lang="ru-RU" sz="2000" b="1" dirty="0">
                        <a:solidFill>
                          <a:srgbClr val="000000"/>
                        </a:solidFill>
                        <a:effectLst/>
                        <a:latin typeface="Calibri"/>
                        <a:ea typeface="Calibri"/>
                        <a:cs typeface="Times New Roman"/>
                      </a:endParaRPr>
                    </a:p>
                  </a:txBody>
                  <a:tcPr marL="68580" marR="68580" marT="0" marB="0">
                    <a:solidFill>
                      <a:srgbClr val="FFFF00"/>
                    </a:solidFill>
                  </a:tcPr>
                </a:tc>
              </a:tr>
              <a:tr h="547626">
                <a:tc>
                  <a:txBody>
                    <a:bodyPr/>
                    <a:lstStyle/>
                    <a:p>
                      <a:pPr>
                        <a:lnSpc>
                          <a:spcPct val="115000"/>
                        </a:lnSpc>
                        <a:spcAft>
                          <a:spcPts val="0"/>
                        </a:spcAft>
                      </a:pPr>
                      <a:r>
                        <a:rPr lang="ru-RU" sz="2000" b="0" i="1" dirty="0" err="1">
                          <a:solidFill>
                            <a:srgbClr val="000000"/>
                          </a:solidFill>
                          <a:effectLst/>
                        </a:rPr>
                        <a:t>A.baumannii</a:t>
                      </a:r>
                      <a:endParaRPr lang="ru-RU" sz="2000" b="0" i="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a:solidFill>
                            <a:srgbClr val="000000"/>
                          </a:solidFill>
                          <a:effectLst/>
                        </a:rPr>
                        <a:t>9.3</a:t>
                      </a:r>
                      <a:endParaRPr lang="ru-RU" sz="2000" b="1">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a:solidFill>
                            <a:srgbClr val="000000"/>
                          </a:solidFill>
                          <a:effectLst/>
                        </a:rPr>
                        <a:t>3.2</a:t>
                      </a:r>
                      <a:endParaRPr lang="ru-RU" sz="2000" b="1">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a:solidFill>
                            <a:srgbClr val="000000"/>
                          </a:solidFill>
                          <a:effectLst/>
                        </a:rPr>
                        <a:t>11.5</a:t>
                      </a:r>
                      <a:endParaRPr lang="ru-RU" sz="2000" b="1">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effectLst/>
                        </a:rPr>
                        <a:t>34.3</a:t>
                      </a:r>
                      <a:endParaRPr lang="ru-RU" sz="2000" b="1" dirty="0">
                        <a:solidFill>
                          <a:srgbClr val="000000"/>
                        </a:solidFill>
                        <a:effectLst/>
                        <a:latin typeface="Calibri"/>
                        <a:ea typeface="Calibri"/>
                        <a:cs typeface="Times New Roman"/>
                      </a:endParaRPr>
                    </a:p>
                  </a:txBody>
                  <a:tcPr marL="68580" marR="68580" marT="0" marB="0">
                    <a:solidFill>
                      <a:srgbClr val="FFFF00"/>
                    </a:solidFill>
                  </a:tcPr>
                </a:tc>
              </a:tr>
              <a:tr h="547626">
                <a:tc>
                  <a:txBody>
                    <a:bodyPr/>
                    <a:lstStyle/>
                    <a:p>
                      <a:pPr>
                        <a:lnSpc>
                          <a:spcPct val="115000"/>
                        </a:lnSpc>
                        <a:spcAft>
                          <a:spcPts val="0"/>
                        </a:spcAft>
                      </a:pPr>
                      <a:r>
                        <a:rPr lang="ru-RU" sz="2000" b="0" i="1" dirty="0" err="1">
                          <a:solidFill>
                            <a:srgbClr val="000000"/>
                          </a:solidFill>
                          <a:effectLst/>
                        </a:rPr>
                        <a:t>E.coli</a:t>
                      </a:r>
                      <a:endParaRPr lang="ru-RU" sz="2000" b="0" i="1"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effectLst/>
                        </a:rPr>
                        <a:t>16.8</a:t>
                      </a:r>
                      <a:endParaRPr lang="ru-RU" sz="2000" b="1" dirty="0">
                        <a:solidFill>
                          <a:srgbClr val="000000"/>
                        </a:solidFill>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ru-RU" sz="2000" b="1" dirty="0">
                          <a:solidFill>
                            <a:srgbClr val="000000"/>
                          </a:solidFill>
                          <a:effectLst/>
                        </a:rPr>
                        <a:t>21.3</a:t>
                      </a:r>
                      <a:endParaRPr lang="ru-RU" sz="2000" b="1" dirty="0">
                        <a:solidFill>
                          <a:srgbClr val="000000"/>
                        </a:solidFill>
                        <a:effectLst/>
                        <a:latin typeface="Calibri"/>
                        <a:ea typeface="Calibri"/>
                        <a:cs typeface="Times New Roman"/>
                      </a:endParaRPr>
                    </a:p>
                  </a:txBody>
                  <a:tcPr marL="68580" marR="68580" marT="0" marB="0">
                    <a:solidFill>
                      <a:srgbClr val="FFFF00"/>
                    </a:solidFill>
                  </a:tcPr>
                </a:tc>
                <a:tc>
                  <a:txBody>
                    <a:bodyPr/>
                    <a:lstStyle/>
                    <a:p>
                      <a:pPr>
                        <a:lnSpc>
                          <a:spcPct val="115000"/>
                        </a:lnSpc>
                        <a:spcAft>
                          <a:spcPts val="0"/>
                        </a:spcAft>
                      </a:pPr>
                      <a:r>
                        <a:rPr lang="ru-RU" sz="2000" b="1">
                          <a:solidFill>
                            <a:srgbClr val="000000"/>
                          </a:solidFill>
                          <a:effectLst/>
                        </a:rPr>
                        <a:t>12.3</a:t>
                      </a:r>
                      <a:endParaRPr lang="ru-RU" sz="2000" b="1">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effectLst/>
                        </a:rPr>
                        <a:t>5.9</a:t>
                      </a:r>
                      <a:endParaRPr lang="ru-RU" sz="2000" b="1" dirty="0">
                        <a:solidFill>
                          <a:srgbClr val="000000"/>
                        </a:solidFill>
                        <a:effectLst/>
                        <a:latin typeface="Calibri"/>
                        <a:ea typeface="Calibri"/>
                        <a:cs typeface="Times New Roman"/>
                      </a:endParaRPr>
                    </a:p>
                  </a:txBody>
                  <a:tcPr marL="68580" marR="68580" marT="0" marB="0"/>
                </a:tc>
              </a:tr>
            </a:tbl>
          </a:graphicData>
        </a:graphic>
      </p:graphicFrame>
      <p:sp>
        <p:nvSpPr>
          <p:cNvPr id="4" name="Номер слайда 3"/>
          <p:cNvSpPr>
            <a:spLocks noGrp="1"/>
          </p:cNvSpPr>
          <p:nvPr>
            <p:ph type="sldNum" sz="quarter" idx="12"/>
          </p:nvPr>
        </p:nvSpPr>
        <p:spPr/>
        <p:txBody>
          <a:bodyPr/>
          <a:lstStyle/>
          <a:p>
            <a:pPr>
              <a:defRPr/>
            </a:pPr>
            <a:fld id="{E7E14377-91CC-4C87-AC8D-3755D004702C}" type="slidenum">
              <a:rPr lang="ru-RU" smtClean="0"/>
              <a:pPr>
                <a:defRPr/>
              </a:pPr>
              <a:t>5</a:t>
            </a:fld>
            <a:endParaRPr lang="ru-RU"/>
          </a:p>
        </p:txBody>
      </p:sp>
    </p:spTree>
    <p:extLst>
      <p:ext uri="{BB962C8B-B14F-4D97-AF65-F5344CB8AC3E}">
        <p14:creationId xmlns:p14="http://schemas.microsoft.com/office/powerpoint/2010/main" val="275716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323324414"/>
              </p:ext>
            </p:extLst>
          </p:nvPr>
        </p:nvGraphicFramePr>
        <p:xfrm>
          <a:off x="1403648" y="260648"/>
          <a:ext cx="6912768" cy="5976666"/>
        </p:xfrm>
        <a:graphic>
          <a:graphicData uri="http://schemas.openxmlformats.org/drawingml/2006/table">
            <a:tbl>
              <a:tblPr firstRow="1" firstCol="1" bandRow="1">
                <a:tableStyleId>{5C22544A-7EE6-4342-B048-85BDC9FD1C3A}</a:tableStyleId>
              </a:tblPr>
              <a:tblGrid>
                <a:gridCol w="4441545"/>
                <a:gridCol w="2471223"/>
              </a:tblGrid>
              <a:tr h="332037">
                <a:tc>
                  <a:txBody>
                    <a:bodyPr/>
                    <a:lstStyle/>
                    <a:p>
                      <a:pPr>
                        <a:lnSpc>
                          <a:spcPct val="115000"/>
                        </a:lnSpc>
                        <a:spcAft>
                          <a:spcPts val="0"/>
                        </a:spcAft>
                      </a:pPr>
                      <a:r>
                        <a:rPr lang="ru-RU" sz="1400" dirty="0" err="1">
                          <a:solidFill>
                            <a:schemeClr val="tx1"/>
                          </a:solidFill>
                          <a:effectLst/>
                        </a:rPr>
                        <a:t>Candida</a:t>
                      </a:r>
                      <a:r>
                        <a:rPr lang="ru-RU" sz="1400" dirty="0">
                          <a:solidFill>
                            <a:schemeClr val="tx1"/>
                          </a:solidFill>
                          <a:effectLst/>
                        </a:rPr>
                        <a:t> </a:t>
                      </a:r>
                      <a:r>
                        <a:rPr lang="ru-RU" sz="1400" dirty="0" err="1">
                          <a:solidFill>
                            <a:schemeClr val="tx1"/>
                          </a:solidFill>
                          <a:effectLst/>
                        </a:rPr>
                        <a:t>spp</a:t>
                      </a:r>
                      <a:r>
                        <a:rPr lang="ru-RU" sz="1400" dirty="0">
                          <a:solidFill>
                            <a:schemeClr val="tx1"/>
                          </a:solidFill>
                          <a:effectLst/>
                        </a:rPr>
                        <a:t> .n=410</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dirty="0">
                          <a:effectLst/>
                        </a:rPr>
                        <a:t>%</a:t>
                      </a:r>
                      <a:endParaRPr lang="ru-RU" sz="1100" dirty="0">
                        <a:effectLst/>
                        <a:latin typeface="Calibri"/>
                        <a:ea typeface="Calibri"/>
                        <a:cs typeface="Times New Roman"/>
                      </a:endParaRPr>
                    </a:p>
                  </a:txBody>
                  <a:tcPr marL="68580" marR="68580" marT="0" marB="0"/>
                </a:tc>
              </a:tr>
              <a:tr h="332037">
                <a:tc>
                  <a:txBody>
                    <a:bodyPr/>
                    <a:lstStyle/>
                    <a:p>
                      <a:pPr>
                        <a:lnSpc>
                          <a:spcPct val="115000"/>
                        </a:lnSpc>
                        <a:spcAft>
                          <a:spcPts val="0"/>
                        </a:spcAft>
                      </a:pPr>
                      <a:r>
                        <a:rPr lang="ru-RU" sz="1400" dirty="0" err="1">
                          <a:solidFill>
                            <a:schemeClr val="tx1"/>
                          </a:solidFill>
                          <a:effectLst/>
                        </a:rPr>
                        <a:t>C.albicans</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b="1" dirty="0">
                          <a:effectLst/>
                        </a:rPr>
                        <a:t>21.2</a:t>
                      </a:r>
                      <a:endParaRPr lang="ru-RU" sz="1100" b="1" dirty="0">
                        <a:effectLst/>
                        <a:latin typeface="Calibri"/>
                        <a:ea typeface="Calibri"/>
                        <a:cs typeface="Times New Roman"/>
                      </a:endParaRPr>
                    </a:p>
                  </a:txBody>
                  <a:tcPr marL="68580" marR="68580" marT="0" marB="0">
                    <a:solidFill>
                      <a:srgbClr val="FFFF00"/>
                    </a:solidFill>
                  </a:tcPr>
                </a:tc>
              </a:tr>
              <a:tr h="332037">
                <a:tc>
                  <a:txBody>
                    <a:bodyPr/>
                    <a:lstStyle/>
                    <a:p>
                      <a:pPr>
                        <a:lnSpc>
                          <a:spcPct val="115000"/>
                        </a:lnSpc>
                        <a:spcAft>
                          <a:spcPts val="0"/>
                        </a:spcAft>
                      </a:pPr>
                      <a:r>
                        <a:rPr lang="ru-RU" sz="1400" dirty="0" err="1">
                          <a:solidFill>
                            <a:schemeClr val="tx1"/>
                          </a:solidFill>
                          <a:effectLst/>
                        </a:rPr>
                        <a:t>C.parapsilosis</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b="1" dirty="0">
                          <a:effectLst/>
                        </a:rPr>
                        <a:t>51.5</a:t>
                      </a:r>
                      <a:endParaRPr lang="ru-RU" sz="1100" b="1" dirty="0">
                        <a:effectLst/>
                        <a:latin typeface="Calibri"/>
                        <a:ea typeface="Calibri"/>
                        <a:cs typeface="Times New Roman"/>
                      </a:endParaRPr>
                    </a:p>
                  </a:txBody>
                  <a:tcPr marL="68580" marR="68580" marT="0" marB="0">
                    <a:solidFill>
                      <a:srgbClr val="FFFF00"/>
                    </a:solidFill>
                  </a:tcPr>
                </a:tc>
              </a:tr>
              <a:tr h="332037">
                <a:tc>
                  <a:txBody>
                    <a:bodyPr/>
                    <a:lstStyle/>
                    <a:p>
                      <a:pPr>
                        <a:lnSpc>
                          <a:spcPct val="115000"/>
                        </a:lnSpc>
                        <a:spcAft>
                          <a:spcPts val="0"/>
                        </a:spcAft>
                      </a:pPr>
                      <a:r>
                        <a:rPr lang="ru-RU" sz="1400">
                          <a:solidFill>
                            <a:schemeClr val="tx1"/>
                          </a:solidFill>
                          <a:effectLst/>
                        </a:rPr>
                        <a:t>C.glabrata</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b="1" dirty="0">
                          <a:effectLst/>
                        </a:rPr>
                        <a:t>3.2</a:t>
                      </a:r>
                      <a:endParaRPr lang="ru-RU" sz="1100" b="1" dirty="0">
                        <a:effectLst/>
                        <a:latin typeface="Calibri"/>
                        <a:ea typeface="Calibri"/>
                        <a:cs typeface="Times New Roman"/>
                      </a:endParaRPr>
                    </a:p>
                  </a:txBody>
                  <a:tcPr marL="68580" marR="68580" marT="0" marB="0">
                    <a:solidFill>
                      <a:srgbClr val="FFFF00"/>
                    </a:solidFill>
                  </a:tcPr>
                </a:tc>
              </a:tr>
              <a:tr h="332037">
                <a:tc>
                  <a:txBody>
                    <a:bodyPr/>
                    <a:lstStyle/>
                    <a:p>
                      <a:pPr>
                        <a:lnSpc>
                          <a:spcPct val="115000"/>
                        </a:lnSpc>
                        <a:spcAft>
                          <a:spcPts val="0"/>
                        </a:spcAft>
                      </a:pPr>
                      <a:r>
                        <a:rPr lang="ru-RU" sz="1400">
                          <a:solidFill>
                            <a:schemeClr val="tx1"/>
                          </a:solidFill>
                          <a:effectLst/>
                        </a:rPr>
                        <a:t>C.krusei</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b="1" dirty="0">
                          <a:effectLst/>
                        </a:rPr>
                        <a:t>3.4</a:t>
                      </a:r>
                      <a:endParaRPr lang="ru-RU" sz="1100" b="1" dirty="0">
                        <a:effectLst/>
                        <a:latin typeface="Calibri"/>
                        <a:ea typeface="Calibri"/>
                        <a:cs typeface="Times New Roman"/>
                      </a:endParaRPr>
                    </a:p>
                  </a:txBody>
                  <a:tcPr marL="68580" marR="68580" marT="0" marB="0">
                    <a:solidFill>
                      <a:srgbClr val="FFFF00"/>
                    </a:solidFill>
                  </a:tcPr>
                </a:tc>
              </a:tr>
              <a:tr h="332037">
                <a:tc>
                  <a:txBody>
                    <a:bodyPr/>
                    <a:lstStyle/>
                    <a:p>
                      <a:pPr>
                        <a:lnSpc>
                          <a:spcPct val="115000"/>
                        </a:lnSpc>
                        <a:spcAft>
                          <a:spcPts val="0"/>
                        </a:spcAft>
                      </a:pPr>
                      <a:r>
                        <a:rPr lang="ru-RU" sz="1400">
                          <a:solidFill>
                            <a:schemeClr val="tx1"/>
                          </a:solidFill>
                          <a:effectLst/>
                        </a:rPr>
                        <a:t>C.tropicalis</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b="1" dirty="0">
                          <a:effectLst/>
                        </a:rPr>
                        <a:t>2.7</a:t>
                      </a:r>
                      <a:endParaRPr lang="ru-RU" sz="1100" b="1" dirty="0">
                        <a:effectLst/>
                        <a:latin typeface="Calibri"/>
                        <a:ea typeface="Calibri"/>
                        <a:cs typeface="Times New Roman"/>
                      </a:endParaRPr>
                    </a:p>
                  </a:txBody>
                  <a:tcPr marL="68580" marR="68580" marT="0" marB="0">
                    <a:solidFill>
                      <a:srgbClr val="FFFF00"/>
                    </a:solidFill>
                  </a:tcPr>
                </a:tc>
              </a:tr>
              <a:tr h="332037">
                <a:tc>
                  <a:txBody>
                    <a:bodyPr/>
                    <a:lstStyle/>
                    <a:p>
                      <a:pPr>
                        <a:lnSpc>
                          <a:spcPct val="115000"/>
                        </a:lnSpc>
                        <a:spcAft>
                          <a:spcPts val="0"/>
                        </a:spcAft>
                      </a:pPr>
                      <a:r>
                        <a:rPr lang="ru-RU" sz="1400">
                          <a:solidFill>
                            <a:schemeClr val="tx1"/>
                          </a:solidFill>
                          <a:effectLst/>
                        </a:rPr>
                        <a:t>C.guilliermondii</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b="1" dirty="0">
                          <a:effectLst/>
                        </a:rPr>
                        <a:t>7.3</a:t>
                      </a:r>
                      <a:endParaRPr lang="ru-RU" sz="1100" b="1" dirty="0">
                        <a:effectLst/>
                        <a:latin typeface="Calibri"/>
                        <a:ea typeface="Calibri"/>
                        <a:cs typeface="Times New Roman"/>
                      </a:endParaRPr>
                    </a:p>
                  </a:txBody>
                  <a:tcPr marL="68580" marR="68580" marT="0" marB="0">
                    <a:solidFill>
                      <a:srgbClr val="FFFF00"/>
                    </a:solidFill>
                  </a:tcPr>
                </a:tc>
              </a:tr>
              <a:tr h="332037">
                <a:tc>
                  <a:txBody>
                    <a:bodyPr/>
                    <a:lstStyle/>
                    <a:p>
                      <a:pPr>
                        <a:lnSpc>
                          <a:spcPct val="115000"/>
                        </a:lnSpc>
                        <a:spcAft>
                          <a:spcPts val="0"/>
                        </a:spcAft>
                      </a:pPr>
                      <a:r>
                        <a:rPr lang="ru-RU" sz="1400" dirty="0" err="1">
                          <a:solidFill>
                            <a:schemeClr val="tx1"/>
                          </a:solidFill>
                          <a:effectLst/>
                        </a:rPr>
                        <a:t>C.pelliculosa</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b="1" dirty="0">
                          <a:effectLst/>
                        </a:rPr>
                        <a:t>0.98</a:t>
                      </a:r>
                      <a:endParaRPr lang="ru-RU" sz="1100" b="1" dirty="0">
                        <a:effectLst/>
                        <a:latin typeface="Calibri"/>
                        <a:ea typeface="Calibri"/>
                        <a:cs typeface="Times New Roman"/>
                      </a:endParaRPr>
                    </a:p>
                  </a:txBody>
                  <a:tcPr marL="68580" marR="68580" marT="0" marB="0"/>
                </a:tc>
              </a:tr>
              <a:tr h="332037">
                <a:tc>
                  <a:txBody>
                    <a:bodyPr/>
                    <a:lstStyle/>
                    <a:p>
                      <a:pPr>
                        <a:lnSpc>
                          <a:spcPct val="115000"/>
                        </a:lnSpc>
                        <a:spcAft>
                          <a:spcPts val="0"/>
                        </a:spcAft>
                      </a:pPr>
                      <a:r>
                        <a:rPr lang="ru-RU" sz="1400">
                          <a:solidFill>
                            <a:schemeClr val="tx1"/>
                          </a:solidFill>
                          <a:effectLst/>
                        </a:rPr>
                        <a:t>C.kefyr</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b="1" dirty="0">
                          <a:effectLst/>
                        </a:rPr>
                        <a:t>0.98</a:t>
                      </a:r>
                      <a:endParaRPr lang="ru-RU" sz="1100" b="1" dirty="0">
                        <a:effectLst/>
                        <a:latin typeface="Calibri"/>
                        <a:ea typeface="Calibri"/>
                        <a:cs typeface="Times New Roman"/>
                      </a:endParaRPr>
                    </a:p>
                  </a:txBody>
                  <a:tcPr marL="68580" marR="68580" marT="0" marB="0"/>
                </a:tc>
              </a:tr>
              <a:tr h="332037">
                <a:tc>
                  <a:txBody>
                    <a:bodyPr/>
                    <a:lstStyle/>
                    <a:p>
                      <a:pPr>
                        <a:lnSpc>
                          <a:spcPct val="115000"/>
                        </a:lnSpc>
                        <a:spcAft>
                          <a:spcPts val="0"/>
                        </a:spcAft>
                      </a:pPr>
                      <a:r>
                        <a:rPr lang="ru-RU" sz="1400">
                          <a:solidFill>
                            <a:schemeClr val="tx1"/>
                          </a:solidFill>
                          <a:effectLst/>
                        </a:rPr>
                        <a:t>C.dubliniensis</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b="1" dirty="0">
                          <a:effectLst/>
                        </a:rPr>
                        <a:t>0.7</a:t>
                      </a:r>
                      <a:endParaRPr lang="ru-RU" sz="1100" b="1" dirty="0">
                        <a:effectLst/>
                        <a:latin typeface="Calibri"/>
                        <a:ea typeface="Calibri"/>
                        <a:cs typeface="Times New Roman"/>
                      </a:endParaRPr>
                    </a:p>
                  </a:txBody>
                  <a:tcPr marL="68580" marR="68580" marT="0" marB="0"/>
                </a:tc>
              </a:tr>
              <a:tr h="332037">
                <a:tc>
                  <a:txBody>
                    <a:bodyPr/>
                    <a:lstStyle/>
                    <a:p>
                      <a:pPr>
                        <a:lnSpc>
                          <a:spcPct val="115000"/>
                        </a:lnSpc>
                        <a:spcAft>
                          <a:spcPts val="0"/>
                        </a:spcAft>
                      </a:pPr>
                      <a:r>
                        <a:rPr lang="ru-RU" sz="1400">
                          <a:solidFill>
                            <a:schemeClr val="tx1"/>
                          </a:solidFill>
                          <a:effectLst/>
                        </a:rPr>
                        <a:t>C.ciferii</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b="1" dirty="0">
                          <a:effectLst/>
                        </a:rPr>
                        <a:t>0.98</a:t>
                      </a:r>
                      <a:endParaRPr lang="ru-RU" sz="1100" b="1" dirty="0">
                        <a:effectLst/>
                        <a:latin typeface="Calibri"/>
                        <a:ea typeface="Calibri"/>
                        <a:cs typeface="Times New Roman"/>
                      </a:endParaRPr>
                    </a:p>
                  </a:txBody>
                  <a:tcPr marL="68580" marR="68580" marT="0" marB="0"/>
                </a:tc>
              </a:tr>
              <a:tr h="332037">
                <a:tc>
                  <a:txBody>
                    <a:bodyPr/>
                    <a:lstStyle/>
                    <a:p>
                      <a:pPr>
                        <a:lnSpc>
                          <a:spcPct val="115000"/>
                        </a:lnSpc>
                        <a:spcAft>
                          <a:spcPts val="0"/>
                        </a:spcAft>
                      </a:pPr>
                      <a:r>
                        <a:rPr lang="ru-RU" sz="1400">
                          <a:solidFill>
                            <a:schemeClr val="tx1"/>
                          </a:solidFill>
                          <a:effectLst/>
                        </a:rPr>
                        <a:t>C.lusitaniae</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b="1" dirty="0">
                          <a:effectLst/>
                        </a:rPr>
                        <a:t>0.7</a:t>
                      </a:r>
                      <a:endParaRPr lang="ru-RU" sz="1100" b="1" dirty="0">
                        <a:effectLst/>
                        <a:latin typeface="Calibri"/>
                        <a:ea typeface="Calibri"/>
                        <a:cs typeface="Times New Roman"/>
                      </a:endParaRPr>
                    </a:p>
                  </a:txBody>
                  <a:tcPr marL="68580" marR="68580" marT="0" marB="0"/>
                </a:tc>
              </a:tr>
              <a:tr h="332037">
                <a:tc>
                  <a:txBody>
                    <a:bodyPr/>
                    <a:lstStyle/>
                    <a:p>
                      <a:pPr>
                        <a:lnSpc>
                          <a:spcPct val="115000"/>
                        </a:lnSpc>
                        <a:spcAft>
                          <a:spcPts val="0"/>
                        </a:spcAft>
                      </a:pPr>
                      <a:r>
                        <a:rPr lang="ru-RU" sz="1400">
                          <a:solidFill>
                            <a:schemeClr val="tx1"/>
                          </a:solidFill>
                          <a:effectLst/>
                        </a:rPr>
                        <a:t>C.sake</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b="1" dirty="0">
                          <a:effectLst/>
                        </a:rPr>
                        <a:t>1.2</a:t>
                      </a:r>
                      <a:endParaRPr lang="ru-RU" sz="1100" b="1" dirty="0">
                        <a:effectLst/>
                        <a:latin typeface="Calibri"/>
                        <a:ea typeface="Calibri"/>
                        <a:cs typeface="Times New Roman"/>
                      </a:endParaRPr>
                    </a:p>
                  </a:txBody>
                  <a:tcPr marL="68580" marR="68580" marT="0" marB="0"/>
                </a:tc>
              </a:tr>
              <a:tr h="332037">
                <a:tc>
                  <a:txBody>
                    <a:bodyPr/>
                    <a:lstStyle/>
                    <a:p>
                      <a:pPr>
                        <a:lnSpc>
                          <a:spcPct val="115000"/>
                        </a:lnSpc>
                        <a:spcAft>
                          <a:spcPts val="0"/>
                        </a:spcAft>
                      </a:pPr>
                      <a:r>
                        <a:rPr lang="ru-RU" sz="1400">
                          <a:solidFill>
                            <a:schemeClr val="tx1"/>
                          </a:solidFill>
                          <a:effectLst/>
                        </a:rPr>
                        <a:t>C.inconspicua</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b="1" dirty="0">
                          <a:effectLst/>
                        </a:rPr>
                        <a:t>0.98</a:t>
                      </a:r>
                      <a:endParaRPr lang="ru-RU" sz="1100" b="1" dirty="0">
                        <a:effectLst/>
                        <a:latin typeface="Calibri"/>
                        <a:ea typeface="Calibri"/>
                        <a:cs typeface="Times New Roman"/>
                      </a:endParaRPr>
                    </a:p>
                  </a:txBody>
                  <a:tcPr marL="68580" marR="68580" marT="0" marB="0"/>
                </a:tc>
              </a:tr>
              <a:tr h="332037">
                <a:tc>
                  <a:txBody>
                    <a:bodyPr/>
                    <a:lstStyle/>
                    <a:p>
                      <a:pPr>
                        <a:lnSpc>
                          <a:spcPct val="115000"/>
                        </a:lnSpc>
                        <a:spcAft>
                          <a:spcPts val="0"/>
                        </a:spcAft>
                      </a:pPr>
                      <a:r>
                        <a:rPr lang="ru-RU" sz="1400">
                          <a:solidFill>
                            <a:schemeClr val="tx1"/>
                          </a:solidFill>
                          <a:effectLst/>
                        </a:rPr>
                        <a:t>C.lipolytica</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b="1" dirty="0">
                          <a:effectLst/>
                        </a:rPr>
                        <a:t>0.2</a:t>
                      </a:r>
                      <a:endParaRPr lang="ru-RU" sz="1100" b="1" dirty="0">
                        <a:effectLst/>
                        <a:latin typeface="Calibri"/>
                        <a:ea typeface="Calibri"/>
                        <a:cs typeface="Times New Roman"/>
                      </a:endParaRPr>
                    </a:p>
                  </a:txBody>
                  <a:tcPr marL="68580" marR="68580" marT="0" marB="0"/>
                </a:tc>
              </a:tr>
              <a:tr h="332037">
                <a:tc>
                  <a:txBody>
                    <a:bodyPr/>
                    <a:lstStyle/>
                    <a:p>
                      <a:pPr>
                        <a:lnSpc>
                          <a:spcPct val="115000"/>
                        </a:lnSpc>
                        <a:spcAft>
                          <a:spcPts val="0"/>
                        </a:spcAft>
                      </a:pPr>
                      <a:r>
                        <a:rPr lang="ru-RU" sz="1400">
                          <a:solidFill>
                            <a:schemeClr val="tx1"/>
                          </a:solidFill>
                          <a:effectLst/>
                        </a:rPr>
                        <a:t>C.famata</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b="1" dirty="0">
                          <a:effectLst/>
                        </a:rPr>
                        <a:t>3.4</a:t>
                      </a:r>
                      <a:endParaRPr lang="ru-RU" sz="1100" b="1" dirty="0">
                        <a:effectLst/>
                        <a:latin typeface="Calibri"/>
                        <a:ea typeface="Calibri"/>
                        <a:cs typeface="Times New Roman"/>
                      </a:endParaRPr>
                    </a:p>
                  </a:txBody>
                  <a:tcPr marL="68580" marR="68580" marT="0" marB="0">
                    <a:solidFill>
                      <a:srgbClr val="FFFF00"/>
                    </a:solidFill>
                  </a:tcPr>
                </a:tc>
              </a:tr>
              <a:tr h="332037">
                <a:tc>
                  <a:txBody>
                    <a:bodyPr/>
                    <a:lstStyle/>
                    <a:p>
                      <a:pPr>
                        <a:lnSpc>
                          <a:spcPct val="115000"/>
                        </a:lnSpc>
                        <a:spcAft>
                          <a:spcPts val="0"/>
                        </a:spcAft>
                      </a:pPr>
                      <a:r>
                        <a:rPr lang="ru-RU" sz="1400" dirty="0" err="1">
                          <a:solidFill>
                            <a:schemeClr val="tx1"/>
                          </a:solidFill>
                          <a:effectLst/>
                        </a:rPr>
                        <a:t>C.catenulata</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b="1" dirty="0">
                          <a:effectLst/>
                        </a:rPr>
                        <a:t>0.2</a:t>
                      </a:r>
                      <a:endParaRPr lang="ru-RU" sz="1100" b="1" dirty="0">
                        <a:effectLst/>
                        <a:latin typeface="Calibri"/>
                        <a:ea typeface="Calibri"/>
                        <a:cs typeface="Times New Roman"/>
                      </a:endParaRPr>
                    </a:p>
                  </a:txBody>
                  <a:tcPr marL="68580" marR="68580" marT="0" marB="0"/>
                </a:tc>
              </a:tr>
              <a:tr h="332037">
                <a:tc>
                  <a:txBody>
                    <a:bodyPr/>
                    <a:lstStyle/>
                    <a:p>
                      <a:pPr>
                        <a:lnSpc>
                          <a:spcPct val="115000"/>
                        </a:lnSpc>
                        <a:spcAft>
                          <a:spcPts val="0"/>
                        </a:spcAft>
                      </a:pPr>
                      <a:r>
                        <a:rPr lang="ru-RU" sz="1400" dirty="0" err="1">
                          <a:solidFill>
                            <a:schemeClr val="tx1"/>
                          </a:solidFill>
                          <a:effectLst/>
                        </a:rPr>
                        <a:t>C.zeylanoides</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400" b="1" dirty="0">
                          <a:effectLst/>
                        </a:rPr>
                        <a:t>0.2</a:t>
                      </a:r>
                      <a:endParaRPr lang="ru-RU" sz="1100" b="1" dirty="0">
                        <a:effectLst/>
                        <a:latin typeface="Calibri"/>
                        <a:ea typeface="Calibri"/>
                        <a:cs typeface="Times New Roman"/>
                      </a:endParaRPr>
                    </a:p>
                  </a:txBody>
                  <a:tcPr marL="68580" marR="68580" marT="0" marB="0"/>
                </a:tc>
              </a:tr>
            </a:tbl>
          </a:graphicData>
        </a:graphic>
      </p:graphicFrame>
      <p:sp>
        <p:nvSpPr>
          <p:cNvPr id="4" name="Номер слайда 3"/>
          <p:cNvSpPr>
            <a:spLocks noGrp="1"/>
          </p:cNvSpPr>
          <p:nvPr>
            <p:ph type="sldNum" sz="quarter" idx="12"/>
          </p:nvPr>
        </p:nvSpPr>
        <p:spPr/>
        <p:txBody>
          <a:bodyPr/>
          <a:lstStyle/>
          <a:p>
            <a:pPr>
              <a:defRPr/>
            </a:pPr>
            <a:fld id="{E7E14377-91CC-4C87-AC8D-3755D004702C}" type="slidenum">
              <a:rPr lang="ru-RU" smtClean="0"/>
              <a:pPr>
                <a:defRPr/>
              </a:pPr>
              <a:t>6</a:t>
            </a:fld>
            <a:endParaRPr lang="ru-RU"/>
          </a:p>
        </p:txBody>
      </p:sp>
    </p:spTree>
    <p:extLst>
      <p:ext uri="{BB962C8B-B14F-4D97-AF65-F5344CB8AC3E}">
        <p14:creationId xmlns:p14="http://schemas.microsoft.com/office/powerpoint/2010/main" val="407649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E7E14377-91CC-4C87-AC8D-3755D004702C}" type="slidenum">
              <a:rPr lang="ru-RU" smtClean="0"/>
              <a:pPr>
                <a:defRPr/>
              </a:pPr>
              <a:t>7</a:t>
            </a:fld>
            <a:endParaRPr lang="ru-RU"/>
          </a:p>
        </p:txBody>
      </p:sp>
      <p:sp>
        <p:nvSpPr>
          <p:cNvPr id="5" name="Заголовок 1"/>
          <p:cNvSpPr>
            <a:spLocks noGrp="1"/>
          </p:cNvSpPr>
          <p:nvPr>
            <p:ph type="title"/>
          </p:nvPr>
        </p:nvSpPr>
        <p:spPr/>
        <p:txBody>
          <a:bodyPr/>
          <a:lstStyle/>
          <a:p>
            <a:pPr algn="l"/>
            <a:r>
              <a:rPr lang="ru-RU" dirty="0" smtClean="0"/>
              <a:t/>
            </a:r>
            <a:br>
              <a:rPr lang="ru-RU" dirty="0" smtClean="0"/>
            </a:br>
            <a:r>
              <a:rPr lang="ru-RU" dirty="0" smtClean="0"/>
              <a:t/>
            </a:r>
            <a:br>
              <a:rPr lang="ru-RU" dirty="0" smtClean="0"/>
            </a:br>
            <a:r>
              <a:rPr lang="ru-RU" dirty="0"/>
              <a:t/>
            </a:r>
            <a:br>
              <a:rPr lang="ru-RU" dirty="0"/>
            </a:br>
            <a:r>
              <a:rPr lang="ru-RU" b="1" dirty="0"/>
              <a:t>Заключение</a:t>
            </a:r>
            <a:r>
              <a:rPr lang="ru-RU" dirty="0" smtClean="0"/>
              <a:t/>
            </a:r>
            <a:br>
              <a:rPr lang="ru-RU" dirty="0" smtClean="0"/>
            </a:br>
            <a:r>
              <a:rPr lang="ru-RU" dirty="0"/>
              <a:t/>
            </a:r>
            <a:br>
              <a:rPr lang="ru-RU" dirty="0"/>
            </a:br>
            <a:r>
              <a:rPr lang="en-US" sz="2800" dirty="0" smtClean="0"/>
              <a:t>Candida </a:t>
            </a:r>
            <a:r>
              <a:rPr lang="en-US" sz="2800" dirty="0" err="1" smtClean="0"/>
              <a:t>spp</a:t>
            </a:r>
            <a:r>
              <a:rPr lang="en-US" sz="2800" dirty="0" smtClean="0"/>
              <a:t> </a:t>
            </a:r>
            <a:r>
              <a:rPr lang="ru-RU" sz="2800" dirty="0" smtClean="0"/>
              <a:t> занимает 2-4 место среди прочих микроорганизмов, вызывающих ВБИ   и 1-е место при </a:t>
            </a:r>
            <a:r>
              <a:rPr lang="ru-RU" sz="2800" dirty="0" err="1" smtClean="0"/>
              <a:t>уроинфекциях</a:t>
            </a:r>
            <a:r>
              <a:rPr lang="ru-RU" sz="2800" dirty="0" smtClean="0"/>
              <a:t> и инфекциях кровотока (КАИ)</a:t>
            </a:r>
            <a:br>
              <a:rPr lang="ru-RU" sz="2800" dirty="0" smtClean="0"/>
            </a:br>
            <a:r>
              <a:rPr lang="ru-RU" sz="2800" dirty="0" smtClean="0"/>
              <a:t/>
            </a:r>
            <a:br>
              <a:rPr lang="ru-RU" sz="2800" dirty="0" smtClean="0"/>
            </a:br>
            <a:r>
              <a:rPr lang="ru-RU" sz="2800" dirty="0" smtClean="0"/>
              <a:t>При </a:t>
            </a:r>
            <a:r>
              <a:rPr lang="ru-RU" sz="2800" dirty="0" err="1" smtClean="0"/>
              <a:t>уроинфекциях</a:t>
            </a:r>
            <a:r>
              <a:rPr lang="ru-RU" sz="2800" dirty="0" smtClean="0"/>
              <a:t>- 30% - ассоциации с бактериальными патогенами- колонизация?</a:t>
            </a:r>
            <a:endParaRPr lang="ru-RU" sz="2800" dirty="0"/>
          </a:p>
        </p:txBody>
      </p:sp>
    </p:spTree>
    <p:extLst>
      <p:ext uri="{BB962C8B-B14F-4D97-AF65-F5344CB8AC3E}">
        <p14:creationId xmlns:p14="http://schemas.microsoft.com/office/powerpoint/2010/main" val="182921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E7E14377-91CC-4C87-AC8D-3755D004702C}" type="slidenum">
              <a:rPr lang="ru-RU" smtClean="0"/>
              <a:pPr>
                <a:defRPr/>
              </a:pPr>
              <a:t>8</a:t>
            </a:fld>
            <a:endParaRPr lang="ru-RU"/>
          </a:p>
        </p:txBody>
      </p:sp>
      <p:pic>
        <p:nvPicPr>
          <p:cNvPr id="5" name="Объект 4" descr="C:\Users\n.bagirova\Desktop\старый комп\Мои документы\докум\мои статьи\вори флю 2007\статья Е-тесты vs Vitek\Е-тесты\Багирова фото Е-тесты  2014\DSC05478.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2113" y="5246095"/>
            <a:ext cx="1591887" cy="1375756"/>
          </a:xfrm>
          <a:prstGeom prst="rect">
            <a:avLst/>
          </a:prstGeom>
          <a:noFill/>
          <a:ln>
            <a:noFill/>
          </a:ln>
        </p:spPr>
      </p:pic>
      <p:pic>
        <p:nvPicPr>
          <p:cNvPr id="6" name="Рисунок 5" descr="C:\Users\n.bagirova\Desktop\старый комп\Мои документы\докум\мои статьи\вори флю 2007\статья Е-тесты vs Vitek\Е-тесты\фото E-тестов\P31302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5129025"/>
            <a:ext cx="1816100" cy="1362075"/>
          </a:xfrm>
          <a:prstGeom prst="rect">
            <a:avLst/>
          </a:prstGeom>
          <a:noFill/>
          <a:ln>
            <a:noFill/>
          </a:ln>
        </p:spPr>
      </p:pic>
      <p:pic>
        <p:nvPicPr>
          <p:cNvPr id="7" name="Рисунок 6" descr="C:\Users\n.bagirova\Desktop\старый комп\Мои документы\докум\мои статьи\вори флю 2007\статья Е-тесты vs Vitek\Е-тесты\Багирова фото Е-тесты  2014\DSC0548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5202723"/>
            <a:ext cx="1562100" cy="1359535"/>
          </a:xfrm>
          <a:prstGeom prst="rect">
            <a:avLst/>
          </a:prstGeom>
          <a:noFill/>
          <a:ln>
            <a:noFill/>
          </a:ln>
        </p:spPr>
      </p:pic>
      <p:pic>
        <p:nvPicPr>
          <p:cNvPr id="8" name="Рисунок 7" descr="C:\Users\n.bagirova\Desktop\старый комп\Мои документы\докум\мои статьи\вори флю 2007\статья Е-тесты vs Vitek\Е-тесты\Багирова фото Е-тесты  2014\DSC0549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29200"/>
            <a:ext cx="1637665" cy="1352550"/>
          </a:xfrm>
          <a:prstGeom prst="rect">
            <a:avLst/>
          </a:prstGeom>
          <a:noFill/>
          <a:ln>
            <a:noFill/>
          </a:ln>
        </p:spPr>
      </p:pic>
      <p:pic>
        <p:nvPicPr>
          <p:cNvPr id="9" name="Рисунок 8" descr="C:\Users\n.bagirova\Desktop\старый комп\Мои документы\докум\мои статьи\вори флю 2007\статья Е-тесты vs Vitek\Е-тесты\Багирова фото Е-тесты  2014\DSC0549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9150" y="5238725"/>
            <a:ext cx="1574800" cy="1343025"/>
          </a:xfrm>
          <a:prstGeom prst="rect">
            <a:avLst/>
          </a:prstGeom>
          <a:noFill/>
          <a:ln>
            <a:noFill/>
          </a:ln>
        </p:spPr>
      </p:pic>
      <p:sp>
        <p:nvSpPr>
          <p:cNvPr id="11" name="Прямоугольник 10"/>
          <p:cNvSpPr/>
          <p:nvPr/>
        </p:nvSpPr>
        <p:spPr>
          <a:xfrm>
            <a:off x="395536" y="335846"/>
            <a:ext cx="8208912" cy="3416320"/>
          </a:xfrm>
          <a:prstGeom prst="rect">
            <a:avLst/>
          </a:prstGeom>
        </p:spPr>
        <p:txBody>
          <a:bodyPr wrap="square">
            <a:spAutoFit/>
          </a:bodyPr>
          <a:lstStyle/>
          <a:p>
            <a:r>
              <a:rPr lang="ru-RU" b="1" u="sng" dirty="0" smtClean="0"/>
              <a:t>Цель- чувствительность </a:t>
            </a:r>
            <a:r>
              <a:rPr lang="ru-RU" b="1" u="sng" dirty="0" err="1" smtClean="0"/>
              <a:t>кандид</a:t>
            </a:r>
            <a:r>
              <a:rPr lang="ru-RU" b="1" u="sng" dirty="0" smtClean="0"/>
              <a:t> к </a:t>
            </a:r>
            <a:r>
              <a:rPr lang="ru-RU" b="1" u="sng" dirty="0" err="1" smtClean="0"/>
              <a:t>антимикотикам</a:t>
            </a:r>
            <a:r>
              <a:rPr lang="ru-RU" b="1" u="sng" dirty="0" smtClean="0"/>
              <a:t>- </a:t>
            </a:r>
            <a:r>
              <a:rPr lang="ru-RU" b="1" u="sng" dirty="0" err="1" smtClean="0"/>
              <a:t>азолы</a:t>
            </a:r>
            <a:r>
              <a:rPr lang="ru-RU" b="1" u="sng" dirty="0" smtClean="0"/>
              <a:t> и </a:t>
            </a:r>
            <a:r>
              <a:rPr lang="ru-RU" b="1" u="sng" dirty="0" err="1" smtClean="0"/>
              <a:t>эхинокандины</a:t>
            </a:r>
            <a:endParaRPr lang="ru-RU" b="1" u="sng" dirty="0" smtClean="0"/>
          </a:p>
          <a:p>
            <a:r>
              <a:rPr lang="en-US" b="1" dirty="0" smtClean="0"/>
              <a:t>294 </a:t>
            </a:r>
            <a:r>
              <a:rPr lang="en-US" b="1" i="1" dirty="0"/>
              <a:t>Candida spp</a:t>
            </a:r>
            <a:r>
              <a:rPr lang="en-US" b="1" dirty="0"/>
              <a:t>. </a:t>
            </a:r>
            <a:endParaRPr lang="ru-RU" b="1" dirty="0" smtClean="0"/>
          </a:p>
          <a:p>
            <a:r>
              <a:rPr lang="ru-RU" dirty="0" smtClean="0"/>
              <a:t> кровь</a:t>
            </a:r>
            <a:r>
              <a:rPr lang="en-US" dirty="0" smtClean="0"/>
              <a:t>- </a:t>
            </a:r>
            <a:r>
              <a:rPr lang="en-US" dirty="0"/>
              <a:t>46, </a:t>
            </a:r>
            <a:r>
              <a:rPr lang="ru-RU" dirty="0" smtClean="0"/>
              <a:t>БАЛ</a:t>
            </a:r>
            <a:r>
              <a:rPr lang="en-US" dirty="0" smtClean="0"/>
              <a:t>- </a:t>
            </a:r>
            <a:r>
              <a:rPr lang="en-US" dirty="0"/>
              <a:t>27, </a:t>
            </a:r>
            <a:r>
              <a:rPr lang="ru-RU" dirty="0" smtClean="0"/>
              <a:t>раны</a:t>
            </a:r>
            <a:r>
              <a:rPr lang="en-US" dirty="0" smtClean="0"/>
              <a:t> </a:t>
            </a:r>
            <a:r>
              <a:rPr lang="en-US" dirty="0"/>
              <a:t>- 138, </a:t>
            </a:r>
            <a:r>
              <a:rPr lang="ru-RU" dirty="0" smtClean="0"/>
              <a:t>мокрота</a:t>
            </a:r>
            <a:r>
              <a:rPr lang="en-US" dirty="0" smtClean="0"/>
              <a:t>m- </a:t>
            </a:r>
            <a:r>
              <a:rPr lang="en-US" dirty="0"/>
              <a:t>41, </a:t>
            </a:r>
            <a:r>
              <a:rPr lang="ru-RU" dirty="0" smtClean="0"/>
              <a:t>плевральная жидкость</a:t>
            </a:r>
            <a:r>
              <a:rPr lang="en-US" dirty="0" smtClean="0"/>
              <a:t> </a:t>
            </a:r>
            <a:r>
              <a:rPr lang="en-US" dirty="0"/>
              <a:t>- 10, </a:t>
            </a:r>
            <a:r>
              <a:rPr lang="ru-RU" dirty="0" smtClean="0"/>
              <a:t>моча</a:t>
            </a:r>
            <a:r>
              <a:rPr lang="en-US" dirty="0" smtClean="0"/>
              <a:t> </a:t>
            </a:r>
            <a:r>
              <a:rPr lang="en-US" dirty="0"/>
              <a:t>- 32 samples. </a:t>
            </a:r>
            <a:endParaRPr lang="ru-RU" dirty="0" smtClean="0"/>
          </a:p>
          <a:p>
            <a:r>
              <a:rPr lang="ru-RU" dirty="0" smtClean="0"/>
              <a:t> Идентификация на </a:t>
            </a:r>
            <a:r>
              <a:rPr lang="en-US" dirty="0" err="1" smtClean="0"/>
              <a:t>Maldi-Tof</a:t>
            </a:r>
            <a:endParaRPr lang="en-US" dirty="0" smtClean="0"/>
          </a:p>
          <a:p>
            <a:r>
              <a:rPr lang="ru-RU" dirty="0" smtClean="0"/>
              <a:t> </a:t>
            </a:r>
            <a:r>
              <a:rPr lang="en-US" dirty="0" smtClean="0"/>
              <a:t>MICs  </a:t>
            </a:r>
            <a:r>
              <a:rPr lang="ru-RU" dirty="0" smtClean="0"/>
              <a:t>противогрибковых препаратов к </a:t>
            </a:r>
            <a:r>
              <a:rPr lang="en-US" dirty="0" smtClean="0"/>
              <a:t>fluconazole </a:t>
            </a:r>
            <a:r>
              <a:rPr lang="en-US" dirty="0"/>
              <a:t>(FLU), </a:t>
            </a:r>
            <a:r>
              <a:rPr lang="en-US" dirty="0" err="1"/>
              <a:t>voriconazole</a:t>
            </a:r>
            <a:r>
              <a:rPr lang="en-US" dirty="0"/>
              <a:t> (VOR),  </a:t>
            </a:r>
            <a:r>
              <a:rPr lang="en-US" dirty="0" err="1"/>
              <a:t>posaconazole</a:t>
            </a:r>
            <a:r>
              <a:rPr lang="en-US" dirty="0"/>
              <a:t> (POS), </a:t>
            </a:r>
            <a:r>
              <a:rPr lang="en-US" dirty="0" err="1"/>
              <a:t>anidulafungin</a:t>
            </a:r>
            <a:r>
              <a:rPr lang="en-US" dirty="0"/>
              <a:t> (AFG), </a:t>
            </a:r>
            <a:r>
              <a:rPr lang="en-US" dirty="0" err="1"/>
              <a:t>caspofungin</a:t>
            </a:r>
            <a:r>
              <a:rPr lang="en-US" dirty="0"/>
              <a:t> (CFG),  micafungin (MFG)]   </a:t>
            </a:r>
            <a:r>
              <a:rPr lang="ru-RU" dirty="0" smtClean="0"/>
              <a:t>проанализированы к </a:t>
            </a:r>
            <a:r>
              <a:rPr lang="en-US" i="1" dirty="0" smtClean="0"/>
              <a:t>C</a:t>
            </a:r>
            <a:r>
              <a:rPr lang="en-US" i="1" dirty="0"/>
              <a:t>. </a:t>
            </a:r>
            <a:r>
              <a:rPr lang="en-US" i="1" dirty="0" err="1"/>
              <a:t>albicans</a:t>
            </a:r>
            <a:r>
              <a:rPr lang="en-US" i="1" dirty="0"/>
              <a:t> -</a:t>
            </a:r>
            <a:r>
              <a:rPr lang="en-US" dirty="0"/>
              <a:t> 141 , </a:t>
            </a:r>
            <a:r>
              <a:rPr lang="en-US" i="1" dirty="0"/>
              <a:t>C. </a:t>
            </a:r>
            <a:r>
              <a:rPr lang="en-US" i="1" dirty="0" err="1"/>
              <a:t>parapsilosis</a:t>
            </a:r>
            <a:r>
              <a:rPr lang="en-US" i="1" dirty="0"/>
              <a:t> </a:t>
            </a:r>
            <a:r>
              <a:rPr lang="en-US" dirty="0"/>
              <a:t>- 59, </a:t>
            </a:r>
            <a:r>
              <a:rPr lang="en-US" i="1" dirty="0"/>
              <a:t>C. </a:t>
            </a:r>
            <a:r>
              <a:rPr lang="en-US" i="1" dirty="0" err="1"/>
              <a:t>glabrata</a:t>
            </a:r>
            <a:r>
              <a:rPr lang="en-US" i="1" dirty="0"/>
              <a:t> </a:t>
            </a:r>
            <a:r>
              <a:rPr lang="en-US" dirty="0"/>
              <a:t>- 39, </a:t>
            </a:r>
            <a:r>
              <a:rPr lang="en-US" i="1" dirty="0"/>
              <a:t>C. </a:t>
            </a:r>
            <a:r>
              <a:rPr lang="en-US" i="1" dirty="0" err="1"/>
              <a:t>tropicalis</a:t>
            </a:r>
            <a:r>
              <a:rPr lang="en-US" i="1" dirty="0"/>
              <a:t> </a:t>
            </a:r>
            <a:r>
              <a:rPr lang="en-US" dirty="0"/>
              <a:t>- 25, </a:t>
            </a:r>
            <a:r>
              <a:rPr lang="en-US" i="1" dirty="0"/>
              <a:t>C. </a:t>
            </a:r>
            <a:r>
              <a:rPr lang="en-US" i="1" dirty="0" err="1"/>
              <a:t>krusei</a:t>
            </a:r>
            <a:r>
              <a:rPr lang="en-US" i="1" dirty="0"/>
              <a:t> </a:t>
            </a:r>
            <a:r>
              <a:rPr lang="en-US" dirty="0"/>
              <a:t>- 9 strains</a:t>
            </a:r>
            <a:r>
              <a:rPr lang="en-US" dirty="0" smtClean="0"/>
              <a:t>.</a:t>
            </a:r>
            <a:endParaRPr lang="ru-RU" dirty="0" smtClean="0"/>
          </a:p>
          <a:p>
            <a:r>
              <a:rPr lang="ru-RU" dirty="0" smtClean="0"/>
              <a:t>Чувствительность выполнена </a:t>
            </a:r>
            <a:r>
              <a:rPr lang="en-US" dirty="0" err="1" smtClean="0"/>
              <a:t>epsilometric</a:t>
            </a:r>
            <a:r>
              <a:rPr lang="en-US" dirty="0" smtClean="0"/>
              <a:t> </a:t>
            </a:r>
            <a:r>
              <a:rPr lang="en-US" dirty="0"/>
              <a:t>method (E-test, Bio-</a:t>
            </a:r>
            <a:r>
              <a:rPr lang="en-US" dirty="0" err="1"/>
              <a:t>Merieux</a:t>
            </a:r>
            <a:r>
              <a:rPr lang="en-US" dirty="0"/>
              <a:t>) </a:t>
            </a:r>
            <a:r>
              <a:rPr lang="ru-RU" dirty="0" smtClean="0"/>
              <a:t>на</a:t>
            </a:r>
            <a:r>
              <a:rPr lang="en-US" dirty="0" smtClean="0"/>
              <a:t> </a:t>
            </a:r>
            <a:r>
              <a:rPr lang="en-US" dirty="0"/>
              <a:t>RPMI- </a:t>
            </a:r>
            <a:r>
              <a:rPr lang="ru-RU" dirty="0" err="1" smtClean="0"/>
              <a:t>агаре</a:t>
            </a:r>
            <a:endParaRPr lang="ru-RU" dirty="0" smtClean="0"/>
          </a:p>
          <a:p>
            <a:r>
              <a:rPr lang="ru-RU" dirty="0" smtClean="0"/>
              <a:t>Интерпретация  </a:t>
            </a:r>
            <a:r>
              <a:rPr lang="en-US" dirty="0" smtClean="0"/>
              <a:t>EUCAST </a:t>
            </a:r>
            <a:r>
              <a:rPr lang="en-US" dirty="0"/>
              <a:t>(2015) </a:t>
            </a:r>
            <a:r>
              <a:rPr lang="ru-RU" dirty="0"/>
              <a:t> </a:t>
            </a:r>
            <a:r>
              <a:rPr lang="ru-RU" dirty="0" smtClean="0"/>
              <a:t>и</a:t>
            </a:r>
            <a:r>
              <a:rPr lang="en-US" dirty="0" smtClean="0"/>
              <a:t> </a:t>
            </a:r>
            <a:r>
              <a:rPr lang="en-US" dirty="0"/>
              <a:t>CLSI  (2012)  </a:t>
            </a:r>
            <a:r>
              <a:rPr lang="ru-RU" dirty="0" smtClean="0"/>
              <a:t> </a:t>
            </a:r>
            <a:endParaRPr lang="ru-RU" dirty="0"/>
          </a:p>
        </p:txBody>
      </p:sp>
    </p:spTree>
    <p:extLst>
      <p:ext uri="{BB962C8B-B14F-4D97-AF65-F5344CB8AC3E}">
        <p14:creationId xmlns:p14="http://schemas.microsoft.com/office/powerpoint/2010/main" val="44869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625468375"/>
              </p:ext>
            </p:extLst>
          </p:nvPr>
        </p:nvGraphicFramePr>
        <p:xfrm>
          <a:off x="251520" y="894364"/>
          <a:ext cx="7848873" cy="5111209"/>
        </p:xfrm>
        <a:graphic>
          <a:graphicData uri="http://schemas.openxmlformats.org/drawingml/2006/table">
            <a:tbl>
              <a:tblPr firstRow="1" firstCol="1" bandRow="1">
                <a:tableStyleId>{5C22544A-7EE6-4342-B048-85BDC9FD1C3A}</a:tableStyleId>
              </a:tblPr>
              <a:tblGrid>
                <a:gridCol w="4586121"/>
                <a:gridCol w="1087584"/>
                <a:gridCol w="1087584"/>
                <a:gridCol w="1087584"/>
              </a:tblGrid>
              <a:tr h="1333432">
                <a:tc>
                  <a:txBody>
                    <a:bodyPr/>
                    <a:lstStyle/>
                    <a:p>
                      <a:pPr algn="ctr">
                        <a:lnSpc>
                          <a:spcPct val="115000"/>
                        </a:lnSpc>
                        <a:spcAft>
                          <a:spcPts val="0"/>
                        </a:spcAft>
                      </a:pPr>
                      <a:r>
                        <a:rPr lang="en-US" sz="1600" dirty="0">
                          <a:solidFill>
                            <a:srgbClr val="000000"/>
                          </a:solidFill>
                          <a:effectLst/>
                        </a:rPr>
                        <a:t>Candida spp.</a:t>
                      </a:r>
                      <a:endParaRPr lang="ru-RU" sz="1600" dirty="0">
                        <a:solidFill>
                          <a:srgbClr val="000000"/>
                        </a:solidFill>
                        <a:effectLst/>
                        <a:latin typeface="Calibri"/>
                        <a:ea typeface="Calibri"/>
                        <a:cs typeface="Times New Roman"/>
                      </a:endParaRPr>
                    </a:p>
                  </a:txBody>
                  <a:tcPr marL="28750" marR="28750" marT="0" marB="0" anchor="ctr"/>
                </a:tc>
                <a:tc>
                  <a:txBody>
                    <a:bodyPr/>
                    <a:lstStyle/>
                    <a:p>
                      <a:pPr algn="ctr">
                        <a:lnSpc>
                          <a:spcPct val="115000"/>
                        </a:lnSpc>
                        <a:spcAft>
                          <a:spcPts val="0"/>
                        </a:spcAft>
                      </a:pPr>
                      <a:r>
                        <a:rPr lang="en-US" sz="1800" b="1" dirty="0">
                          <a:solidFill>
                            <a:srgbClr val="000000"/>
                          </a:solidFill>
                          <a:effectLst/>
                        </a:rPr>
                        <a:t>FLU</a:t>
                      </a:r>
                      <a:endParaRPr lang="ru-RU" sz="1800" b="1" dirty="0">
                        <a:solidFill>
                          <a:srgbClr val="000000"/>
                        </a:solidFill>
                        <a:effectLst/>
                      </a:endParaRPr>
                    </a:p>
                    <a:p>
                      <a:pPr algn="ctr">
                        <a:lnSpc>
                          <a:spcPct val="115000"/>
                        </a:lnSpc>
                        <a:spcAft>
                          <a:spcPts val="0"/>
                        </a:spcAft>
                      </a:pPr>
                      <a:r>
                        <a:rPr lang="en-US" sz="1800" dirty="0">
                          <a:solidFill>
                            <a:srgbClr val="000000"/>
                          </a:solidFill>
                          <a:effectLst/>
                        </a:rPr>
                        <a:t>No. of </a:t>
                      </a:r>
                      <a:r>
                        <a:rPr lang="en-US" sz="1600" dirty="0">
                          <a:solidFill>
                            <a:srgbClr val="000000"/>
                          </a:solidFill>
                          <a:effectLst/>
                        </a:rPr>
                        <a:t>resistant isolates/total (%)</a:t>
                      </a:r>
                      <a:endParaRPr lang="ru-RU" sz="1600" dirty="0">
                        <a:solidFill>
                          <a:srgbClr val="000000"/>
                        </a:solidFill>
                        <a:effectLst/>
                      </a:endParaRPr>
                    </a:p>
                    <a:p>
                      <a:pPr algn="ctr">
                        <a:lnSpc>
                          <a:spcPct val="115000"/>
                        </a:lnSpc>
                        <a:spcAft>
                          <a:spcPts val="0"/>
                        </a:spcAft>
                      </a:pPr>
                      <a:r>
                        <a:rPr lang="en-US" sz="1600" dirty="0">
                          <a:solidFill>
                            <a:srgbClr val="000000"/>
                          </a:solidFill>
                          <a:effectLst/>
                        </a:rPr>
                        <a:t>(</a:t>
                      </a:r>
                      <a:r>
                        <a:rPr lang="ru-RU" sz="1600" dirty="0">
                          <a:solidFill>
                            <a:srgbClr val="000000"/>
                          </a:solidFill>
                          <a:effectLst/>
                        </a:rPr>
                        <a:t>MIC </a:t>
                      </a:r>
                      <a:r>
                        <a:rPr lang="ru-RU" sz="1600" dirty="0" err="1">
                          <a:solidFill>
                            <a:srgbClr val="000000"/>
                          </a:solidFill>
                          <a:effectLst/>
                        </a:rPr>
                        <a:t>range</a:t>
                      </a:r>
                      <a:r>
                        <a:rPr lang="en-US" sz="1600" dirty="0">
                          <a:solidFill>
                            <a:srgbClr val="000000"/>
                          </a:solidFill>
                          <a:effectLst/>
                        </a:rPr>
                        <a:t>)</a:t>
                      </a:r>
                      <a:endParaRPr lang="ru-RU" sz="1600" dirty="0">
                        <a:solidFill>
                          <a:srgbClr val="000000"/>
                        </a:solidFill>
                        <a:effectLst/>
                        <a:latin typeface="Calibri"/>
                        <a:ea typeface="Calibri"/>
                        <a:cs typeface="Times New Roman"/>
                      </a:endParaRPr>
                    </a:p>
                  </a:txBody>
                  <a:tcPr marL="28750" marR="28750" marT="0" marB="0"/>
                </a:tc>
                <a:tc>
                  <a:txBody>
                    <a:bodyPr/>
                    <a:lstStyle/>
                    <a:p>
                      <a:pPr algn="ctr">
                        <a:lnSpc>
                          <a:spcPct val="115000"/>
                        </a:lnSpc>
                        <a:spcAft>
                          <a:spcPts val="0"/>
                        </a:spcAft>
                      </a:pPr>
                      <a:r>
                        <a:rPr lang="en-US" sz="1800" dirty="0">
                          <a:solidFill>
                            <a:srgbClr val="000000"/>
                          </a:solidFill>
                          <a:effectLst/>
                        </a:rPr>
                        <a:t>VOR</a:t>
                      </a:r>
                      <a:endParaRPr lang="ru-RU" sz="1800" dirty="0">
                        <a:solidFill>
                          <a:srgbClr val="000000"/>
                        </a:solidFill>
                        <a:effectLst/>
                      </a:endParaRPr>
                    </a:p>
                    <a:p>
                      <a:pPr algn="ctr">
                        <a:lnSpc>
                          <a:spcPct val="115000"/>
                        </a:lnSpc>
                        <a:spcAft>
                          <a:spcPts val="0"/>
                        </a:spcAft>
                      </a:pPr>
                      <a:r>
                        <a:rPr lang="en-US" sz="1600" dirty="0">
                          <a:solidFill>
                            <a:srgbClr val="000000"/>
                          </a:solidFill>
                          <a:effectLst/>
                        </a:rPr>
                        <a:t>No. of resistant isolates/total (%)</a:t>
                      </a:r>
                      <a:endParaRPr lang="ru-RU" sz="1600" dirty="0">
                        <a:solidFill>
                          <a:srgbClr val="000000"/>
                        </a:solidFill>
                        <a:effectLst/>
                      </a:endParaRPr>
                    </a:p>
                    <a:p>
                      <a:pPr algn="ctr">
                        <a:lnSpc>
                          <a:spcPct val="115000"/>
                        </a:lnSpc>
                        <a:spcAft>
                          <a:spcPts val="0"/>
                        </a:spcAft>
                      </a:pPr>
                      <a:r>
                        <a:rPr lang="en-US" sz="1600" dirty="0">
                          <a:solidFill>
                            <a:srgbClr val="000000"/>
                          </a:solidFill>
                          <a:effectLst/>
                        </a:rPr>
                        <a:t>(</a:t>
                      </a:r>
                      <a:r>
                        <a:rPr lang="ru-RU" sz="1600" dirty="0">
                          <a:solidFill>
                            <a:srgbClr val="000000"/>
                          </a:solidFill>
                          <a:effectLst/>
                        </a:rPr>
                        <a:t>MIC </a:t>
                      </a:r>
                      <a:r>
                        <a:rPr lang="ru-RU" sz="1600" dirty="0" err="1">
                          <a:solidFill>
                            <a:srgbClr val="000000"/>
                          </a:solidFill>
                          <a:effectLst/>
                        </a:rPr>
                        <a:t>range</a:t>
                      </a:r>
                      <a:r>
                        <a:rPr lang="en-US" sz="1600" dirty="0">
                          <a:solidFill>
                            <a:srgbClr val="000000"/>
                          </a:solidFill>
                          <a:effectLst/>
                        </a:rPr>
                        <a:t>)</a:t>
                      </a:r>
                      <a:endParaRPr lang="ru-RU" sz="1600" dirty="0">
                        <a:solidFill>
                          <a:srgbClr val="000000"/>
                        </a:solidFill>
                        <a:effectLst/>
                        <a:latin typeface="Calibri"/>
                        <a:ea typeface="Calibri"/>
                        <a:cs typeface="Times New Roman"/>
                      </a:endParaRPr>
                    </a:p>
                  </a:txBody>
                  <a:tcPr marL="28750" marR="28750" marT="0" marB="0"/>
                </a:tc>
                <a:tc>
                  <a:txBody>
                    <a:bodyPr/>
                    <a:lstStyle/>
                    <a:p>
                      <a:pPr algn="ctr">
                        <a:lnSpc>
                          <a:spcPct val="115000"/>
                        </a:lnSpc>
                        <a:spcAft>
                          <a:spcPts val="0"/>
                        </a:spcAft>
                      </a:pPr>
                      <a:r>
                        <a:rPr lang="en-US" sz="1800" dirty="0">
                          <a:solidFill>
                            <a:srgbClr val="000000"/>
                          </a:solidFill>
                          <a:effectLst/>
                        </a:rPr>
                        <a:t>POS</a:t>
                      </a:r>
                      <a:endParaRPr lang="ru-RU" sz="1800" dirty="0">
                        <a:solidFill>
                          <a:srgbClr val="000000"/>
                        </a:solidFill>
                        <a:effectLst/>
                      </a:endParaRPr>
                    </a:p>
                    <a:p>
                      <a:pPr algn="ctr">
                        <a:lnSpc>
                          <a:spcPct val="115000"/>
                        </a:lnSpc>
                        <a:spcAft>
                          <a:spcPts val="0"/>
                        </a:spcAft>
                      </a:pPr>
                      <a:r>
                        <a:rPr lang="en-US" sz="1600" dirty="0">
                          <a:solidFill>
                            <a:srgbClr val="000000"/>
                          </a:solidFill>
                          <a:effectLst/>
                        </a:rPr>
                        <a:t>No. of resistant isolates/total (%)</a:t>
                      </a:r>
                      <a:endParaRPr lang="ru-RU" sz="1600" dirty="0">
                        <a:solidFill>
                          <a:srgbClr val="000000"/>
                        </a:solidFill>
                        <a:effectLst/>
                      </a:endParaRPr>
                    </a:p>
                    <a:p>
                      <a:pPr algn="ctr">
                        <a:lnSpc>
                          <a:spcPct val="115000"/>
                        </a:lnSpc>
                        <a:spcAft>
                          <a:spcPts val="0"/>
                        </a:spcAft>
                      </a:pPr>
                      <a:r>
                        <a:rPr lang="en-US" sz="1600" dirty="0">
                          <a:solidFill>
                            <a:srgbClr val="000000"/>
                          </a:solidFill>
                          <a:effectLst/>
                        </a:rPr>
                        <a:t>(</a:t>
                      </a:r>
                      <a:r>
                        <a:rPr lang="ru-RU" sz="1600" dirty="0">
                          <a:solidFill>
                            <a:srgbClr val="000000"/>
                          </a:solidFill>
                          <a:effectLst/>
                        </a:rPr>
                        <a:t>MIC </a:t>
                      </a:r>
                      <a:r>
                        <a:rPr lang="ru-RU" sz="1600" dirty="0" err="1">
                          <a:solidFill>
                            <a:srgbClr val="000000"/>
                          </a:solidFill>
                          <a:effectLst/>
                        </a:rPr>
                        <a:t>range</a:t>
                      </a:r>
                      <a:r>
                        <a:rPr lang="en-US" sz="1600" dirty="0">
                          <a:solidFill>
                            <a:srgbClr val="000000"/>
                          </a:solidFill>
                          <a:effectLst/>
                        </a:rPr>
                        <a:t>)</a:t>
                      </a:r>
                      <a:endParaRPr lang="ru-RU" sz="1600" dirty="0">
                        <a:solidFill>
                          <a:srgbClr val="000000"/>
                        </a:solidFill>
                        <a:effectLst/>
                        <a:latin typeface="Calibri"/>
                        <a:ea typeface="Calibri"/>
                        <a:cs typeface="Times New Roman"/>
                      </a:endParaRPr>
                    </a:p>
                  </a:txBody>
                  <a:tcPr marL="28750" marR="28750" marT="0" marB="0"/>
                </a:tc>
              </a:tr>
              <a:tr h="666716">
                <a:tc>
                  <a:txBody>
                    <a:bodyPr/>
                    <a:lstStyle/>
                    <a:p>
                      <a:pPr>
                        <a:lnSpc>
                          <a:spcPct val="115000"/>
                        </a:lnSpc>
                        <a:spcAft>
                          <a:spcPts val="0"/>
                        </a:spcAft>
                      </a:pPr>
                      <a:r>
                        <a:rPr lang="en-US" sz="2800" b="0" i="1" dirty="0">
                          <a:solidFill>
                            <a:srgbClr val="000000"/>
                          </a:solidFill>
                          <a:effectLst/>
                        </a:rPr>
                        <a:t>C. </a:t>
                      </a:r>
                      <a:r>
                        <a:rPr lang="en-US" sz="2800" b="0" i="1" dirty="0" err="1">
                          <a:solidFill>
                            <a:srgbClr val="000000"/>
                          </a:solidFill>
                          <a:effectLst/>
                        </a:rPr>
                        <a:t>albicans</a:t>
                      </a:r>
                      <a:endParaRPr lang="ru-RU" sz="2800" b="0" i="1" dirty="0">
                        <a:solidFill>
                          <a:srgbClr val="000000"/>
                        </a:solidFill>
                        <a:effectLst/>
                        <a:latin typeface="Calibri"/>
                        <a:ea typeface="Calibri"/>
                        <a:cs typeface="Times New Roman"/>
                      </a:endParaRPr>
                    </a:p>
                  </a:txBody>
                  <a:tcPr marL="28750" marR="28750" marT="0" marB="0"/>
                </a:tc>
                <a:tc>
                  <a:txBody>
                    <a:bodyPr/>
                    <a:lstStyle/>
                    <a:p>
                      <a:pPr algn="ctr">
                        <a:lnSpc>
                          <a:spcPct val="115000"/>
                        </a:lnSpc>
                        <a:spcAft>
                          <a:spcPts val="0"/>
                        </a:spcAft>
                      </a:pPr>
                      <a:r>
                        <a:rPr lang="en-US" sz="1600" dirty="0">
                          <a:solidFill>
                            <a:srgbClr val="000000"/>
                          </a:solidFill>
                          <a:effectLst/>
                        </a:rPr>
                        <a:t>60/140 </a:t>
                      </a:r>
                      <a:r>
                        <a:rPr lang="en-US" sz="1600" b="1" dirty="0">
                          <a:solidFill>
                            <a:srgbClr val="000000"/>
                          </a:solidFill>
                          <a:effectLst/>
                        </a:rPr>
                        <a:t>(42.9)</a:t>
                      </a:r>
                      <a:endParaRPr lang="ru-RU" sz="1600" b="1" dirty="0">
                        <a:solidFill>
                          <a:srgbClr val="000000"/>
                        </a:solidFill>
                        <a:effectLst/>
                      </a:endParaRPr>
                    </a:p>
                    <a:p>
                      <a:pPr algn="ctr">
                        <a:lnSpc>
                          <a:spcPct val="115000"/>
                        </a:lnSpc>
                        <a:spcAft>
                          <a:spcPts val="0"/>
                        </a:spcAft>
                      </a:pPr>
                      <a:r>
                        <a:rPr lang="ru-RU" sz="1600" dirty="0">
                          <a:solidFill>
                            <a:srgbClr val="000000"/>
                          </a:solidFill>
                          <a:effectLst/>
                        </a:rPr>
                        <a:t>(32 - ≥256)</a:t>
                      </a:r>
                      <a:endParaRPr lang="ru-RU" sz="1600" dirty="0">
                        <a:solidFill>
                          <a:srgbClr val="000000"/>
                        </a:solidFill>
                        <a:effectLst/>
                        <a:latin typeface="Calibri"/>
                        <a:ea typeface="Calibri"/>
                        <a:cs typeface="Times New Roman"/>
                      </a:endParaRPr>
                    </a:p>
                  </a:txBody>
                  <a:tcPr marL="28750" marR="28750" marT="0" marB="0" anchor="ctr"/>
                </a:tc>
                <a:tc>
                  <a:txBody>
                    <a:bodyPr/>
                    <a:lstStyle/>
                    <a:p>
                      <a:pPr algn="ctr">
                        <a:lnSpc>
                          <a:spcPct val="115000"/>
                        </a:lnSpc>
                        <a:spcAft>
                          <a:spcPts val="0"/>
                        </a:spcAft>
                      </a:pPr>
                      <a:r>
                        <a:rPr lang="en-US" sz="1600" dirty="0">
                          <a:solidFill>
                            <a:srgbClr val="000000"/>
                          </a:solidFill>
                          <a:effectLst/>
                        </a:rPr>
                        <a:t>56/140 </a:t>
                      </a:r>
                      <a:r>
                        <a:rPr lang="en-US" sz="1600" b="1" dirty="0">
                          <a:solidFill>
                            <a:srgbClr val="000000"/>
                          </a:solidFill>
                          <a:effectLst/>
                        </a:rPr>
                        <a:t>(40)</a:t>
                      </a:r>
                      <a:endParaRPr lang="ru-RU" sz="1600" b="1" dirty="0">
                        <a:solidFill>
                          <a:srgbClr val="000000"/>
                        </a:solidFill>
                        <a:effectLst/>
                      </a:endParaRPr>
                    </a:p>
                    <a:p>
                      <a:pPr algn="ctr">
                        <a:lnSpc>
                          <a:spcPct val="115000"/>
                        </a:lnSpc>
                        <a:spcAft>
                          <a:spcPts val="0"/>
                        </a:spcAft>
                      </a:pPr>
                      <a:r>
                        <a:rPr lang="en-US" sz="1600" dirty="0">
                          <a:solidFill>
                            <a:srgbClr val="000000"/>
                          </a:solidFill>
                          <a:effectLst/>
                        </a:rPr>
                        <a:t>(0.75 - ≥32)</a:t>
                      </a:r>
                      <a:endParaRPr lang="ru-RU" sz="1600" dirty="0">
                        <a:solidFill>
                          <a:srgbClr val="000000"/>
                        </a:solidFill>
                        <a:effectLst/>
                        <a:latin typeface="Calibri"/>
                        <a:ea typeface="Calibri"/>
                        <a:cs typeface="Times New Roman"/>
                      </a:endParaRPr>
                    </a:p>
                  </a:txBody>
                  <a:tcPr marL="28750" marR="28750" marT="0" marB="0" anchor="ctr"/>
                </a:tc>
                <a:tc>
                  <a:txBody>
                    <a:bodyPr/>
                    <a:lstStyle/>
                    <a:p>
                      <a:pPr algn="ctr">
                        <a:lnSpc>
                          <a:spcPct val="115000"/>
                        </a:lnSpc>
                        <a:spcAft>
                          <a:spcPts val="0"/>
                        </a:spcAft>
                      </a:pPr>
                      <a:r>
                        <a:rPr lang="en-US" sz="1600" dirty="0">
                          <a:solidFill>
                            <a:srgbClr val="000000"/>
                          </a:solidFill>
                          <a:effectLst/>
                        </a:rPr>
                        <a:t>ND*</a:t>
                      </a:r>
                      <a:endParaRPr lang="ru-RU" sz="1600" dirty="0">
                        <a:solidFill>
                          <a:srgbClr val="000000"/>
                        </a:solidFill>
                        <a:effectLst/>
                        <a:latin typeface="Calibri"/>
                        <a:ea typeface="Calibri"/>
                        <a:cs typeface="Times New Roman"/>
                      </a:endParaRPr>
                    </a:p>
                  </a:txBody>
                  <a:tcPr marL="28750" marR="28750" marT="0" marB="0"/>
                </a:tc>
              </a:tr>
              <a:tr h="733698">
                <a:tc>
                  <a:txBody>
                    <a:bodyPr/>
                    <a:lstStyle/>
                    <a:p>
                      <a:pPr>
                        <a:lnSpc>
                          <a:spcPct val="115000"/>
                        </a:lnSpc>
                        <a:spcAft>
                          <a:spcPts val="0"/>
                        </a:spcAft>
                      </a:pPr>
                      <a:r>
                        <a:rPr lang="en-US" sz="2800" b="0" i="1" dirty="0">
                          <a:solidFill>
                            <a:srgbClr val="000000"/>
                          </a:solidFill>
                          <a:effectLst/>
                        </a:rPr>
                        <a:t>C. </a:t>
                      </a:r>
                      <a:r>
                        <a:rPr lang="en-US" sz="2800" b="0" i="1" dirty="0" err="1">
                          <a:solidFill>
                            <a:srgbClr val="000000"/>
                          </a:solidFill>
                          <a:effectLst/>
                        </a:rPr>
                        <a:t>parapsilosis</a:t>
                      </a:r>
                      <a:endParaRPr lang="ru-RU" sz="2800" b="0" i="1" dirty="0">
                        <a:solidFill>
                          <a:srgbClr val="000000"/>
                        </a:solidFill>
                        <a:effectLst/>
                        <a:latin typeface="Calibri"/>
                        <a:ea typeface="Calibri"/>
                        <a:cs typeface="Times New Roman"/>
                      </a:endParaRPr>
                    </a:p>
                  </a:txBody>
                  <a:tcPr marL="28750" marR="28750" marT="0" marB="0"/>
                </a:tc>
                <a:tc>
                  <a:txBody>
                    <a:bodyPr/>
                    <a:lstStyle/>
                    <a:p>
                      <a:pPr algn="ctr">
                        <a:lnSpc>
                          <a:spcPct val="115000"/>
                        </a:lnSpc>
                        <a:spcAft>
                          <a:spcPts val="0"/>
                        </a:spcAft>
                      </a:pPr>
                      <a:r>
                        <a:rPr lang="en-US" sz="1600" dirty="0">
                          <a:solidFill>
                            <a:srgbClr val="000000"/>
                          </a:solidFill>
                          <a:effectLst/>
                        </a:rPr>
                        <a:t>32/52 </a:t>
                      </a:r>
                      <a:r>
                        <a:rPr lang="en-US" sz="1600" b="1" dirty="0">
                          <a:solidFill>
                            <a:srgbClr val="000000"/>
                          </a:solidFill>
                          <a:effectLst/>
                        </a:rPr>
                        <a:t>(61.5</a:t>
                      </a:r>
                      <a:r>
                        <a:rPr lang="en-US" sz="1600" dirty="0">
                          <a:solidFill>
                            <a:srgbClr val="000000"/>
                          </a:solidFill>
                          <a:effectLst/>
                        </a:rPr>
                        <a:t>)</a:t>
                      </a:r>
                      <a:endParaRPr lang="ru-RU" sz="1600" dirty="0">
                        <a:solidFill>
                          <a:srgbClr val="000000"/>
                        </a:solidFill>
                        <a:effectLst/>
                      </a:endParaRPr>
                    </a:p>
                    <a:p>
                      <a:pPr algn="ctr">
                        <a:lnSpc>
                          <a:spcPct val="115000"/>
                        </a:lnSpc>
                        <a:spcAft>
                          <a:spcPts val="0"/>
                        </a:spcAft>
                      </a:pPr>
                      <a:r>
                        <a:rPr lang="en-US" sz="1600" dirty="0">
                          <a:solidFill>
                            <a:srgbClr val="000000"/>
                          </a:solidFill>
                          <a:effectLst/>
                        </a:rPr>
                        <a:t>(24 - ≥256)</a:t>
                      </a:r>
                      <a:endParaRPr lang="ru-RU" sz="1600" dirty="0">
                        <a:solidFill>
                          <a:srgbClr val="000000"/>
                        </a:solidFill>
                        <a:effectLst/>
                        <a:latin typeface="Calibri"/>
                        <a:ea typeface="Calibri"/>
                        <a:cs typeface="Times New Roman"/>
                      </a:endParaRPr>
                    </a:p>
                  </a:txBody>
                  <a:tcPr marL="28750" marR="28750" marT="0" marB="0" anchor="ctr"/>
                </a:tc>
                <a:tc>
                  <a:txBody>
                    <a:bodyPr/>
                    <a:lstStyle/>
                    <a:p>
                      <a:pPr algn="ctr">
                        <a:lnSpc>
                          <a:spcPct val="115000"/>
                        </a:lnSpc>
                        <a:spcAft>
                          <a:spcPts val="0"/>
                        </a:spcAft>
                      </a:pPr>
                      <a:r>
                        <a:rPr lang="en-US" sz="1600" dirty="0">
                          <a:solidFill>
                            <a:srgbClr val="000000"/>
                          </a:solidFill>
                          <a:effectLst/>
                        </a:rPr>
                        <a:t>0/48</a:t>
                      </a:r>
                      <a:endParaRPr lang="ru-RU" sz="1600" dirty="0">
                        <a:solidFill>
                          <a:srgbClr val="000000"/>
                        </a:solidFill>
                        <a:effectLst/>
                        <a:latin typeface="Calibri"/>
                        <a:ea typeface="Calibri"/>
                        <a:cs typeface="Times New Roman"/>
                      </a:endParaRPr>
                    </a:p>
                  </a:txBody>
                  <a:tcPr marL="28750" marR="28750" marT="0" marB="0" anchor="ctr"/>
                </a:tc>
                <a:tc>
                  <a:txBody>
                    <a:bodyPr/>
                    <a:lstStyle/>
                    <a:p>
                      <a:pPr algn="ctr">
                        <a:lnSpc>
                          <a:spcPct val="115000"/>
                        </a:lnSpc>
                        <a:spcAft>
                          <a:spcPts val="0"/>
                        </a:spcAft>
                      </a:pPr>
                      <a:r>
                        <a:rPr lang="en-US" sz="1600" dirty="0">
                          <a:solidFill>
                            <a:srgbClr val="000000"/>
                          </a:solidFill>
                          <a:effectLst/>
                        </a:rPr>
                        <a:t>ND</a:t>
                      </a:r>
                      <a:endParaRPr lang="ru-RU" sz="1600" dirty="0">
                        <a:solidFill>
                          <a:srgbClr val="000000"/>
                        </a:solidFill>
                        <a:effectLst/>
                        <a:latin typeface="Calibri"/>
                        <a:ea typeface="Calibri"/>
                        <a:cs typeface="Times New Roman"/>
                      </a:endParaRPr>
                    </a:p>
                  </a:txBody>
                  <a:tcPr marL="28750" marR="28750" marT="0" marB="0"/>
                </a:tc>
              </a:tr>
              <a:tr h="570655">
                <a:tc>
                  <a:txBody>
                    <a:bodyPr/>
                    <a:lstStyle/>
                    <a:p>
                      <a:pPr>
                        <a:lnSpc>
                          <a:spcPct val="115000"/>
                        </a:lnSpc>
                        <a:spcAft>
                          <a:spcPts val="0"/>
                        </a:spcAft>
                      </a:pPr>
                      <a:r>
                        <a:rPr lang="en-US" sz="2800" b="0" i="1" dirty="0">
                          <a:solidFill>
                            <a:srgbClr val="000000"/>
                          </a:solidFill>
                          <a:effectLst/>
                        </a:rPr>
                        <a:t>C. </a:t>
                      </a:r>
                      <a:r>
                        <a:rPr lang="en-US" sz="2800" b="0" i="1" dirty="0" err="1">
                          <a:solidFill>
                            <a:srgbClr val="000000"/>
                          </a:solidFill>
                          <a:effectLst/>
                        </a:rPr>
                        <a:t>glabrata</a:t>
                      </a:r>
                      <a:endParaRPr lang="ru-RU" sz="2800" b="0" i="1" dirty="0">
                        <a:solidFill>
                          <a:srgbClr val="000000"/>
                        </a:solidFill>
                        <a:effectLst/>
                        <a:latin typeface="Calibri"/>
                        <a:ea typeface="Calibri"/>
                        <a:cs typeface="Times New Roman"/>
                      </a:endParaRPr>
                    </a:p>
                  </a:txBody>
                  <a:tcPr marL="28750" marR="28750" marT="0" marB="0"/>
                </a:tc>
                <a:tc>
                  <a:txBody>
                    <a:bodyPr/>
                    <a:lstStyle/>
                    <a:p>
                      <a:pPr algn="ctr">
                        <a:lnSpc>
                          <a:spcPct val="115000"/>
                        </a:lnSpc>
                        <a:spcAft>
                          <a:spcPts val="0"/>
                        </a:spcAft>
                      </a:pPr>
                      <a:r>
                        <a:rPr lang="en-US" sz="1600" dirty="0">
                          <a:solidFill>
                            <a:srgbClr val="000000"/>
                          </a:solidFill>
                          <a:effectLst/>
                        </a:rPr>
                        <a:t>20/32 </a:t>
                      </a:r>
                      <a:r>
                        <a:rPr lang="en-US" sz="1600" b="1" dirty="0">
                          <a:solidFill>
                            <a:srgbClr val="000000"/>
                          </a:solidFill>
                          <a:effectLst/>
                        </a:rPr>
                        <a:t>(62.5)</a:t>
                      </a:r>
                      <a:endParaRPr lang="ru-RU" sz="1600" b="1" dirty="0">
                        <a:solidFill>
                          <a:srgbClr val="000000"/>
                        </a:solidFill>
                        <a:effectLst/>
                      </a:endParaRPr>
                    </a:p>
                    <a:p>
                      <a:pPr algn="ctr">
                        <a:lnSpc>
                          <a:spcPct val="115000"/>
                        </a:lnSpc>
                        <a:spcAft>
                          <a:spcPts val="0"/>
                        </a:spcAft>
                      </a:pPr>
                      <a:r>
                        <a:rPr lang="en-US" sz="1600" dirty="0">
                          <a:solidFill>
                            <a:srgbClr val="000000"/>
                          </a:solidFill>
                          <a:effectLst/>
                        </a:rPr>
                        <a:t>(32 - ≥256)</a:t>
                      </a:r>
                      <a:endParaRPr lang="ru-RU" sz="1600" dirty="0">
                        <a:solidFill>
                          <a:srgbClr val="000000"/>
                        </a:solidFill>
                        <a:effectLst/>
                        <a:latin typeface="Calibri"/>
                        <a:ea typeface="Calibri"/>
                        <a:cs typeface="Times New Roman"/>
                      </a:endParaRPr>
                    </a:p>
                  </a:txBody>
                  <a:tcPr marL="28750" marR="28750" marT="0" marB="0" anchor="ctr"/>
                </a:tc>
                <a:tc>
                  <a:txBody>
                    <a:bodyPr/>
                    <a:lstStyle/>
                    <a:p>
                      <a:pPr algn="ctr">
                        <a:lnSpc>
                          <a:spcPct val="115000"/>
                        </a:lnSpc>
                        <a:spcAft>
                          <a:spcPts val="0"/>
                        </a:spcAft>
                      </a:pPr>
                      <a:r>
                        <a:rPr lang="en-US" sz="1600">
                          <a:solidFill>
                            <a:srgbClr val="000000"/>
                          </a:solidFill>
                          <a:effectLst/>
                        </a:rPr>
                        <a:t>ND</a:t>
                      </a:r>
                      <a:endParaRPr lang="ru-RU" sz="1600">
                        <a:solidFill>
                          <a:srgbClr val="000000"/>
                        </a:solidFill>
                        <a:effectLst/>
                        <a:latin typeface="Calibri"/>
                        <a:ea typeface="Calibri"/>
                        <a:cs typeface="Times New Roman"/>
                      </a:endParaRPr>
                    </a:p>
                  </a:txBody>
                  <a:tcPr marL="28750" marR="28750" marT="0" marB="0" anchor="ctr"/>
                </a:tc>
                <a:tc>
                  <a:txBody>
                    <a:bodyPr/>
                    <a:lstStyle/>
                    <a:p>
                      <a:pPr algn="ctr">
                        <a:lnSpc>
                          <a:spcPct val="115000"/>
                        </a:lnSpc>
                        <a:spcAft>
                          <a:spcPts val="0"/>
                        </a:spcAft>
                      </a:pPr>
                      <a:r>
                        <a:rPr lang="en-US" sz="1600" dirty="0">
                          <a:solidFill>
                            <a:srgbClr val="000000"/>
                          </a:solidFill>
                          <a:effectLst/>
                        </a:rPr>
                        <a:t>ND</a:t>
                      </a:r>
                      <a:endParaRPr lang="ru-RU" sz="1600" dirty="0">
                        <a:solidFill>
                          <a:srgbClr val="000000"/>
                        </a:solidFill>
                        <a:effectLst/>
                        <a:latin typeface="Calibri"/>
                        <a:ea typeface="Calibri"/>
                        <a:cs typeface="Times New Roman"/>
                      </a:endParaRPr>
                    </a:p>
                  </a:txBody>
                  <a:tcPr marL="28750" marR="28750" marT="0" marB="0"/>
                </a:tc>
              </a:tr>
              <a:tr h="652176">
                <a:tc>
                  <a:txBody>
                    <a:bodyPr/>
                    <a:lstStyle/>
                    <a:p>
                      <a:pPr>
                        <a:lnSpc>
                          <a:spcPct val="115000"/>
                        </a:lnSpc>
                        <a:spcAft>
                          <a:spcPts val="0"/>
                        </a:spcAft>
                      </a:pPr>
                      <a:r>
                        <a:rPr lang="en-US" sz="2800" b="0" i="1" dirty="0">
                          <a:solidFill>
                            <a:srgbClr val="000000"/>
                          </a:solidFill>
                          <a:effectLst/>
                        </a:rPr>
                        <a:t>C. </a:t>
                      </a:r>
                      <a:r>
                        <a:rPr lang="en-US" sz="2800" b="0" i="1" dirty="0" err="1">
                          <a:solidFill>
                            <a:srgbClr val="000000"/>
                          </a:solidFill>
                          <a:effectLst/>
                        </a:rPr>
                        <a:t>tropicalis</a:t>
                      </a:r>
                      <a:endParaRPr lang="ru-RU" sz="2800" b="0" i="1" dirty="0">
                        <a:solidFill>
                          <a:srgbClr val="000000"/>
                        </a:solidFill>
                        <a:effectLst/>
                        <a:latin typeface="Calibri"/>
                        <a:ea typeface="Calibri"/>
                        <a:cs typeface="Times New Roman"/>
                      </a:endParaRPr>
                    </a:p>
                  </a:txBody>
                  <a:tcPr marL="28750" marR="28750" marT="0" marB="0"/>
                </a:tc>
                <a:tc>
                  <a:txBody>
                    <a:bodyPr/>
                    <a:lstStyle/>
                    <a:p>
                      <a:pPr algn="ctr">
                        <a:lnSpc>
                          <a:spcPct val="115000"/>
                        </a:lnSpc>
                        <a:spcAft>
                          <a:spcPts val="0"/>
                        </a:spcAft>
                      </a:pPr>
                      <a:r>
                        <a:rPr lang="en-US" sz="1600">
                          <a:solidFill>
                            <a:srgbClr val="000000"/>
                          </a:solidFill>
                          <a:effectLst/>
                        </a:rPr>
                        <a:t>0/25</a:t>
                      </a:r>
                      <a:endParaRPr lang="ru-RU" sz="1600">
                        <a:solidFill>
                          <a:srgbClr val="000000"/>
                        </a:solidFill>
                        <a:effectLst/>
                        <a:latin typeface="Calibri"/>
                        <a:ea typeface="Calibri"/>
                        <a:cs typeface="Times New Roman"/>
                      </a:endParaRPr>
                    </a:p>
                  </a:txBody>
                  <a:tcPr marL="28750" marR="28750" marT="0" marB="0" anchor="ctr"/>
                </a:tc>
                <a:tc>
                  <a:txBody>
                    <a:bodyPr/>
                    <a:lstStyle/>
                    <a:p>
                      <a:pPr algn="ctr">
                        <a:lnSpc>
                          <a:spcPct val="115000"/>
                        </a:lnSpc>
                        <a:spcAft>
                          <a:spcPts val="0"/>
                        </a:spcAft>
                      </a:pPr>
                      <a:r>
                        <a:rPr lang="en-US" sz="1600" dirty="0">
                          <a:solidFill>
                            <a:srgbClr val="000000"/>
                          </a:solidFill>
                          <a:effectLst/>
                        </a:rPr>
                        <a:t>6/24 </a:t>
                      </a:r>
                      <a:r>
                        <a:rPr lang="en-US" sz="1600" b="1" dirty="0">
                          <a:solidFill>
                            <a:srgbClr val="000000"/>
                          </a:solidFill>
                          <a:effectLst/>
                        </a:rPr>
                        <a:t>(25,0</a:t>
                      </a:r>
                      <a:r>
                        <a:rPr lang="en-US" sz="1600" dirty="0">
                          <a:solidFill>
                            <a:srgbClr val="000000"/>
                          </a:solidFill>
                          <a:effectLst/>
                        </a:rPr>
                        <a:t>)</a:t>
                      </a:r>
                      <a:endParaRPr lang="ru-RU" sz="1600" dirty="0">
                        <a:solidFill>
                          <a:srgbClr val="000000"/>
                        </a:solidFill>
                        <a:effectLst/>
                      </a:endParaRPr>
                    </a:p>
                    <a:p>
                      <a:pPr algn="ctr">
                        <a:lnSpc>
                          <a:spcPct val="115000"/>
                        </a:lnSpc>
                        <a:spcAft>
                          <a:spcPts val="0"/>
                        </a:spcAft>
                      </a:pPr>
                      <a:r>
                        <a:rPr lang="en-US" sz="1600" dirty="0">
                          <a:solidFill>
                            <a:srgbClr val="000000"/>
                          </a:solidFill>
                          <a:effectLst/>
                        </a:rPr>
                        <a:t>(16 - ≥32)</a:t>
                      </a:r>
                      <a:endParaRPr lang="ru-RU" sz="1600" dirty="0">
                        <a:solidFill>
                          <a:srgbClr val="000000"/>
                        </a:solidFill>
                        <a:effectLst/>
                        <a:latin typeface="Calibri"/>
                        <a:ea typeface="Calibri"/>
                        <a:cs typeface="Times New Roman"/>
                      </a:endParaRPr>
                    </a:p>
                  </a:txBody>
                  <a:tcPr marL="28750" marR="28750" marT="0" marB="0" anchor="ctr"/>
                </a:tc>
                <a:tc>
                  <a:txBody>
                    <a:bodyPr/>
                    <a:lstStyle/>
                    <a:p>
                      <a:pPr algn="ctr">
                        <a:lnSpc>
                          <a:spcPct val="115000"/>
                        </a:lnSpc>
                        <a:spcAft>
                          <a:spcPts val="0"/>
                        </a:spcAft>
                      </a:pPr>
                      <a:r>
                        <a:rPr lang="en-US" sz="1600" dirty="0">
                          <a:solidFill>
                            <a:srgbClr val="000000"/>
                          </a:solidFill>
                          <a:effectLst/>
                        </a:rPr>
                        <a:t>ND</a:t>
                      </a:r>
                      <a:endParaRPr lang="ru-RU" sz="1600" dirty="0">
                        <a:solidFill>
                          <a:srgbClr val="000000"/>
                        </a:solidFill>
                        <a:effectLst/>
                        <a:latin typeface="Calibri"/>
                        <a:ea typeface="Calibri"/>
                        <a:cs typeface="Times New Roman"/>
                      </a:endParaRPr>
                    </a:p>
                  </a:txBody>
                  <a:tcPr marL="28750" marR="28750" marT="0" marB="0"/>
                </a:tc>
              </a:tr>
              <a:tr h="444477">
                <a:tc>
                  <a:txBody>
                    <a:bodyPr/>
                    <a:lstStyle/>
                    <a:p>
                      <a:pPr>
                        <a:lnSpc>
                          <a:spcPct val="115000"/>
                        </a:lnSpc>
                        <a:spcAft>
                          <a:spcPts val="0"/>
                        </a:spcAft>
                      </a:pPr>
                      <a:r>
                        <a:rPr lang="en-US" sz="2800" b="0" i="1" dirty="0">
                          <a:solidFill>
                            <a:srgbClr val="000000"/>
                          </a:solidFill>
                          <a:effectLst/>
                        </a:rPr>
                        <a:t>C. </a:t>
                      </a:r>
                      <a:r>
                        <a:rPr lang="en-US" sz="2800" b="0" i="1" dirty="0" err="1">
                          <a:solidFill>
                            <a:srgbClr val="000000"/>
                          </a:solidFill>
                          <a:effectLst/>
                        </a:rPr>
                        <a:t>krusei</a:t>
                      </a:r>
                      <a:r>
                        <a:rPr lang="en-US" sz="2800" b="0" i="1" dirty="0">
                          <a:solidFill>
                            <a:srgbClr val="000000"/>
                          </a:solidFill>
                          <a:effectLst/>
                        </a:rPr>
                        <a:t> </a:t>
                      </a:r>
                      <a:endParaRPr lang="ru-RU" sz="2800" b="0" i="1" dirty="0">
                        <a:solidFill>
                          <a:srgbClr val="000000"/>
                        </a:solidFill>
                        <a:effectLst/>
                        <a:latin typeface="Calibri"/>
                        <a:ea typeface="Calibri"/>
                        <a:cs typeface="Times New Roman"/>
                      </a:endParaRPr>
                    </a:p>
                  </a:txBody>
                  <a:tcPr marL="28750" marR="28750" marT="0" marB="0"/>
                </a:tc>
                <a:tc>
                  <a:txBody>
                    <a:bodyPr/>
                    <a:lstStyle/>
                    <a:p>
                      <a:pPr algn="ctr">
                        <a:lnSpc>
                          <a:spcPct val="115000"/>
                        </a:lnSpc>
                        <a:spcAft>
                          <a:spcPts val="0"/>
                        </a:spcAft>
                      </a:pPr>
                      <a:r>
                        <a:rPr lang="en-US" sz="1600">
                          <a:solidFill>
                            <a:srgbClr val="000000"/>
                          </a:solidFill>
                          <a:effectLst/>
                        </a:rPr>
                        <a:t>(-)**</a:t>
                      </a:r>
                      <a:endParaRPr lang="ru-RU" sz="1600">
                        <a:solidFill>
                          <a:srgbClr val="000000"/>
                        </a:solidFill>
                        <a:effectLst/>
                        <a:latin typeface="Calibri"/>
                        <a:ea typeface="Calibri"/>
                        <a:cs typeface="Times New Roman"/>
                      </a:endParaRPr>
                    </a:p>
                  </a:txBody>
                  <a:tcPr marL="28750" marR="28750" marT="0" marB="0" anchor="ctr"/>
                </a:tc>
                <a:tc>
                  <a:txBody>
                    <a:bodyPr/>
                    <a:lstStyle/>
                    <a:p>
                      <a:pPr algn="ctr">
                        <a:lnSpc>
                          <a:spcPct val="115000"/>
                        </a:lnSpc>
                        <a:spcAft>
                          <a:spcPts val="0"/>
                        </a:spcAft>
                      </a:pPr>
                      <a:r>
                        <a:rPr lang="en-US" sz="1600" dirty="0">
                          <a:solidFill>
                            <a:srgbClr val="000000"/>
                          </a:solidFill>
                          <a:effectLst/>
                        </a:rPr>
                        <a:t>4/8 </a:t>
                      </a:r>
                      <a:r>
                        <a:rPr lang="en-US" sz="1600" b="1" dirty="0">
                          <a:solidFill>
                            <a:srgbClr val="000000"/>
                          </a:solidFill>
                          <a:effectLst/>
                        </a:rPr>
                        <a:t>(50.0)</a:t>
                      </a:r>
                      <a:endParaRPr lang="ru-RU" sz="1600" b="1" dirty="0">
                        <a:solidFill>
                          <a:srgbClr val="000000"/>
                        </a:solidFill>
                        <a:effectLst/>
                      </a:endParaRPr>
                    </a:p>
                    <a:p>
                      <a:pPr algn="ctr">
                        <a:lnSpc>
                          <a:spcPct val="115000"/>
                        </a:lnSpc>
                        <a:spcAft>
                          <a:spcPts val="0"/>
                        </a:spcAft>
                      </a:pPr>
                      <a:r>
                        <a:rPr lang="en-US" sz="1600" dirty="0">
                          <a:solidFill>
                            <a:srgbClr val="000000"/>
                          </a:solidFill>
                          <a:effectLst/>
                        </a:rPr>
                        <a:t>(≥32)</a:t>
                      </a:r>
                      <a:endParaRPr lang="ru-RU" sz="1600" dirty="0">
                        <a:solidFill>
                          <a:srgbClr val="000000"/>
                        </a:solidFill>
                        <a:effectLst/>
                        <a:latin typeface="Calibri"/>
                        <a:ea typeface="Calibri"/>
                        <a:cs typeface="Times New Roman"/>
                      </a:endParaRPr>
                    </a:p>
                  </a:txBody>
                  <a:tcPr marL="28750" marR="28750" marT="0" marB="0" anchor="ctr"/>
                </a:tc>
                <a:tc>
                  <a:txBody>
                    <a:bodyPr/>
                    <a:lstStyle/>
                    <a:p>
                      <a:pPr algn="ctr">
                        <a:lnSpc>
                          <a:spcPct val="115000"/>
                        </a:lnSpc>
                        <a:spcAft>
                          <a:spcPts val="0"/>
                        </a:spcAft>
                      </a:pPr>
                      <a:r>
                        <a:rPr lang="en-US" sz="1600" dirty="0">
                          <a:solidFill>
                            <a:srgbClr val="000000"/>
                          </a:solidFill>
                          <a:effectLst/>
                        </a:rPr>
                        <a:t>ND</a:t>
                      </a:r>
                      <a:endParaRPr lang="ru-RU" sz="1600" dirty="0">
                        <a:solidFill>
                          <a:srgbClr val="000000"/>
                        </a:solidFill>
                        <a:effectLst/>
                        <a:latin typeface="Calibri"/>
                        <a:ea typeface="Calibri"/>
                        <a:cs typeface="Times New Roman"/>
                      </a:endParaRPr>
                    </a:p>
                  </a:txBody>
                  <a:tcPr marL="28750" marR="28750" marT="0" marB="0"/>
                </a:tc>
              </a:tr>
            </a:tbl>
          </a:graphicData>
        </a:graphic>
      </p:graphicFrame>
      <p:sp>
        <p:nvSpPr>
          <p:cNvPr id="4" name="Номер слайда 3"/>
          <p:cNvSpPr>
            <a:spLocks noGrp="1"/>
          </p:cNvSpPr>
          <p:nvPr>
            <p:ph type="sldNum" sz="quarter" idx="12"/>
          </p:nvPr>
        </p:nvSpPr>
        <p:spPr/>
        <p:txBody>
          <a:bodyPr/>
          <a:lstStyle/>
          <a:p>
            <a:pPr>
              <a:defRPr/>
            </a:pPr>
            <a:fld id="{E7E14377-91CC-4C87-AC8D-3755D004702C}" type="slidenum">
              <a:rPr lang="ru-RU" smtClean="0"/>
              <a:pPr>
                <a:defRPr/>
              </a:pPr>
              <a:t>9</a:t>
            </a:fld>
            <a:endParaRPr lang="ru-RU"/>
          </a:p>
        </p:txBody>
      </p:sp>
      <p:sp>
        <p:nvSpPr>
          <p:cNvPr id="6" name="TextBox 5"/>
          <p:cNvSpPr txBox="1"/>
          <p:nvPr/>
        </p:nvSpPr>
        <p:spPr>
          <a:xfrm>
            <a:off x="2300246" y="436022"/>
            <a:ext cx="4304833" cy="369332"/>
          </a:xfrm>
          <a:prstGeom prst="rect">
            <a:avLst/>
          </a:prstGeom>
          <a:noFill/>
        </p:spPr>
        <p:txBody>
          <a:bodyPr wrap="none" rtlCol="0">
            <a:spAutoFit/>
          </a:bodyPr>
          <a:lstStyle/>
          <a:p>
            <a:r>
              <a:rPr lang="ru-RU" b="1" dirty="0" smtClean="0"/>
              <a:t>Количество «</a:t>
            </a:r>
            <a:r>
              <a:rPr lang="en-US" b="1" dirty="0" smtClean="0"/>
              <a:t>R</a:t>
            </a:r>
            <a:r>
              <a:rPr lang="ru-RU" b="1" dirty="0" smtClean="0"/>
              <a:t>» штаммов (%) к </a:t>
            </a:r>
            <a:r>
              <a:rPr lang="ru-RU" b="1" dirty="0" err="1" smtClean="0"/>
              <a:t>азолам</a:t>
            </a:r>
            <a:endParaRPr lang="ru-RU" b="1" dirty="0"/>
          </a:p>
        </p:txBody>
      </p:sp>
    </p:spTree>
    <p:extLst>
      <p:ext uri="{BB962C8B-B14F-4D97-AF65-F5344CB8AC3E}">
        <p14:creationId xmlns:p14="http://schemas.microsoft.com/office/powerpoint/2010/main" val="41090968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4342</TotalTime>
  <Words>1303</Words>
  <Application>Microsoft Macintosh PowerPoint</Application>
  <PresentationFormat>Экран (4:3)</PresentationFormat>
  <Paragraphs>238</Paragraphs>
  <Slides>16</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    . Сравнительная чувствительность грибов рода Candida  к антимикотикам  Н.В.Дмитриева  лаб. микробиологической диагностики и лечения инфекций  вонкологии НИИ КО «НМИЦ онкологии им.НН Блохина»  МЗ РФ </vt:lpstr>
      <vt:lpstr>Презентация PowerPoint</vt:lpstr>
      <vt:lpstr>Презентация PowerPoint</vt:lpstr>
      <vt:lpstr>Презентация PowerPoint</vt:lpstr>
      <vt:lpstr>Презентация PowerPoint</vt:lpstr>
      <vt:lpstr>Презентация PowerPoint</vt:lpstr>
      <vt:lpstr>   Заключение  Candida spp  занимает 2-4 место среди прочих микроорганизмов, вызывающих ВБИ   и 1-е место при уроинфекциях и инфекциях кровотока (КАИ)  При уроинфекциях- 30% - ассоциации с бактериальными патогенами- колонизация?</vt:lpstr>
      <vt:lpstr>Презентация PowerPoint</vt:lpstr>
      <vt:lpstr>Презентация PowerPoint</vt:lpstr>
      <vt:lpstr>Количество «R» штаммов (%) к эхинокандинам</vt:lpstr>
      <vt:lpstr>Заключение</vt:lpstr>
      <vt:lpstr>J Clin Microbiol. 2010 Jul;48(7):2373-80. doi: 10.1128/JCM.02390-09. Epub 2010 Apr 26. Breakthrough invasive candidiasis in patients on micafungin. Pfeiffer CD1, Garcia-Effron G, Zaas AK, Perfect JR, Perlin DS, Alexander BD. </vt:lpstr>
      <vt:lpstr>Случай прорывной инфекции C.parapsilosis фунгемии при использовании МИКАФУНГИНА</vt:lpstr>
      <vt:lpstr>Презентация PowerPoint</vt:lpstr>
      <vt:lpstr>Е-тест, Etest®, на чашках Петри ø 140 мм с готовой агаровой средой  RPMI  (BioMerieux, France) 2</vt:lpstr>
      <vt:lpstr>Е-тест, Etest®, на чашках Петри ø 140 мм с готовой агаровой средой  RPMI  (BioMerieux, France)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XII ежегодная конференция  «Инфекции в онкологии. Современная микробиологическая диагностика и лечение внутрибольничных инфекций» 2-3 декабря 2014   РЕЗИСТЕНТНОСТЬ СANDIDA SPP. В СВЕТЕ СОВРЕМЕННЫХ ПРЕДСТАВЛЕНИЙ</dc:title>
  <dc:creator>Наталия Багирова</dc:creator>
  <cp:lastModifiedBy>Наталия Дмитриева</cp:lastModifiedBy>
  <cp:revision>158</cp:revision>
  <dcterms:created xsi:type="dcterms:W3CDTF">2014-10-08T07:16:16Z</dcterms:created>
  <dcterms:modified xsi:type="dcterms:W3CDTF">2017-10-11T15:24:06Z</dcterms:modified>
</cp:coreProperties>
</file>