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71" r:id="rId12"/>
    <p:sldId id="272" r:id="rId13"/>
    <p:sldId id="262" r:id="rId14"/>
    <p:sldId id="268" r:id="rId15"/>
    <p:sldId id="269" r:id="rId16"/>
    <p:sldId id="270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05" y="-4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mick\Local%20Settings\Temp\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Лист3!$A$8</c:f>
              <c:strCache>
                <c:ptCount val="1"/>
                <c:pt idx="0">
                  <c:v>[Thermi]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cat>
            <c:strRef>
              <c:f>Лист3!$B$7:$O$7</c:f>
              <c:strCache>
                <c:ptCount val="14"/>
                <c:pt idx="0">
                  <c:v>26N22</c:v>
                </c:pt>
                <c:pt idx="1">
                  <c:v>23N1</c:v>
                </c:pt>
                <c:pt idx="2">
                  <c:v>27N27</c:v>
                </c:pt>
                <c:pt idx="3">
                  <c:v>25N20</c:v>
                </c:pt>
                <c:pt idx="4">
                  <c:v>29N6</c:v>
                </c:pt>
                <c:pt idx="5">
                  <c:v>18N7</c:v>
                </c:pt>
                <c:pt idx="6">
                  <c:v>27N18</c:v>
                </c:pt>
                <c:pt idx="7">
                  <c:v>27N17</c:v>
                </c:pt>
                <c:pt idx="8">
                  <c:v>25N21</c:v>
                </c:pt>
                <c:pt idx="9">
                  <c:v>26N14</c:v>
                </c:pt>
                <c:pt idx="10">
                  <c:v>7N84</c:v>
                </c:pt>
                <c:pt idx="11">
                  <c:v>299</c:v>
                </c:pt>
                <c:pt idx="12">
                  <c:v>311</c:v>
                </c:pt>
                <c:pt idx="13">
                  <c:v>1K12M</c:v>
                </c:pt>
              </c:strCache>
            </c:strRef>
          </c:cat>
          <c:val>
            <c:numRef>
              <c:f>Лист3!$B$8:$O$8</c:f>
              <c:numCache>
                <c:formatCode>0.00%</c:formatCode>
                <c:ptCount val="14"/>
                <c:pt idx="0">
                  <c:v>2.0100000000000001E-5</c:v>
                </c:pt>
                <c:pt idx="1">
                  <c:v>2.0100000000000001E-5</c:v>
                </c:pt>
                <c:pt idx="2">
                  <c:v>2.0100000000000001E-5</c:v>
                </c:pt>
                <c:pt idx="3">
                  <c:v>2.0100000000000001E-5</c:v>
                </c:pt>
                <c:pt idx="4">
                  <c:v>2.0100000000000001E-5</c:v>
                </c:pt>
                <c:pt idx="5">
                  <c:v>2.0100000000000001E-5</c:v>
                </c:pt>
                <c:pt idx="6">
                  <c:v>2.0100000000000001E-5</c:v>
                </c:pt>
                <c:pt idx="7">
                  <c:v>2.0100000000000001E-5</c:v>
                </c:pt>
                <c:pt idx="8">
                  <c:v>2.0100000000000001E-5</c:v>
                </c:pt>
                <c:pt idx="9">
                  <c:v>2.0100000000000001E-5</c:v>
                </c:pt>
                <c:pt idx="10">
                  <c:v>2.0100000000000001E-5</c:v>
                </c:pt>
                <c:pt idx="11">
                  <c:v>0</c:v>
                </c:pt>
                <c:pt idx="12">
                  <c:v>4.0200000000000001E-5</c:v>
                </c:pt>
                <c:pt idx="1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Лист3!$A$9</c:f>
              <c:strCache>
                <c:ptCount val="1"/>
                <c:pt idx="0">
                  <c:v>Actinobacteria</c:v>
                </c:pt>
              </c:strCache>
            </c:strRef>
          </c:tx>
          <c:spPr>
            <a:solidFill>
              <a:srgbClr val="006699"/>
            </a:solidFill>
          </c:spPr>
          <c:invertIfNegative val="0"/>
          <c:cat>
            <c:strRef>
              <c:f>Лист3!$B$7:$O$7</c:f>
              <c:strCache>
                <c:ptCount val="14"/>
                <c:pt idx="0">
                  <c:v>26N22</c:v>
                </c:pt>
                <c:pt idx="1">
                  <c:v>23N1</c:v>
                </c:pt>
                <c:pt idx="2">
                  <c:v>27N27</c:v>
                </c:pt>
                <c:pt idx="3">
                  <c:v>25N20</c:v>
                </c:pt>
                <c:pt idx="4">
                  <c:v>29N6</c:v>
                </c:pt>
                <c:pt idx="5">
                  <c:v>18N7</c:v>
                </c:pt>
                <c:pt idx="6">
                  <c:v>27N18</c:v>
                </c:pt>
                <c:pt idx="7">
                  <c:v>27N17</c:v>
                </c:pt>
                <c:pt idx="8">
                  <c:v>25N21</c:v>
                </c:pt>
                <c:pt idx="9">
                  <c:v>26N14</c:v>
                </c:pt>
                <c:pt idx="10">
                  <c:v>7N84</c:v>
                </c:pt>
                <c:pt idx="11">
                  <c:v>299</c:v>
                </c:pt>
                <c:pt idx="12">
                  <c:v>311</c:v>
                </c:pt>
                <c:pt idx="13">
                  <c:v>1K12M</c:v>
                </c:pt>
              </c:strCache>
            </c:strRef>
          </c:cat>
          <c:val>
            <c:numRef>
              <c:f>Лист3!$B$9:$O$9</c:f>
              <c:numCache>
                <c:formatCode>0.00%</c:formatCode>
                <c:ptCount val="14"/>
                <c:pt idx="0">
                  <c:v>0.06</c:v>
                </c:pt>
                <c:pt idx="1">
                  <c:v>7.0000000000000007E-2</c:v>
                </c:pt>
                <c:pt idx="2">
                  <c:v>0.21</c:v>
                </c:pt>
                <c:pt idx="3">
                  <c:v>0.08</c:v>
                </c:pt>
                <c:pt idx="4">
                  <c:v>8.3599999999999994E-3</c:v>
                </c:pt>
                <c:pt idx="5">
                  <c:v>7.0000000000000007E-2</c:v>
                </c:pt>
                <c:pt idx="6">
                  <c:v>0.04</c:v>
                </c:pt>
                <c:pt idx="7">
                  <c:v>0.03</c:v>
                </c:pt>
                <c:pt idx="8">
                  <c:v>0.04</c:v>
                </c:pt>
                <c:pt idx="9">
                  <c:v>0.01</c:v>
                </c:pt>
                <c:pt idx="10">
                  <c:v>0.05</c:v>
                </c:pt>
                <c:pt idx="11">
                  <c:v>0.06</c:v>
                </c:pt>
                <c:pt idx="12">
                  <c:v>0.05</c:v>
                </c:pt>
                <c:pt idx="13">
                  <c:v>1.2E-4</c:v>
                </c:pt>
              </c:numCache>
            </c:numRef>
          </c:val>
        </c:ser>
        <c:ser>
          <c:idx val="2"/>
          <c:order val="2"/>
          <c:tx>
            <c:strRef>
              <c:f>Лист3!$A$10</c:f>
              <c:strCache>
                <c:ptCount val="1"/>
                <c:pt idx="0">
                  <c:v>Bacteroidetes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cat>
            <c:strRef>
              <c:f>Лист3!$B$7:$O$7</c:f>
              <c:strCache>
                <c:ptCount val="14"/>
                <c:pt idx="0">
                  <c:v>26N22</c:v>
                </c:pt>
                <c:pt idx="1">
                  <c:v>23N1</c:v>
                </c:pt>
                <c:pt idx="2">
                  <c:v>27N27</c:v>
                </c:pt>
                <c:pt idx="3">
                  <c:v>25N20</c:v>
                </c:pt>
                <c:pt idx="4">
                  <c:v>29N6</c:v>
                </c:pt>
                <c:pt idx="5">
                  <c:v>18N7</c:v>
                </c:pt>
                <c:pt idx="6">
                  <c:v>27N18</c:v>
                </c:pt>
                <c:pt idx="7">
                  <c:v>27N17</c:v>
                </c:pt>
                <c:pt idx="8">
                  <c:v>25N21</c:v>
                </c:pt>
                <c:pt idx="9">
                  <c:v>26N14</c:v>
                </c:pt>
                <c:pt idx="10">
                  <c:v>7N84</c:v>
                </c:pt>
                <c:pt idx="11">
                  <c:v>299</c:v>
                </c:pt>
                <c:pt idx="12">
                  <c:v>311</c:v>
                </c:pt>
                <c:pt idx="13">
                  <c:v>1K12M</c:v>
                </c:pt>
              </c:strCache>
            </c:strRef>
          </c:cat>
          <c:val>
            <c:numRef>
              <c:f>Лист3!$B$10:$O$10</c:f>
              <c:numCache>
                <c:formatCode>0.00%</c:formatCode>
                <c:ptCount val="14"/>
                <c:pt idx="0">
                  <c:v>0.06</c:v>
                </c:pt>
                <c:pt idx="1">
                  <c:v>0.04</c:v>
                </c:pt>
                <c:pt idx="2">
                  <c:v>3.3199999999999999E-4</c:v>
                </c:pt>
                <c:pt idx="3">
                  <c:v>0.01</c:v>
                </c:pt>
                <c:pt idx="4">
                  <c:v>0.17</c:v>
                </c:pt>
                <c:pt idx="5">
                  <c:v>0.15</c:v>
                </c:pt>
                <c:pt idx="6">
                  <c:v>0.12</c:v>
                </c:pt>
                <c:pt idx="7">
                  <c:v>0.06</c:v>
                </c:pt>
                <c:pt idx="8">
                  <c:v>0.03</c:v>
                </c:pt>
                <c:pt idx="9">
                  <c:v>0.04</c:v>
                </c:pt>
                <c:pt idx="10">
                  <c:v>0.08</c:v>
                </c:pt>
                <c:pt idx="11">
                  <c:v>0.21</c:v>
                </c:pt>
                <c:pt idx="12">
                  <c:v>0.25</c:v>
                </c:pt>
                <c:pt idx="13">
                  <c:v>3.2000000000000003E-4</c:v>
                </c:pt>
              </c:numCache>
            </c:numRef>
          </c:val>
        </c:ser>
        <c:ser>
          <c:idx val="3"/>
          <c:order val="3"/>
          <c:tx>
            <c:strRef>
              <c:f>Лист3!$A$11</c:f>
              <c:strCache>
                <c:ptCount val="1"/>
                <c:pt idx="0">
                  <c:v>Cyanobacteria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cat>
            <c:strRef>
              <c:f>Лист3!$B$7:$O$7</c:f>
              <c:strCache>
                <c:ptCount val="14"/>
                <c:pt idx="0">
                  <c:v>26N22</c:v>
                </c:pt>
                <c:pt idx="1">
                  <c:v>23N1</c:v>
                </c:pt>
                <c:pt idx="2">
                  <c:v>27N27</c:v>
                </c:pt>
                <c:pt idx="3">
                  <c:v>25N20</c:v>
                </c:pt>
                <c:pt idx="4">
                  <c:v>29N6</c:v>
                </c:pt>
                <c:pt idx="5">
                  <c:v>18N7</c:v>
                </c:pt>
                <c:pt idx="6">
                  <c:v>27N18</c:v>
                </c:pt>
                <c:pt idx="7">
                  <c:v>27N17</c:v>
                </c:pt>
                <c:pt idx="8">
                  <c:v>25N21</c:v>
                </c:pt>
                <c:pt idx="9">
                  <c:v>26N14</c:v>
                </c:pt>
                <c:pt idx="10">
                  <c:v>7N84</c:v>
                </c:pt>
                <c:pt idx="11">
                  <c:v>299</c:v>
                </c:pt>
                <c:pt idx="12">
                  <c:v>311</c:v>
                </c:pt>
                <c:pt idx="13">
                  <c:v>1K12M</c:v>
                </c:pt>
              </c:strCache>
            </c:strRef>
          </c:cat>
          <c:val>
            <c:numRef>
              <c:f>Лист3!$B$11:$O$11</c:f>
              <c:numCache>
                <c:formatCode>0.00%</c:formatCode>
                <c:ptCount val="14"/>
                <c:pt idx="0">
                  <c:v>9.77E-4</c:v>
                </c:pt>
                <c:pt idx="1">
                  <c:v>0</c:v>
                </c:pt>
                <c:pt idx="2">
                  <c:v>5.2800000000000003E-5</c:v>
                </c:pt>
                <c:pt idx="3">
                  <c:v>0</c:v>
                </c:pt>
                <c:pt idx="4">
                  <c:v>0</c:v>
                </c:pt>
                <c:pt idx="5">
                  <c:v>1.8600000000000001E-5</c:v>
                </c:pt>
                <c:pt idx="6">
                  <c:v>1.11E-4</c:v>
                </c:pt>
                <c:pt idx="7">
                  <c:v>1.5200000000000001E-4</c:v>
                </c:pt>
                <c:pt idx="8">
                  <c:v>3.15E-5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1.0000000000000001E-5</c:v>
                </c:pt>
              </c:numCache>
            </c:numRef>
          </c:val>
        </c:ser>
        <c:ser>
          <c:idx val="4"/>
          <c:order val="4"/>
          <c:tx>
            <c:strRef>
              <c:f>Лист3!$A$12</c:f>
              <c:strCache>
                <c:ptCount val="1"/>
                <c:pt idx="0">
                  <c:v>Firmicutes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Лист3!$B$7:$O$7</c:f>
              <c:strCache>
                <c:ptCount val="14"/>
                <c:pt idx="0">
                  <c:v>26N22</c:v>
                </c:pt>
                <c:pt idx="1">
                  <c:v>23N1</c:v>
                </c:pt>
                <c:pt idx="2">
                  <c:v>27N27</c:v>
                </c:pt>
                <c:pt idx="3">
                  <c:v>25N20</c:v>
                </c:pt>
                <c:pt idx="4">
                  <c:v>29N6</c:v>
                </c:pt>
                <c:pt idx="5">
                  <c:v>18N7</c:v>
                </c:pt>
                <c:pt idx="6">
                  <c:v>27N18</c:v>
                </c:pt>
                <c:pt idx="7">
                  <c:v>27N17</c:v>
                </c:pt>
                <c:pt idx="8">
                  <c:v>25N21</c:v>
                </c:pt>
                <c:pt idx="9">
                  <c:v>26N14</c:v>
                </c:pt>
                <c:pt idx="10">
                  <c:v>7N84</c:v>
                </c:pt>
                <c:pt idx="11">
                  <c:v>299</c:v>
                </c:pt>
                <c:pt idx="12">
                  <c:v>311</c:v>
                </c:pt>
                <c:pt idx="13">
                  <c:v>1K12M</c:v>
                </c:pt>
              </c:strCache>
            </c:strRef>
          </c:cat>
          <c:val>
            <c:numRef>
              <c:f>Лист3!$B$12:$O$12</c:f>
              <c:numCache>
                <c:formatCode>0.00%</c:formatCode>
                <c:ptCount val="14"/>
                <c:pt idx="0">
                  <c:v>0.86</c:v>
                </c:pt>
                <c:pt idx="1">
                  <c:v>0.88</c:v>
                </c:pt>
                <c:pt idx="2">
                  <c:v>0.78</c:v>
                </c:pt>
                <c:pt idx="3">
                  <c:v>0.71</c:v>
                </c:pt>
                <c:pt idx="4">
                  <c:v>0.81</c:v>
                </c:pt>
                <c:pt idx="5">
                  <c:v>0.57999999999999996</c:v>
                </c:pt>
                <c:pt idx="6">
                  <c:v>0.7</c:v>
                </c:pt>
                <c:pt idx="7">
                  <c:v>0.74</c:v>
                </c:pt>
                <c:pt idx="8">
                  <c:v>0.86</c:v>
                </c:pt>
                <c:pt idx="9">
                  <c:v>0.02</c:v>
                </c:pt>
                <c:pt idx="10">
                  <c:v>0.39</c:v>
                </c:pt>
                <c:pt idx="11">
                  <c:v>0.7</c:v>
                </c:pt>
                <c:pt idx="12">
                  <c:v>0.32</c:v>
                </c:pt>
                <c:pt idx="13">
                  <c:v>3.65E-3</c:v>
                </c:pt>
              </c:numCache>
            </c:numRef>
          </c:val>
        </c:ser>
        <c:ser>
          <c:idx val="5"/>
          <c:order val="5"/>
          <c:tx>
            <c:strRef>
              <c:f>Лист3!$A$13</c:f>
              <c:strCache>
                <c:ptCount val="1"/>
                <c:pt idx="0">
                  <c:v>Fusobacteria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Лист3!$B$7:$O$7</c:f>
              <c:strCache>
                <c:ptCount val="14"/>
                <c:pt idx="0">
                  <c:v>26N22</c:v>
                </c:pt>
                <c:pt idx="1">
                  <c:v>23N1</c:v>
                </c:pt>
                <c:pt idx="2">
                  <c:v>27N27</c:v>
                </c:pt>
                <c:pt idx="3">
                  <c:v>25N20</c:v>
                </c:pt>
                <c:pt idx="4">
                  <c:v>29N6</c:v>
                </c:pt>
                <c:pt idx="5">
                  <c:v>18N7</c:v>
                </c:pt>
                <c:pt idx="6">
                  <c:v>27N18</c:v>
                </c:pt>
                <c:pt idx="7">
                  <c:v>27N17</c:v>
                </c:pt>
                <c:pt idx="8">
                  <c:v>25N21</c:v>
                </c:pt>
                <c:pt idx="9">
                  <c:v>26N14</c:v>
                </c:pt>
                <c:pt idx="10">
                  <c:v>7N84</c:v>
                </c:pt>
                <c:pt idx="11">
                  <c:v>299</c:v>
                </c:pt>
                <c:pt idx="12">
                  <c:v>311</c:v>
                </c:pt>
                <c:pt idx="13">
                  <c:v>1K12M</c:v>
                </c:pt>
              </c:strCache>
            </c:strRef>
          </c:cat>
          <c:val>
            <c:numRef>
              <c:f>Лист3!$B$13:$O$13</c:f>
              <c:numCache>
                <c:formatCode>0.00%</c:formatCode>
                <c:ptCount val="14"/>
                <c:pt idx="0">
                  <c:v>0</c:v>
                </c:pt>
                <c:pt idx="1">
                  <c:v>4.8500000000000003E-4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7.5500000000000003E-3</c:v>
                </c:pt>
                <c:pt idx="6">
                  <c:v>3.1E-4</c:v>
                </c:pt>
                <c:pt idx="7">
                  <c:v>1.6699999999999999E-4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6.3599999999999996E-4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ser>
          <c:idx val="6"/>
          <c:order val="6"/>
          <c:tx>
            <c:strRef>
              <c:f>Лист3!$A$14</c:f>
              <c:strCache>
                <c:ptCount val="1"/>
                <c:pt idx="0">
                  <c:v>Proteobacteria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Лист3!$B$7:$O$7</c:f>
              <c:strCache>
                <c:ptCount val="14"/>
                <c:pt idx="0">
                  <c:v>26N22</c:v>
                </c:pt>
                <c:pt idx="1">
                  <c:v>23N1</c:v>
                </c:pt>
                <c:pt idx="2">
                  <c:v>27N27</c:v>
                </c:pt>
                <c:pt idx="3">
                  <c:v>25N20</c:v>
                </c:pt>
                <c:pt idx="4">
                  <c:v>29N6</c:v>
                </c:pt>
                <c:pt idx="5">
                  <c:v>18N7</c:v>
                </c:pt>
                <c:pt idx="6">
                  <c:v>27N18</c:v>
                </c:pt>
                <c:pt idx="7">
                  <c:v>27N17</c:v>
                </c:pt>
                <c:pt idx="8">
                  <c:v>25N21</c:v>
                </c:pt>
                <c:pt idx="9">
                  <c:v>26N14</c:v>
                </c:pt>
                <c:pt idx="10">
                  <c:v>7N84</c:v>
                </c:pt>
                <c:pt idx="11">
                  <c:v>299</c:v>
                </c:pt>
                <c:pt idx="12">
                  <c:v>311</c:v>
                </c:pt>
                <c:pt idx="13">
                  <c:v>1K12M</c:v>
                </c:pt>
              </c:strCache>
            </c:strRef>
          </c:cat>
          <c:val>
            <c:numRef>
              <c:f>Лист3!$B$14:$O$14</c:f>
              <c:numCache>
                <c:formatCode>0.00%</c:formatCode>
                <c:ptCount val="14"/>
                <c:pt idx="0">
                  <c:v>0.02</c:v>
                </c:pt>
                <c:pt idx="1">
                  <c:v>0.02</c:v>
                </c:pt>
                <c:pt idx="2">
                  <c:v>7.3600000000000002E-3</c:v>
                </c:pt>
                <c:pt idx="3">
                  <c:v>0.2</c:v>
                </c:pt>
                <c:pt idx="4">
                  <c:v>3.8700000000000002E-3</c:v>
                </c:pt>
                <c:pt idx="5">
                  <c:v>0.19</c:v>
                </c:pt>
                <c:pt idx="6">
                  <c:v>0.14000000000000001</c:v>
                </c:pt>
                <c:pt idx="7">
                  <c:v>0.15</c:v>
                </c:pt>
                <c:pt idx="8">
                  <c:v>0.06</c:v>
                </c:pt>
                <c:pt idx="9">
                  <c:v>0.76</c:v>
                </c:pt>
                <c:pt idx="10">
                  <c:v>0.35</c:v>
                </c:pt>
                <c:pt idx="11">
                  <c:v>0.04</c:v>
                </c:pt>
                <c:pt idx="12">
                  <c:v>0.38</c:v>
                </c:pt>
                <c:pt idx="13">
                  <c:v>1</c:v>
                </c:pt>
              </c:numCache>
            </c:numRef>
          </c:val>
        </c:ser>
        <c:ser>
          <c:idx val="7"/>
          <c:order val="7"/>
          <c:tx>
            <c:strRef>
              <c:f>Лист3!$A$15</c:f>
              <c:strCache>
                <c:ptCount val="1"/>
                <c:pt idx="0">
                  <c:v>Tenericutes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Лист3!$B$7:$O$7</c:f>
              <c:strCache>
                <c:ptCount val="14"/>
                <c:pt idx="0">
                  <c:v>26N22</c:v>
                </c:pt>
                <c:pt idx="1">
                  <c:v>23N1</c:v>
                </c:pt>
                <c:pt idx="2">
                  <c:v>27N27</c:v>
                </c:pt>
                <c:pt idx="3">
                  <c:v>25N20</c:v>
                </c:pt>
                <c:pt idx="4">
                  <c:v>29N6</c:v>
                </c:pt>
                <c:pt idx="5">
                  <c:v>18N7</c:v>
                </c:pt>
                <c:pt idx="6">
                  <c:v>27N18</c:v>
                </c:pt>
                <c:pt idx="7">
                  <c:v>27N17</c:v>
                </c:pt>
                <c:pt idx="8">
                  <c:v>25N21</c:v>
                </c:pt>
                <c:pt idx="9">
                  <c:v>26N14</c:v>
                </c:pt>
                <c:pt idx="10">
                  <c:v>7N84</c:v>
                </c:pt>
                <c:pt idx="11">
                  <c:v>299</c:v>
                </c:pt>
                <c:pt idx="12">
                  <c:v>311</c:v>
                </c:pt>
                <c:pt idx="13">
                  <c:v>1K12M</c:v>
                </c:pt>
              </c:strCache>
            </c:strRef>
          </c:cat>
          <c:val>
            <c:numRef>
              <c:f>Лист3!$B$15:$O$15</c:f>
              <c:numCache>
                <c:formatCode>0.00%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1.4300000000000001E-4</c:v>
                </c:pt>
                <c:pt idx="3">
                  <c:v>0</c:v>
                </c:pt>
                <c:pt idx="4">
                  <c:v>0</c:v>
                </c:pt>
                <c:pt idx="5">
                  <c:v>2.96E-3</c:v>
                </c:pt>
                <c:pt idx="6">
                  <c:v>6.87E-4</c:v>
                </c:pt>
                <c:pt idx="7">
                  <c:v>0.02</c:v>
                </c:pt>
                <c:pt idx="8">
                  <c:v>0.01</c:v>
                </c:pt>
                <c:pt idx="9">
                  <c:v>0.16</c:v>
                </c:pt>
                <c:pt idx="10">
                  <c:v>0.13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ser>
          <c:idx val="8"/>
          <c:order val="8"/>
          <c:tx>
            <c:strRef>
              <c:f>Лист3!$A$16</c:f>
              <c:strCache>
                <c:ptCount val="1"/>
                <c:pt idx="0">
                  <c:v>TM7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Лист3!$B$7:$O$7</c:f>
              <c:strCache>
                <c:ptCount val="14"/>
                <c:pt idx="0">
                  <c:v>26N22</c:v>
                </c:pt>
                <c:pt idx="1">
                  <c:v>23N1</c:v>
                </c:pt>
                <c:pt idx="2">
                  <c:v>27N27</c:v>
                </c:pt>
                <c:pt idx="3">
                  <c:v>25N20</c:v>
                </c:pt>
                <c:pt idx="4">
                  <c:v>29N6</c:v>
                </c:pt>
                <c:pt idx="5">
                  <c:v>18N7</c:v>
                </c:pt>
                <c:pt idx="6">
                  <c:v>27N18</c:v>
                </c:pt>
                <c:pt idx="7">
                  <c:v>27N17</c:v>
                </c:pt>
                <c:pt idx="8">
                  <c:v>25N21</c:v>
                </c:pt>
                <c:pt idx="9">
                  <c:v>26N14</c:v>
                </c:pt>
                <c:pt idx="10">
                  <c:v>7N84</c:v>
                </c:pt>
                <c:pt idx="11">
                  <c:v>299</c:v>
                </c:pt>
                <c:pt idx="12">
                  <c:v>311</c:v>
                </c:pt>
                <c:pt idx="13">
                  <c:v>1K12M</c:v>
                </c:pt>
              </c:strCache>
            </c:strRef>
          </c:cat>
          <c:val>
            <c:numRef>
              <c:f>Лист3!$B$16:$O$16</c:f>
              <c:numCache>
                <c:formatCode>0.00%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4.5300000000000003E-5</c:v>
                </c:pt>
                <c:pt idx="3">
                  <c:v>0</c:v>
                </c:pt>
                <c:pt idx="4">
                  <c:v>0</c:v>
                </c:pt>
                <c:pt idx="5">
                  <c:v>7.4300000000000004E-5</c:v>
                </c:pt>
                <c:pt idx="6">
                  <c:v>2.6199999999999999E-3</c:v>
                </c:pt>
                <c:pt idx="7">
                  <c:v>0</c:v>
                </c:pt>
                <c:pt idx="8">
                  <c:v>3.9399999999999998E-4</c:v>
                </c:pt>
                <c:pt idx="9">
                  <c:v>8.4800000000000001E-4</c:v>
                </c:pt>
                <c:pt idx="10">
                  <c:v>6.4400000000000004E-4</c:v>
                </c:pt>
                <c:pt idx="11">
                  <c:v>2.5500000000000002E-4</c:v>
                </c:pt>
                <c:pt idx="12">
                  <c:v>2.0100000000000001E-5</c:v>
                </c:pt>
                <c:pt idx="1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9837568"/>
        <c:axId val="161096832"/>
      </c:barChart>
      <c:catAx>
        <c:axId val="1598375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61096832"/>
        <c:crosses val="autoZero"/>
        <c:auto val="1"/>
        <c:lblAlgn val="ctr"/>
        <c:lblOffset val="100"/>
        <c:noMultiLvlLbl val="0"/>
      </c:catAx>
      <c:valAx>
        <c:axId val="1610968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598375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 i="0" baseline="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775469038592397"/>
          <c:y val="4.4527595884003741E-2"/>
          <c:w val="0.64804850782541068"/>
          <c:h val="0.8617337566199921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Лист3!$A$6</c:f>
              <c:strCache>
                <c:ptCount val="1"/>
                <c:pt idx="0">
                  <c:v>[Thermi]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strRef>
              <c:f>Лист3!$B$5:$G$5</c:f>
              <c:strCache>
                <c:ptCount val="6"/>
                <c:pt idx="0">
                  <c:v>299</c:v>
                </c:pt>
                <c:pt idx="1">
                  <c:v>311</c:v>
                </c:pt>
                <c:pt idx="2">
                  <c:v>1K12N</c:v>
                </c:pt>
                <c:pt idx="3">
                  <c:v>1K12M</c:v>
                </c:pt>
                <c:pt idx="4">
                  <c:v>3K10N</c:v>
                </c:pt>
                <c:pt idx="5">
                  <c:v>3K10Z</c:v>
                </c:pt>
              </c:strCache>
            </c:strRef>
          </c:cat>
          <c:val>
            <c:numRef>
              <c:f>Лист3!$B$6:$G$6</c:f>
              <c:numCache>
                <c:formatCode>0.00%</c:formatCode>
                <c:ptCount val="6"/>
                <c:pt idx="0">
                  <c:v>0</c:v>
                </c:pt>
                <c:pt idx="1">
                  <c:v>4.0200000000000022E-5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Лист3!$A$7</c:f>
              <c:strCache>
                <c:ptCount val="1"/>
                <c:pt idx="0">
                  <c:v>Actinobacteria</c:v>
                </c:pt>
              </c:strCache>
            </c:strRef>
          </c:tx>
          <c:spPr>
            <a:solidFill>
              <a:srgbClr val="214F87"/>
            </a:solidFill>
          </c:spPr>
          <c:invertIfNegative val="0"/>
          <c:cat>
            <c:strRef>
              <c:f>Лист3!$B$5:$G$5</c:f>
              <c:strCache>
                <c:ptCount val="6"/>
                <c:pt idx="0">
                  <c:v>299</c:v>
                </c:pt>
                <c:pt idx="1">
                  <c:v>311</c:v>
                </c:pt>
                <c:pt idx="2">
                  <c:v>1K12N</c:v>
                </c:pt>
                <c:pt idx="3">
                  <c:v>1K12M</c:v>
                </c:pt>
                <c:pt idx="4">
                  <c:v>3K10N</c:v>
                </c:pt>
                <c:pt idx="5">
                  <c:v>3K10Z</c:v>
                </c:pt>
              </c:strCache>
            </c:strRef>
          </c:cat>
          <c:val>
            <c:numRef>
              <c:f>Лист3!$B$7:$G$7</c:f>
              <c:numCache>
                <c:formatCode>0.00%</c:formatCode>
                <c:ptCount val="6"/>
                <c:pt idx="0">
                  <c:v>6.0000000000000026E-2</c:v>
                </c:pt>
                <c:pt idx="1">
                  <c:v>5.0000000000000024E-2</c:v>
                </c:pt>
                <c:pt idx="2">
                  <c:v>0.70000000000000029</c:v>
                </c:pt>
                <c:pt idx="3">
                  <c:v>1.2000000000000007E-4</c:v>
                </c:pt>
                <c:pt idx="4">
                  <c:v>2.0000000000000011E-2</c:v>
                </c:pt>
                <c:pt idx="5">
                  <c:v>0.1</c:v>
                </c:pt>
              </c:numCache>
            </c:numRef>
          </c:val>
        </c:ser>
        <c:ser>
          <c:idx val="2"/>
          <c:order val="2"/>
          <c:tx>
            <c:strRef>
              <c:f>Лист3!$A$8</c:f>
              <c:strCache>
                <c:ptCount val="1"/>
                <c:pt idx="0">
                  <c:v>Bacteroidetes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cat>
            <c:strRef>
              <c:f>Лист3!$B$5:$G$5</c:f>
              <c:strCache>
                <c:ptCount val="6"/>
                <c:pt idx="0">
                  <c:v>299</c:v>
                </c:pt>
                <c:pt idx="1">
                  <c:v>311</c:v>
                </c:pt>
                <c:pt idx="2">
                  <c:v>1K12N</c:v>
                </c:pt>
                <c:pt idx="3">
                  <c:v>1K12M</c:v>
                </c:pt>
                <c:pt idx="4">
                  <c:v>3K10N</c:v>
                </c:pt>
                <c:pt idx="5">
                  <c:v>3K10Z</c:v>
                </c:pt>
              </c:strCache>
            </c:strRef>
          </c:cat>
          <c:val>
            <c:numRef>
              <c:f>Лист3!$B$8:$G$8</c:f>
              <c:numCache>
                <c:formatCode>0.00%</c:formatCode>
                <c:ptCount val="6"/>
                <c:pt idx="0">
                  <c:v>0.21000000000000008</c:v>
                </c:pt>
                <c:pt idx="1">
                  <c:v>0.25</c:v>
                </c:pt>
                <c:pt idx="2">
                  <c:v>6.5500000000000029E-3</c:v>
                </c:pt>
                <c:pt idx="3">
                  <c:v>3.2000000000000035E-4</c:v>
                </c:pt>
                <c:pt idx="4">
                  <c:v>1.8100000000000013E-3</c:v>
                </c:pt>
                <c:pt idx="5">
                  <c:v>1.0000000000000005E-2</c:v>
                </c:pt>
              </c:numCache>
            </c:numRef>
          </c:val>
        </c:ser>
        <c:ser>
          <c:idx val="3"/>
          <c:order val="3"/>
          <c:tx>
            <c:strRef>
              <c:f>Лист3!$A$9</c:f>
              <c:strCache>
                <c:ptCount val="1"/>
                <c:pt idx="0">
                  <c:v>Cyanobacteria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Лист3!$B$5:$G$5</c:f>
              <c:strCache>
                <c:ptCount val="6"/>
                <c:pt idx="0">
                  <c:v>299</c:v>
                </c:pt>
                <c:pt idx="1">
                  <c:v>311</c:v>
                </c:pt>
                <c:pt idx="2">
                  <c:v>1K12N</c:v>
                </c:pt>
                <c:pt idx="3">
                  <c:v>1K12M</c:v>
                </c:pt>
                <c:pt idx="4">
                  <c:v>3K10N</c:v>
                </c:pt>
                <c:pt idx="5">
                  <c:v>3K10Z</c:v>
                </c:pt>
              </c:strCache>
            </c:strRef>
          </c:cat>
          <c:val>
            <c:numRef>
              <c:f>Лист3!$B$9:$G$9</c:f>
              <c:numCache>
                <c:formatCode>0.00%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1.8100000000000017E-4</c:v>
                </c:pt>
                <c:pt idx="3">
                  <c:v>1.0000000000000011E-5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Лист3!$A$10</c:f>
              <c:strCache>
                <c:ptCount val="1"/>
                <c:pt idx="0">
                  <c:v>Firmicutes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cat>
            <c:strRef>
              <c:f>Лист3!$B$5:$G$5</c:f>
              <c:strCache>
                <c:ptCount val="6"/>
                <c:pt idx="0">
                  <c:v>299</c:v>
                </c:pt>
                <c:pt idx="1">
                  <c:v>311</c:v>
                </c:pt>
                <c:pt idx="2">
                  <c:v>1K12N</c:v>
                </c:pt>
                <c:pt idx="3">
                  <c:v>1K12M</c:v>
                </c:pt>
                <c:pt idx="4">
                  <c:v>3K10N</c:v>
                </c:pt>
                <c:pt idx="5">
                  <c:v>3K10Z</c:v>
                </c:pt>
              </c:strCache>
            </c:strRef>
          </c:cat>
          <c:val>
            <c:numRef>
              <c:f>Лист3!$B$10:$G$10</c:f>
              <c:numCache>
                <c:formatCode>0.00%</c:formatCode>
                <c:ptCount val="6"/>
                <c:pt idx="0">
                  <c:v>0.70000000000000029</c:v>
                </c:pt>
                <c:pt idx="1">
                  <c:v>0.32000000000000017</c:v>
                </c:pt>
                <c:pt idx="2">
                  <c:v>2.0000000000000011E-2</c:v>
                </c:pt>
                <c:pt idx="3">
                  <c:v>3.6500000000000018E-3</c:v>
                </c:pt>
                <c:pt idx="4">
                  <c:v>0.92</c:v>
                </c:pt>
                <c:pt idx="5">
                  <c:v>0.34000000000000008</c:v>
                </c:pt>
              </c:numCache>
            </c:numRef>
          </c:val>
        </c:ser>
        <c:ser>
          <c:idx val="5"/>
          <c:order val="5"/>
          <c:tx>
            <c:strRef>
              <c:f>Лист3!$A$11</c:f>
              <c:strCache>
                <c:ptCount val="1"/>
                <c:pt idx="0">
                  <c:v>Fusobacteria</c:v>
                </c:pt>
              </c:strCache>
            </c:strRef>
          </c:tx>
          <c:spPr>
            <a:solidFill>
              <a:srgbClr val="FF66FF"/>
            </a:solidFill>
          </c:spPr>
          <c:invertIfNegative val="0"/>
          <c:cat>
            <c:strRef>
              <c:f>Лист3!$B$5:$G$5</c:f>
              <c:strCache>
                <c:ptCount val="6"/>
                <c:pt idx="0">
                  <c:v>299</c:v>
                </c:pt>
                <c:pt idx="1">
                  <c:v>311</c:v>
                </c:pt>
                <c:pt idx="2">
                  <c:v>1K12N</c:v>
                </c:pt>
                <c:pt idx="3">
                  <c:v>1K12M</c:v>
                </c:pt>
                <c:pt idx="4">
                  <c:v>3K10N</c:v>
                </c:pt>
                <c:pt idx="5">
                  <c:v>3K10Z</c:v>
                </c:pt>
              </c:strCache>
            </c:strRef>
          </c:cat>
          <c:val>
            <c:numRef>
              <c:f>Лист3!$B$11:$G$11</c:f>
              <c:numCache>
                <c:formatCode>0.00%</c:formatCode>
                <c:ptCount val="6"/>
                <c:pt idx="0">
                  <c:v>6.3600000000000039E-4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1.4200000000000009E-4</c:v>
                </c:pt>
              </c:numCache>
            </c:numRef>
          </c:val>
        </c:ser>
        <c:ser>
          <c:idx val="6"/>
          <c:order val="6"/>
          <c:tx>
            <c:strRef>
              <c:f>Лист3!$A$12</c:f>
              <c:strCache>
                <c:ptCount val="1"/>
                <c:pt idx="0">
                  <c:v>Proteobacteria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Лист3!$B$5:$G$5</c:f>
              <c:strCache>
                <c:ptCount val="6"/>
                <c:pt idx="0">
                  <c:v>299</c:v>
                </c:pt>
                <c:pt idx="1">
                  <c:v>311</c:v>
                </c:pt>
                <c:pt idx="2">
                  <c:v>1K12N</c:v>
                </c:pt>
                <c:pt idx="3">
                  <c:v>1K12M</c:v>
                </c:pt>
                <c:pt idx="4">
                  <c:v>3K10N</c:v>
                </c:pt>
                <c:pt idx="5">
                  <c:v>3K10Z</c:v>
                </c:pt>
              </c:strCache>
            </c:strRef>
          </c:cat>
          <c:val>
            <c:numRef>
              <c:f>Лист3!$B$12:$G$12</c:f>
              <c:numCache>
                <c:formatCode>0.00%</c:formatCode>
                <c:ptCount val="6"/>
                <c:pt idx="0">
                  <c:v>4.0000000000000022E-2</c:v>
                </c:pt>
                <c:pt idx="1">
                  <c:v>0.38000000000000017</c:v>
                </c:pt>
                <c:pt idx="2">
                  <c:v>0.27</c:v>
                </c:pt>
                <c:pt idx="3">
                  <c:v>1</c:v>
                </c:pt>
                <c:pt idx="4">
                  <c:v>5.0000000000000024E-2</c:v>
                </c:pt>
                <c:pt idx="5">
                  <c:v>0.54</c:v>
                </c:pt>
              </c:numCache>
            </c:numRef>
          </c:val>
        </c:ser>
        <c:ser>
          <c:idx val="7"/>
          <c:order val="7"/>
          <c:tx>
            <c:strRef>
              <c:f>Лист3!$A$13</c:f>
              <c:strCache>
                <c:ptCount val="1"/>
                <c:pt idx="0">
                  <c:v>TM7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Лист3!$B$5:$G$5</c:f>
              <c:strCache>
                <c:ptCount val="6"/>
                <c:pt idx="0">
                  <c:v>299</c:v>
                </c:pt>
                <c:pt idx="1">
                  <c:v>311</c:v>
                </c:pt>
                <c:pt idx="2">
                  <c:v>1K12N</c:v>
                </c:pt>
                <c:pt idx="3">
                  <c:v>1K12M</c:v>
                </c:pt>
                <c:pt idx="4">
                  <c:v>3K10N</c:v>
                </c:pt>
                <c:pt idx="5">
                  <c:v>3K10Z</c:v>
                </c:pt>
              </c:strCache>
            </c:strRef>
          </c:cat>
          <c:val>
            <c:numRef>
              <c:f>Лист3!$B$13:$G$13</c:f>
              <c:numCache>
                <c:formatCode>0.00%</c:formatCode>
                <c:ptCount val="6"/>
                <c:pt idx="0">
                  <c:v>2.5500000000000018E-4</c:v>
                </c:pt>
                <c:pt idx="1">
                  <c:v>2.0100000000000011E-5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9.9300000000000104E-4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447424"/>
        <c:axId val="23448960"/>
      </c:barChart>
      <c:catAx>
        <c:axId val="23447424"/>
        <c:scaling>
          <c:orientation val="minMax"/>
        </c:scaling>
        <c:delete val="0"/>
        <c:axPos val="b"/>
        <c:majorTickMark val="out"/>
        <c:minorTickMark val="none"/>
        <c:tickLblPos val="nextTo"/>
        <c:crossAx val="23448960"/>
        <c:crosses val="autoZero"/>
        <c:auto val="1"/>
        <c:lblAlgn val="ctr"/>
        <c:lblOffset val="100"/>
        <c:noMultiLvlLbl val="0"/>
      </c:catAx>
      <c:valAx>
        <c:axId val="234489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34474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399825021872264"/>
          <c:y val="4.7717566641868547E-2"/>
          <c:w val="0.55180470496743461"/>
          <c:h val="0.7595293992675279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Тебуев!$A$10</c:f>
              <c:strCache>
                <c:ptCount val="1"/>
                <c:pt idx="0">
                  <c:v>Actinobacteria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Тебуев!$B$9:$E$9</c:f>
              <c:strCache>
                <c:ptCount val="4"/>
                <c:pt idx="0">
                  <c:v>25N21(A)</c:v>
                </c:pt>
                <c:pt idx="1">
                  <c:v>26N14(A)</c:v>
                </c:pt>
                <c:pt idx="2">
                  <c:v>26N17(N)</c:v>
                </c:pt>
                <c:pt idx="3">
                  <c:v>26N18(Z)</c:v>
                </c:pt>
              </c:strCache>
            </c:strRef>
          </c:cat>
          <c:val>
            <c:numRef>
              <c:f>Тебуев!$B$10:$E$10</c:f>
              <c:numCache>
                <c:formatCode>0.00%</c:formatCode>
                <c:ptCount val="4"/>
                <c:pt idx="0">
                  <c:v>0.04</c:v>
                </c:pt>
                <c:pt idx="1">
                  <c:v>0.01</c:v>
                </c:pt>
                <c:pt idx="2">
                  <c:v>0.04</c:v>
                </c:pt>
                <c:pt idx="3">
                  <c:v>0.01</c:v>
                </c:pt>
              </c:numCache>
            </c:numRef>
          </c:val>
        </c:ser>
        <c:ser>
          <c:idx val="1"/>
          <c:order val="1"/>
          <c:tx>
            <c:strRef>
              <c:f>Тебуев!$A$11</c:f>
              <c:strCache>
                <c:ptCount val="1"/>
                <c:pt idx="0">
                  <c:v>Bacteroidetes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cat>
            <c:strRef>
              <c:f>Тебуев!$B$9:$E$9</c:f>
              <c:strCache>
                <c:ptCount val="4"/>
                <c:pt idx="0">
                  <c:v>25N21(A)</c:v>
                </c:pt>
                <c:pt idx="1">
                  <c:v>26N14(A)</c:v>
                </c:pt>
                <c:pt idx="2">
                  <c:v>26N17(N)</c:v>
                </c:pt>
                <c:pt idx="3">
                  <c:v>26N18(Z)</c:v>
                </c:pt>
              </c:strCache>
            </c:strRef>
          </c:cat>
          <c:val>
            <c:numRef>
              <c:f>Тебуев!$B$11:$E$11</c:f>
              <c:numCache>
                <c:formatCode>0.00%</c:formatCode>
                <c:ptCount val="4"/>
                <c:pt idx="0">
                  <c:v>0.03</c:v>
                </c:pt>
                <c:pt idx="1">
                  <c:v>0.04</c:v>
                </c:pt>
                <c:pt idx="2">
                  <c:v>0.02</c:v>
                </c:pt>
                <c:pt idx="3">
                  <c:v>0.01</c:v>
                </c:pt>
              </c:numCache>
            </c:numRef>
          </c:val>
        </c:ser>
        <c:ser>
          <c:idx val="2"/>
          <c:order val="2"/>
          <c:tx>
            <c:strRef>
              <c:f>Тебуев!$A$12</c:f>
              <c:strCache>
                <c:ptCount val="1"/>
                <c:pt idx="0">
                  <c:v>Cyanobacteria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Тебуев!$B$9:$E$9</c:f>
              <c:strCache>
                <c:ptCount val="4"/>
                <c:pt idx="0">
                  <c:v>25N21(A)</c:v>
                </c:pt>
                <c:pt idx="1">
                  <c:v>26N14(A)</c:v>
                </c:pt>
                <c:pt idx="2">
                  <c:v>26N17(N)</c:v>
                </c:pt>
                <c:pt idx="3">
                  <c:v>26N18(Z)</c:v>
                </c:pt>
              </c:strCache>
            </c:strRef>
          </c:cat>
          <c:val>
            <c:numRef>
              <c:f>Тебуев!$B$12:$E$12</c:f>
              <c:numCache>
                <c:formatCode>0.00%</c:formatCode>
                <c:ptCount val="4"/>
                <c:pt idx="0">
                  <c:v>3.15E-5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Тебуев!$A$13</c:f>
              <c:strCache>
                <c:ptCount val="1"/>
                <c:pt idx="0">
                  <c:v>Firmicutes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Тебуев!$B$9:$E$9</c:f>
              <c:strCache>
                <c:ptCount val="4"/>
                <c:pt idx="0">
                  <c:v>25N21(A)</c:v>
                </c:pt>
                <c:pt idx="1">
                  <c:v>26N14(A)</c:v>
                </c:pt>
                <c:pt idx="2">
                  <c:v>26N17(N)</c:v>
                </c:pt>
                <c:pt idx="3">
                  <c:v>26N18(Z)</c:v>
                </c:pt>
              </c:strCache>
            </c:strRef>
          </c:cat>
          <c:val>
            <c:numRef>
              <c:f>Тебуев!$B$13:$E$13</c:f>
              <c:numCache>
                <c:formatCode>0.00%</c:formatCode>
                <c:ptCount val="4"/>
                <c:pt idx="0">
                  <c:v>0.86</c:v>
                </c:pt>
                <c:pt idx="1">
                  <c:v>0.02</c:v>
                </c:pt>
                <c:pt idx="2">
                  <c:v>0.02</c:v>
                </c:pt>
                <c:pt idx="3">
                  <c:v>0.59</c:v>
                </c:pt>
              </c:numCache>
            </c:numRef>
          </c:val>
        </c:ser>
        <c:ser>
          <c:idx val="4"/>
          <c:order val="4"/>
          <c:tx>
            <c:strRef>
              <c:f>Тебуев!$A$14</c:f>
              <c:strCache>
                <c:ptCount val="1"/>
                <c:pt idx="0">
                  <c:v>Fusobacteria</c:v>
                </c:pt>
              </c:strCache>
            </c:strRef>
          </c:tx>
          <c:invertIfNegative val="0"/>
          <c:cat>
            <c:strRef>
              <c:f>Тебуев!$B$9:$E$9</c:f>
              <c:strCache>
                <c:ptCount val="4"/>
                <c:pt idx="0">
                  <c:v>25N21(A)</c:v>
                </c:pt>
                <c:pt idx="1">
                  <c:v>26N14(A)</c:v>
                </c:pt>
                <c:pt idx="2">
                  <c:v>26N17(N)</c:v>
                </c:pt>
                <c:pt idx="3">
                  <c:v>26N18(Z)</c:v>
                </c:pt>
              </c:strCache>
            </c:strRef>
          </c:cat>
          <c:val>
            <c:numRef>
              <c:f>Тебуев!$B$14:$E$14</c:f>
              <c:numCache>
                <c:formatCode>0.00%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5"/>
          <c:order val="5"/>
          <c:tx>
            <c:strRef>
              <c:f>Тебуев!$A$15</c:f>
              <c:strCache>
                <c:ptCount val="1"/>
                <c:pt idx="0">
                  <c:v>Proteobacteria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cat>
            <c:strRef>
              <c:f>Тебуев!$B$9:$E$9</c:f>
              <c:strCache>
                <c:ptCount val="4"/>
                <c:pt idx="0">
                  <c:v>25N21(A)</c:v>
                </c:pt>
                <c:pt idx="1">
                  <c:v>26N14(A)</c:v>
                </c:pt>
                <c:pt idx="2">
                  <c:v>26N17(N)</c:v>
                </c:pt>
                <c:pt idx="3">
                  <c:v>26N18(Z)</c:v>
                </c:pt>
              </c:strCache>
            </c:strRef>
          </c:cat>
          <c:val>
            <c:numRef>
              <c:f>Тебуев!$B$15:$E$15</c:f>
              <c:numCache>
                <c:formatCode>0.00%</c:formatCode>
                <c:ptCount val="4"/>
                <c:pt idx="0">
                  <c:v>0.06</c:v>
                </c:pt>
                <c:pt idx="1">
                  <c:v>0.76</c:v>
                </c:pt>
                <c:pt idx="2">
                  <c:v>0.91</c:v>
                </c:pt>
                <c:pt idx="3">
                  <c:v>0.35</c:v>
                </c:pt>
              </c:numCache>
            </c:numRef>
          </c:val>
        </c:ser>
        <c:ser>
          <c:idx val="6"/>
          <c:order val="6"/>
          <c:tx>
            <c:strRef>
              <c:f>Тебуев!$A$16</c:f>
              <c:strCache>
                <c:ptCount val="1"/>
                <c:pt idx="0">
                  <c:v>Tenericutes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Тебуев!$B$9:$E$9</c:f>
              <c:strCache>
                <c:ptCount val="4"/>
                <c:pt idx="0">
                  <c:v>25N21(A)</c:v>
                </c:pt>
                <c:pt idx="1">
                  <c:v>26N14(A)</c:v>
                </c:pt>
                <c:pt idx="2">
                  <c:v>26N17(N)</c:v>
                </c:pt>
                <c:pt idx="3">
                  <c:v>26N18(Z)</c:v>
                </c:pt>
              </c:strCache>
            </c:strRef>
          </c:cat>
          <c:val>
            <c:numRef>
              <c:f>Тебуев!$B$16:$E$16</c:f>
              <c:numCache>
                <c:formatCode>0.00%</c:formatCode>
                <c:ptCount val="4"/>
                <c:pt idx="0">
                  <c:v>0.01</c:v>
                </c:pt>
                <c:pt idx="1">
                  <c:v>0.16</c:v>
                </c:pt>
                <c:pt idx="2">
                  <c:v>0</c:v>
                </c:pt>
                <c:pt idx="3">
                  <c:v>0.04</c:v>
                </c:pt>
              </c:numCache>
            </c:numRef>
          </c:val>
        </c:ser>
        <c:ser>
          <c:idx val="7"/>
          <c:order val="7"/>
          <c:tx>
            <c:strRef>
              <c:f>Тебуев!$A$17</c:f>
              <c:strCache>
                <c:ptCount val="1"/>
                <c:pt idx="0">
                  <c:v>TM7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Тебуев!$B$9:$E$9</c:f>
              <c:strCache>
                <c:ptCount val="4"/>
                <c:pt idx="0">
                  <c:v>25N21(A)</c:v>
                </c:pt>
                <c:pt idx="1">
                  <c:v>26N14(A)</c:v>
                </c:pt>
                <c:pt idx="2">
                  <c:v>26N17(N)</c:v>
                </c:pt>
                <c:pt idx="3">
                  <c:v>26N18(Z)</c:v>
                </c:pt>
              </c:strCache>
            </c:strRef>
          </c:cat>
          <c:val>
            <c:numRef>
              <c:f>Тебуев!$B$17:$E$17</c:f>
              <c:numCache>
                <c:formatCode>0.00%</c:formatCode>
                <c:ptCount val="4"/>
                <c:pt idx="0">
                  <c:v>3.9399999999999998E-4</c:v>
                </c:pt>
                <c:pt idx="1">
                  <c:v>8.4800000000000001E-4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0282240"/>
        <c:axId val="130283776"/>
      </c:barChart>
      <c:catAx>
        <c:axId val="130282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30283776"/>
        <c:crosses val="autoZero"/>
        <c:auto val="1"/>
        <c:lblAlgn val="ctr"/>
        <c:lblOffset val="100"/>
        <c:noMultiLvlLbl val="0"/>
      </c:catAx>
      <c:valAx>
        <c:axId val="1302837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302822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24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4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Firmicutes</a:t>
            </a:r>
            <a:endParaRPr lang="ru-RU" sz="2400" baseline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0141990264037508"/>
          <c:y val="4.7160396617089526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Firmicutes!$A$4</c:f>
              <c:strCache>
                <c:ptCount val="1"/>
                <c:pt idx="0">
                  <c:v>Bacilli_Bacillaceae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strRef>
              <c:f>Firmicutes!$B$3:$O$3</c:f>
              <c:strCache>
                <c:ptCount val="14"/>
                <c:pt idx="0">
                  <c:v>P1S</c:v>
                </c:pt>
                <c:pt idx="1">
                  <c:v>P2S</c:v>
                </c:pt>
                <c:pt idx="2">
                  <c:v>P3S1</c:v>
                </c:pt>
                <c:pt idx="3">
                  <c:v>P3S2</c:v>
                </c:pt>
                <c:pt idx="4">
                  <c:v>P3N</c:v>
                </c:pt>
                <c:pt idx="5">
                  <c:v>P4S1</c:v>
                </c:pt>
                <c:pt idx="6">
                  <c:v>P4S2</c:v>
                </c:pt>
                <c:pt idx="7">
                  <c:v>P4N</c:v>
                </c:pt>
                <c:pt idx="8">
                  <c:v>P5S1</c:v>
                </c:pt>
                <c:pt idx="9">
                  <c:v>P5S2</c:v>
                </c:pt>
                <c:pt idx="10">
                  <c:v>P5S3</c:v>
                </c:pt>
                <c:pt idx="11">
                  <c:v>P5S4</c:v>
                </c:pt>
                <c:pt idx="12">
                  <c:v>P5S5</c:v>
                </c:pt>
                <c:pt idx="13">
                  <c:v>P5S6</c:v>
                </c:pt>
              </c:strCache>
            </c:strRef>
          </c:cat>
          <c:val>
            <c:numRef>
              <c:f>Firmicutes!$B$4:$O$4</c:f>
              <c:numCache>
                <c:formatCode>0.000%</c:formatCode>
                <c:ptCount val="14"/>
                <c:pt idx="0">
                  <c:v>0</c:v>
                </c:pt>
                <c:pt idx="1">
                  <c:v>2.3600000000000001E-3</c:v>
                </c:pt>
                <c:pt idx="2">
                  <c:v>2.6300000000000047E-3</c:v>
                </c:pt>
                <c:pt idx="3">
                  <c:v>3.1700000000000053E-3</c:v>
                </c:pt>
                <c:pt idx="4">
                  <c:v>3.1200000000000128E-5</c:v>
                </c:pt>
                <c:pt idx="5">
                  <c:v>1.1800000000000037E-3</c:v>
                </c:pt>
                <c:pt idx="6">
                  <c:v>6.3400000000000145E-5</c:v>
                </c:pt>
                <c:pt idx="7">
                  <c:v>2.0000000000000011E-2</c:v>
                </c:pt>
                <c:pt idx="8">
                  <c:v>8.6500000000000066E-3</c:v>
                </c:pt>
                <c:pt idx="9">
                  <c:v>2.7400000000000063E-3</c:v>
                </c:pt>
                <c:pt idx="10">
                  <c:v>6.1600000000000001E-4</c:v>
                </c:pt>
                <c:pt idx="11">
                  <c:v>2.1400000000000047E-3</c:v>
                </c:pt>
                <c:pt idx="12">
                  <c:v>1.0800000000000024E-3</c:v>
                </c:pt>
                <c:pt idx="13">
                  <c:v>3.9699999999999996E-3</c:v>
                </c:pt>
              </c:numCache>
            </c:numRef>
          </c:val>
        </c:ser>
        <c:ser>
          <c:idx val="1"/>
          <c:order val="1"/>
          <c:tx>
            <c:strRef>
              <c:f>Firmicutes!$A$5</c:f>
              <c:strCache>
                <c:ptCount val="1"/>
                <c:pt idx="0">
                  <c:v>Bacilli_Planococcaceae</c:v>
                </c:pt>
              </c:strCache>
            </c:strRef>
          </c:tx>
          <c:spPr>
            <a:solidFill>
              <a:srgbClr val="49AD63"/>
            </a:solidFill>
          </c:spPr>
          <c:invertIfNegative val="0"/>
          <c:cat>
            <c:strRef>
              <c:f>Firmicutes!$B$3:$O$3</c:f>
              <c:strCache>
                <c:ptCount val="14"/>
                <c:pt idx="0">
                  <c:v>P1S</c:v>
                </c:pt>
                <c:pt idx="1">
                  <c:v>P2S</c:v>
                </c:pt>
                <c:pt idx="2">
                  <c:v>P3S1</c:v>
                </c:pt>
                <c:pt idx="3">
                  <c:v>P3S2</c:v>
                </c:pt>
                <c:pt idx="4">
                  <c:v>P3N</c:v>
                </c:pt>
                <c:pt idx="5">
                  <c:v>P4S1</c:v>
                </c:pt>
                <c:pt idx="6">
                  <c:v>P4S2</c:v>
                </c:pt>
                <c:pt idx="7">
                  <c:v>P4N</c:v>
                </c:pt>
                <c:pt idx="8">
                  <c:v>P5S1</c:v>
                </c:pt>
                <c:pt idx="9">
                  <c:v>P5S2</c:v>
                </c:pt>
                <c:pt idx="10">
                  <c:v>P5S3</c:v>
                </c:pt>
                <c:pt idx="11">
                  <c:v>P5S4</c:v>
                </c:pt>
                <c:pt idx="12">
                  <c:v>P5S5</c:v>
                </c:pt>
                <c:pt idx="13">
                  <c:v>P5S6</c:v>
                </c:pt>
              </c:strCache>
            </c:strRef>
          </c:cat>
          <c:val>
            <c:numRef>
              <c:f>Firmicutes!$B$5:$O$5</c:f>
              <c:numCache>
                <c:formatCode>0.000%</c:formatCode>
                <c:ptCount val="14"/>
                <c:pt idx="0">
                  <c:v>0</c:v>
                </c:pt>
                <c:pt idx="1">
                  <c:v>2.2900000000000012E-3</c:v>
                </c:pt>
                <c:pt idx="2">
                  <c:v>6.0200000000000002E-3</c:v>
                </c:pt>
                <c:pt idx="3">
                  <c:v>4.2300000000000107E-3</c:v>
                </c:pt>
                <c:pt idx="4">
                  <c:v>0</c:v>
                </c:pt>
                <c:pt idx="5">
                  <c:v>6.6300000000000126E-4</c:v>
                </c:pt>
                <c:pt idx="6">
                  <c:v>6.3400000000000145E-5</c:v>
                </c:pt>
                <c:pt idx="7">
                  <c:v>6.0000000000000032E-2</c:v>
                </c:pt>
                <c:pt idx="8">
                  <c:v>3.0900000000000012E-3</c:v>
                </c:pt>
                <c:pt idx="9">
                  <c:v>2.7000000000000053E-3</c:v>
                </c:pt>
                <c:pt idx="10">
                  <c:v>9.5700000000000288E-4</c:v>
                </c:pt>
                <c:pt idx="11">
                  <c:v>1.9700000000000052E-3</c:v>
                </c:pt>
                <c:pt idx="12">
                  <c:v>1.2500000000000026E-3</c:v>
                </c:pt>
                <c:pt idx="13">
                  <c:v>2.3700000000000001E-3</c:v>
                </c:pt>
              </c:numCache>
            </c:numRef>
          </c:val>
        </c:ser>
        <c:ser>
          <c:idx val="2"/>
          <c:order val="2"/>
          <c:tx>
            <c:strRef>
              <c:f>Firmicutes!$A$6</c:f>
              <c:strCache>
                <c:ptCount val="1"/>
                <c:pt idx="0">
                  <c:v>Bacilli_Staphylococcaceae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cat>
            <c:strRef>
              <c:f>Firmicutes!$B$3:$O$3</c:f>
              <c:strCache>
                <c:ptCount val="14"/>
                <c:pt idx="0">
                  <c:v>P1S</c:v>
                </c:pt>
                <c:pt idx="1">
                  <c:v>P2S</c:v>
                </c:pt>
                <c:pt idx="2">
                  <c:v>P3S1</c:v>
                </c:pt>
                <c:pt idx="3">
                  <c:v>P3S2</c:v>
                </c:pt>
                <c:pt idx="4">
                  <c:v>P3N</c:v>
                </c:pt>
                <c:pt idx="5">
                  <c:v>P4S1</c:v>
                </c:pt>
                <c:pt idx="6">
                  <c:v>P4S2</c:v>
                </c:pt>
                <c:pt idx="7">
                  <c:v>P4N</c:v>
                </c:pt>
                <c:pt idx="8">
                  <c:v>P5S1</c:v>
                </c:pt>
                <c:pt idx="9">
                  <c:v>P5S2</c:v>
                </c:pt>
                <c:pt idx="10">
                  <c:v>P5S3</c:v>
                </c:pt>
                <c:pt idx="11">
                  <c:v>P5S4</c:v>
                </c:pt>
                <c:pt idx="12">
                  <c:v>P5S5</c:v>
                </c:pt>
                <c:pt idx="13">
                  <c:v>P5S6</c:v>
                </c:pt>
              </c:strCache>
            </c:strRef>
          </c:cat>
          <c:val>
            <c:numRef>
              <c:f>Firmicutes!$B$6:$O$6</c:f>
              <c:numCache>
                <c:formatCode>0.000%</c:formatCode>
                <c:ptCount val="14"/>
                <c:pt idx="0">
                  <c:v>5.9200000000000151E-5</c:v>
                </c:pt>
                <c:pt idx="1">
                  <c:v>8.7700000000000208E-3</c:v>
                </c:pt>
                <c:pt idx="2">
                  <c:v>3.0000000000000002E-2</c:v>
                </c:pt>
                <c:pt idx="3">
                  <c:v>2.0000000000000011E-2</c:v>
                </c:pt>
                <c:pt idx="4">
                  <c:v>3.1200000000000128E-5</c:v>
                </c:pt>
                <c:pt idx="5">
                  <c:v>3.8900000000000002E-3</c:v>
                </c:pt>
                <c:pt idx="6">
                  <c:v>1.1199999999999999E-3</c:v>
                </c:pt>
                <c:pt idx="7">
                  <c:v>0.22</c:v>
                </c:pt>
                <c:pt idx="8">
                  <c:v>2.0000000000000011E-2</c:v>
                </c:pt>
                <c:pt idx="9">
                  <c:v>4.2400000000000024E-3</c:v>
                </c:pt>
                <c:pt idx="10">
                  <c:v>5.9000000000000137E-3</c:v>
                </c:pt>
                <c:pt idx="11">
                  <c:v>5.5700000000000107E-3</c:v>
                </c:pt>
                <c:pt idx="12">
                  <c:v>4.4000000000000107E-3</c:v>
                </c:pt>
                <c:pt idx="13">
                  <c:v>9.7900000000000001E-3</c:v>
                </c:pt>
              </c:numCache>
            </c:numRef>
          </c:val>
        </c:ser>
        <c:ser>
          <c:idx val="3"/>
          <c:order val="3"/>
          <c:tx>
            <c:strRef>
              <c:f>Firmicutes!$A$7</c:f>
              <c:strCache>
                <c:ptCount val="1"/>
                <c:pt idx="0">
                  <c:v>Bacilli_Gemellaceae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cat>
            <c:strRef>
              <c:f>Firmicutes!$B$3:$O$3</c:f>
              <c:strCache>
                <c:ptCount val="14"/>
                <c:pt idx="0">
                  <c:v>P1S</c:v>
                </c:pt>
                <c:pt idx="1">
                  <c:v>P2S</c:v>
                </c:pt>
                <c:pt idx="2">
                  <c:v>P3S1</c:v>
                </c:pt>
                <c:pt idx="3">
                  <c:v>P3S2</c:v>
                </c:pt>
                <c:pt idx="4">
                  <c:v>P3N</c:v>
                </c:pt>
                <c:pt idx="5">
                  <c:v>P4S1</c:v>
                </c:pt>
                <c:pt idx="6">
                  <c:v>P4S2</c:v>
                </c:pt>
                <c:pt idx="7">
                  <c:v>P4N</c:v>
                </c:pt>
                <c:pt idx="8">
                  <c:v>P5S1</c:v>
                </c:pt>
                <c:pt idx="9">
                  <c:v>P5S2</c:v>
                </c:pt>
                <c:pt idx="10">
                  <c:v>P5S3</c:v>
                </c:pt>
                <c:pt idx="11">
                  <c:v>P5S4</c:v>
                </c:pt>
                <c:pt idx="12">
                  <c:v>P5S5</c:v>
                </c:pt>
                <c:pt idx="13">
                  <c:v>P5S6</c:v>
                </c:pt>
              </c:strCache>
            </c:strRef>
          </c:cat>
          <c:val>
            <c:numRef>
              <c:f>Firmicutes!$B$7:$O$7</c:f>
              <c:numCache>
                <c:formatCode>0.000%</c:formatCode>
                <c:ptCount val="14"/>
                <c:pt idx="0">
                  <c:v>5.3800000000000154E-6</c:v>
                </c:pt>
                <c:pt idx="1">
                  <c:v>4.0800000000000107E-3</c:v>
                </c:pt>
                <c:pt idx="2">
                  <c:v>3.3000000000000048E-3</c:v>
                </c:pt>
                <c:pt idx="3">
                  <c:v>2.0000000000000011E-2</c:v>
                </c:pt>
                <c:pt idx="4">
                  <c:v>3.1200000000000128E-5</c:v>
                </c:pt>
                <c:pt idx="5">
                  <c:v>6.6300000000000118E-3</c:v>
                </c:pt>
                <c:pt idx="6">
                  <c:v>1.4800000000000021E-3</c:v>
                </c:pt>
                <c:pt idx="7">
                  <c:v>3.1100000000000067E-4</c:v>
                </c:pt>
                <c:pt idx="8">
                  <c:v>1.0000000000000005E-2</c:v>
                </c:pt>
                <c:pt idx="9">
                  <c:v>2.5300000000000001E-3</c:v>
                </c:pt>
                <c:pt idx="10">
                  <c:v>3.8900000000000056E-4</c:v>
                </c:pt>
                <c:pt idx="11">
                  <c:v>2.5300000000000001E-3</c:v>
                </c:pt>
                <c:pt idx="12">
                  <c:v>1.3400000000000026E-3</c:v>
                </c:pt>
                <c:pt idx="13">
                  <c:v>6.7000000000000106E-3</c:v>
                </c:pt>
              </c:numCache>
            </c:numRef>
          </c:val>
        </c:ser>
        <c:ser>
          <c:idx val="4"/>
          <c:order val="4"/>
          <c:tx>
            <c:strRef>
              <c:f>Firmicutes!$A$8</c:f>
              <c:strCache>
                <c:ptCount val="1"/>
                <c:pt idx="0">
                  <c:v>Bacilli_Aerococcaceae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Firmicutes!$B$3:$O$3</c:f>
              <c:strCache>
                <c:ptCount val="14"/>
                <c:pt idx="0">
                  <c:v>P1S</c:v>
                </c:pt>
                <c:pt idx="1">
                  <c:v>P2S</c:v>
                </c:pt>
                <c:pt idx="2">
                  <c:v>P3S1</c:v>
                </c:pt>
                <c:pt idx="3">
                  <c:v>P3S2</c:v>
                </c:pt>
                <c:pt idx="4">
                  <c:v>P3N</c:v>
                </c:pt>
                <c:pt idx="5">
                  <c:v>P4S1</c:v>
                </c:pt>
                <c:pt idx="6">
                  <c:v>P4S2</c:v>
                </c:pt>
                <c:pt idx="7">
                  <c:v>P4N</c:v>
                </c:pt>
                <c:pt idx="8">
                  <c:v>P5S1</c:v>
                </c:pt>
                <c:pt idx="9">
                  <c:v>P5S2</c:v>
                </c:pt>
                <c:pt idx="10">
                  <c:v>P5S3</c:v>
                </c:pt>
                <c:pt idx="11">
                  <c:v>P5S4</c:v>
                </c:pt>
                <c:pt idx="12">
                  <c:v>P5S5</c:v>
                </c:pt>
                <c:pt idx="13">
                  <c:v>P5S6</c:v>
                </c:pt>
              </c:strCache>
            </c:strRef>
          </c:cat>
          <c:val>
            <c:numRef>
              <c:f>Firmicutes!$B$8:$O$8</c:f>
              <c:numCache>
                <c:formatCode>0.000%</c:formatCode>
                <c:ptCount val="14"/>
                <c:pt idx="0">
                  <c:v>2.6900000000000088E-5</c:v>
                </c:pt>
                <c:pt idx="1">
                  <c:v>2.0000000000000011E-2</c:v>
                </c:pt>
                <c:pt idx="2">
                  <c:v>9.550000000000029E-3</c:v>
                </c:pt>
                <c:pt idx="3">
                  <c:v>3.0000000000000002E-2</c:v>
                </c:pt>
                <c:pt idx="4">
                  <c:v>0</c:v>
                </c:pt>
                <c:pt idx="5">
                  <c:v>2.0000000000000011E-2</c:v>
                </c:pt>
                <c:pt idx="6">
                  <c:v>9.2900000000000025E-4</c:v>
                </c:pt>
                <c:pt idx="7">
                  <c:v>4.0000000000000022E-2</c:v>
                </c:pt>
                <c:pt idx="8">
                  <c:v>0.11</c:v>
                </c:pt>
                <c:pt idx="9">
                  <c:v>3.0000000000000002E-2</c:v>
                </c:pt>
                <c:pt idx="10">
                  <c:v>2.5100000000000001E-3</c:v>
                </c:pt>
                <c:pt idx="11">
                  <c:v>3.0000000000000002E-2</c:v>
                </c:pt>
                <c:pt idx="12">
                  <c:v>1.0000000000000005E-2</c:v>
                </c:pt>
                <c:pt idx="13">
                  <c:v>0.05</c:v>
                </c:pt>
              </c:numCache>
            </c:numRef>
          </c:val>
        </c:ser>
        <c:ser>
          <c:idx val="5"/>
          <c:order val="5"/>
          <c:tx>
            <c:strRef>
              <c:f>Firmicutes!$A$9</c:f>
              <c:strCache>
                <c:ptCount val="1"/>
                <c:pt idx="0">
                  <c:v>Bacilli_Carnobacteriaceae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Firmicutes!$B$3:$O$3</c:f>
              <c:strCache>
                <c:ptCount val="14"/>
                <c:pt idx="0">
                  <c:v>P1S</c:v>
                </c:pt>
                <c:pt idx="1">
                  <c:v>P2S</c:v>
                </c:pt>
                <c:pt idx="2">
                  <c:v>P3S1</c:v>
                </c:pt>
                <c:pt idx="3">
                  <c:v>P3S2</c:v>
                </c:pt>
                <c:pt idx="4">
                  <c:v>P3N</c:v>
                </c:pt>
                <c:pt idx="5">
                  <c:v>P4S1</c:v>
                </c:pt>
                <c:pt idx="6">
                  <c:v>P4S2</c:v>
                </c:pt>
                <c:pt idx="7">
                  <c:v>P4N</c:v>
                </c:pt>
                <c:pt idx="8">
                  <c:v>P5S1</c:v>
                </c:pt>
                <c:pt idx="9">
                  <c:v>P5S2</c:v>
                </c:pt>
                <c:pt idx="10">
                  <c:v>P5S3</c:v>
                </c:pt>
                <c:pt idx="11">
                  <c:v>P5S4</c:v>
                </c:pt>
                <c:pt idx="12">
                  <c:v>P5S5</c:v>
                </c:pt>
                <c:pt idx="13">
                  <c:v>P5S6</c:v>
                </c:pt>
              </c:strCache>
            </c:strRef>
          </c:cat>
          <c:val>
            <c:numRef>
              <c:f>Firmicutes!$B$9:$O$9</c:f>
              <c:numCache>
                <c:formatCode>0.000%</c:formatCode>
                <c:ptCount val="14"/>
                <c:pt idx="0">
                  <c:v>5.3800000000000129E-5</c:v>
                </c:pt>
                <c:pt idx="1">
                  <c:v>0.11</c:v>
                </c:pt>
                <c:pt idx="2">
                  <c:v>1.0000000000000005E-2</c:v>
                </c:pt>
                <c:pt idx="3">
                  <c:v>0.13</c:v>
                </c:pt>
                <c:pt idx="4">
                  <c:v>3.1200000000000128E-5</c:v>
                </c:pt>
                <c:pt idx="5">
                  <c:v>8.0000000000000043E-2</c:v>
                </c:pt>
                <c:pt idx="6">
                  <c:v>4.9600000000000095E-3</c:v>
                </c:pt>
                <c:pt idx="7">
                  <c:v>4.2100000000000096E-4</c:v>
                </c:pt>
                <c:pt idx="8">
                  <c:v>0.11</c:v>
                </c:pt>
                <c:pt idx="9">
                  <c:v>0.14000000000000001</c:v>
                </c:pt>
                <c:pt idx="10">
                  <c:v>6.0300000000000128E-3</c:v>
                </c:pt>
                <c:pt idx="11">
                  <c:v>9.0000000000000024E-2</c:v>
                </c:pt>
                <c:pt idx="12">
                  <c:v>7.0000000000000021E-2</c:v>
                </c:pt>
                <c:pt idx="13">
                  <c:v>0.16</c:v>
                </c:pt>
              </c:numCache>
            </c:numRef>
          </c:val>
        </c:ser>
        <c:ser>
          <c:idx val="6"/>
          <c:order val="6"/>
          <c:tx>
            <c:strRef>
              <c:f>Firmicutes!$A$10</c:f>
              <c:strCache>
                <c:ptCount val="1"/>
                <c:pt idx="0">
                  <c:v>Bacilli_Lactobacillaceae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Firmicutes!$B$3:$O$3</c:f>
              <c:strCache>
                <c:ptCount val="14"/>
                <c:pt idx="0">
                  <c:v>P1S</c:v>
                </c:pt>
                <c:pt idx="1">
                  <c:v>P2S</c:v>
                </c:pt>
                <c:pt idx="2">
                  <c:v>P3S1</c:v>
                </c:pt>
                <c:pt idx="3">
                  <c:v>P3S2</c:v>
                </c:pt>
                <c:pt idx="4">
                  <c:v>P3N</c:v>
                </c:pt>
                <c:pt idx="5">
                  <c:v>P4S1</c:v>
                </c:pt>
                <c:pt idx="6">
                  <c:v>P4S2</c:v>
                </c:pt>
                <c:pt idx="7">
                  <c:v>P4N</c:v>
                </c:pt>
                <c:pt idx="8">
                  <c:v>P5S1</c:v>
                </c:pt>
                <c:pt idx="9">
                  <c:v>P5S2</c:v>
                </c:pt>
                <c:pt idx="10">
                  <c:v>P5S3</c:v>
                </c:pt>
                <c:pt idx="11">
                  <c:v>P5S4</c:v>
                </c:pt>
                <c:pt idx="12">
                  <c:v>P5S5</c:v>
                </c:pt>
                <c:pt idx="13">
                  <c:v>P5S6</c:v>
                </c:pt>
              </c:strCache>
            </c:strRef>
          </c:cat>
          <c:val>
            <c:numRef>
              <c:f>Firmicutes!$B$10:$O$10</c:f>
              <c:numCache>
                <c:formatCode>0.000%</c:formatCode>
                <c:ptCount val="14"/>
                <c:pt idx="0">
                  <c:v>2.1500000000000055E-5</c:v>
                </c:pt>
                <c:pt idx="1">
                  <c:v>5.9500000000000134E-4</c:v>
                </c:pt>
                <c:pt idx="2">
                  <c:v>1.0700000000000039E-4</c:v>
                </c:pt>
                <c:pt idx="3">
                  <c:v>4.8800000000000107E-4</c:v>
                </c:pt>
                <c:pt idx="4">
                  <c:v>0</c:v>
                </c:pt>
                <c:pt idx="5">
                  <c:v>8.1400000000000005E-4</c:v>
                </c:pt>
                <c:pt idx="6">
                  <c:v>2.9600000000000064E-4</c:v>
                </c:pt>
                <c:pt idx="7">
                  <c:v>3.6600000000000144E-5</c:v>
                </c:pt>
                <c:pt idx="8">
                  <c:v>1.8200000000000046E-3</c:v>
                </c:pt>
                <c:pt idx="9">
                  <c:v>2.0000000000000011E-2</c:v>
                </c:pt>
                <c:pt idx="10">
                  <c:v>1.6200000000000069E-5</c:v>
                </c:pt>
                <c:pt idx="11">
                  <c:v>2.7900000000000071E-4</c:v>
                </c:pt>
                <c:pt idx="12">
                  <c:v>5.5300000000000141E-4</c:v>
                </c:pt>
                <c:pt idx="13">
                  <c:v>5.2900000000000126E-4</c:v>
                </c:pt>
              </c:numCache>
            </c:numRef>
          </c:val>
        </c:ser>
        <c:ser>
          <c:idx val="7"/>
          <c:order val="7"/>
          <c:tx>
            <c:strRef>
              <c:f>Firmicutes!$A$11</c:f>
              <c:strCache>
                <c:ptCount val="1"/>
                <c:pt idx="0">
                  <c:v>Bacilli_Streptococcaceae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Firmicutes!$B$3:$O$3</c:f>
              <c:strCache>
                <c:ptCount val="14"/>
                <c:pt idx="0">
                  <c:v>P1S</c:v>
                </c:pt>
                <c:pt idx="1">
                  <c:v>P2S</c:v>
                </c:pt>
                <c:pt idx="2">
                  <c:v>P3S1</c:v>
                </c:pt>
                <c:pt idx="3">
                  <c:v>P3S2</c:v>
                </c:pt>
                <c:pt idx="4">
                  <c:v>P3N</c:v>
                </c:pt>
                <c:pt idx="5">
                  <c:v>P4S1</c:v>
                </c:pt>
                <c:pt idx="6">
                  <c:v>P4S2</c:v>
                </c:pt>
                <c:pt idx="7">
                  <c:v>P4N</c:v>
                </c:pt>
                <c:pt idx="8">
                  <c:v>P5S1</c:v>
                </c:pt>
                <c:pt idx="9">
                  <c:v>P5S2</c:v>
                </c:pt>
                <c:pt idx="10">
                  <c:v>P5S3</c:v>
                </c:pt>
                <c:pt idx="11">
                  <c:v>P5S4</c:v>
                </c:pt>
                <c:pt idx="12">
                  <c:v>P5S5</c:v>
                </c:pt>
                <c:pt idx="13">
                  <c:v>P5S6</c:v>
                </c:pt>
              </c:strCache>
            </c:strRef>
          </c:cat>
          <c:val>
            <c:numRef>
              <c:f>Firmicutes!$B$11:$O$11</c:f>
              <c:numCache>
                <c:formatCode>0.000%</c:formatCode>
                <c:ptCount val="14"/>
                <c:pt idx="0">
                  <c:v>1.1199999999999999E-3</c:v>
                </c:pt>
                <c:pt idx="1">
                  <c:v>0.29000000000000031</c:v>
                </c:pt>
                <c:pt idx="2">
                  <c:v>0.82000000000000062</c:v>
                </c:pt>
                <c:pt idx="3">
                  <c:v>0.39000000000000068</c:v>
                </c:pt>
                <c:pt idx="4">
                  <c:v>3.1200000000000128E-5</c:v>
                </c:pt>
                <c:pt idx="5">
                  <c:v>0.42000000000000032</c:v>
                </c:pt>
                <c:pt idx="6">
                  <c:v>7.0000000000000021E-2</c:v>
                </c:pt>
                <c:pt idx="7">
                  <c:v>3.7400000000000089E-3</c:v>
                </c:pt>
                <c:pt idx="8">
                  <c:v>0.17</c:v>
                </c:pt>
                <c:pt idx="9">
                  <c:v>0.41000000000000031</c:v>
                </c:pt>
                <c:pt idx="10">
                  <c:v>0.05</c:v>
                </c:pt>
                <c:pt idx="11">
                  <c:v>0.33000000000000085</c:v>
                </c:pt>
                <c:pt idx="12">
                  <c:v>0.52</c:v>
                </c:pt>
                <c:pt idx="13">
                  <c:v>0.32000000000000067</c:v>
                </c:pt>
              </c:numCache>
            </c:numRef>
          </c:val>
        </c:ser>
        <c:ser>
          <c:idx val="8"/>
          <c:order val="8"/>
          <c:tx>
            <c:strRef>
              <c:f>Firmicutes!$A$12</c:f>
              <c:strCache>
                <c:ptCount val="1"/>
                <c:pt idx="0">
                  <c:v>Clostr_UN</c:v>
                </c:pt>
              </c:strCache>
            </c:strRef>
          </c:tx>
          <c:invertIfNegative val="0"/>
          <c:cat>
            <c:strRef>
              <c:f>Firmicutes!$B$3:$O$3</c:f>
              <c:strCache>
                <c:ptCount val="14"/>
                <c:pt idx="0">
                  <c:v>P1S</c:v>
                </c:pt>
                <c:pt idx="1">
                  <c:v>P2S</c:v>
                </c:pt>
                <c:pt idx="2">
                  <c:v>P3S1</c:v>
                </c:pt>
                <c:pt idx="3">
                  <c:v>P3S2</c:v>
                </c:pt>
                <c:pt idx="4">
                  <c:v>P3N</c:v>
                </c:pt>
                <c:pt idx="5">
                  <c:v>P4S1</c:v>
                </c:pt>
                <c:pt idx="6">
                  <c:v>P4S2</c:v>
                </c:pt>
                <c:pt idx="7">
                  <c:v>P4N</c:v>
                </c:pt>
                <c:pt idx="8">
                  <c:v>P5S1</c:v>
                </c:pt>
                <c:pt idx="9">
                  <c:v>P5S2</c:v>
                </c:pt>
                <c:pt idx="10">
                  <c:v>P5S3</c:v>
                </c:pt>
                <c:pt idx="11">
                  <c:v>P5S4</c:v>
                </c:pt>
                <c:pt idx="12">
                  <c:v>P5S5</c:v>
                </c:pt>
                <c:pt idx="13">
                  <c:v>P5S6</c:v>
                </c:pt>
              </c:strCache>
            </c:strRef>
          </c:cat>
          <c:val>
            <c:numRef>
              <c:f>Firmicutes!$B$12:$O$12</c:f>
              <c:numCache>
                <c:formatCode>0.000%</c:formatCode>
                <c:ptCount val="14"/>
                <c:pt idx="0">
                  <c:v>0</c:v>
                </c:pt>
                <c:pt idx="1">
                  <c:v>1.0499999999999978E-3</c:v>
                </c:pt>
                <c:pt idx="2">
                  <c:v>3.3900000000000002E-3</c:v>
                </c:pt>
                <c:pt idx="3">
                  <c:v>8.7900000000000027E-3</c:v>
                </c:pt>
                <c:pt idx="4">
                  <c:v>0</c:v>
                </c:pt>
                <c:pt idx="5">
                  <c:v>7.6500000000000014E-3</c:v>
                </c:pt>
                <c:pt idx="6">
                  <c:v>2.3200000000000016E-4</c:v>
                </c:pt>
                <c:pt idx="7">
                  <c:v>1.1000000000000044E-4</c:v>
                </c:pt>
                <c:pt idx="8">
                  <c:v>1.7300000000000044E-4</c:v>
                </c:pt>
                <c:pt idx="9">
                  <c:v>1.7000000000000032E-3</c:v>
                </c:pt>
                <c:pt idx="10">
                  <c:v>1.0000000000000005E-2</c:v>
                </c:pt>
                <c:pt idx="11">
                  <c:v>3.0000000000000002E-2</c:v>
                </c:pt>
                <c:pt idx="12">
                  <c:v>3.2300000000000072E-3</c:v>
                </c:pt>
                <c:pt idx="13">
                  <c:v>7.4000000000000177E-3</c:v>
                </c:pt>
              </c:numCache>
            </c:numRef>
          </c:val>
        </c:ser>
        <c:ser>
          <c:idx val="9"/>
          <c:order val="9"/>
          <c:tx>
            <c:strRef>
              <c:f>Firmicutes!$A$13</c:f>
              <c:strCache>
                <c:ptCount val="1"/>
                <c:pt idx="0">
                  <c:v>Clostr_Tissierellaceae</c:v>
                </c:pt>
              </c:strCache>
            </c:strRef>
          </c:tx>
          <c:invertIfNegative val="0"/>
          <c:cat>
            <c:strRef>
              <c:f>Firmicutes!$B$3:$O$3</c:f>
              <c:strCache>
                <c:ptCount val="14"/>
                <c:pt idx="0">
                  <c:v>P1S</c:v>
                </c:pt>
                <c:pt idx="1">
                  <c:v>P2S</c:v>
                </c:pt>
                <c:pt idx="2">
                  <c:v>P3S1</c:v>
                </c:pt>
                <c:pt idx="3">
                  <c:v>P3S2</c:v>
                </c:pt>
                <c:pt idx="4">
                  <c:v>P3N</c:v>
                </c:pt>
                <c:pt idx="5">
                  <c:v>P4S1</c:v>
                </c:pt>
                <c:pt idx="6">
                  <c:v>P4S2</c:v>
                </c:pt>
                <c:pt idx="7">
                  <c:v>P4N</c:v>
                </c:pt>
                <c:pt idx="8">
                  <c:v>P5S1</c:v>
                </c:pt>
                <c:pt idx="9">
                  <c:v>P5S2</c:v>
                </c:pt>
                <c:pt idx="10">
                  <c:v>P5S3</c:v>
                </c:pt>
                <c:pt idx="11">
                  <c:v>P5S4</c:v>
                </c:pt>
                <c:pt idx="12">
                  <c:v>P5S5</c:v>
                </c:pt>
                <c:pt idx="13">
                  <c:v>P5S6</c:v>
                </c:pt>
              </c:strCache>
            </c:strRef>
          </c:cat>
          <c:val>
            <c:numRef>
              <c:f>Firmicutes!$B$13:$O$13</c:f>
              <c:numCache>
                <c:formatCode>0.000%</c:formatCode>
                <c:ptCount val="14"/>
                <c:pt idx="0">
                  <c:v>0</c:v>
                </c:pt>
                <c:pt idx="1">
                  <c:v>1.2700000000000044E-5</c:v>
                </c:pt>
                <c:pt idx="2">
                  <c:v>3.0000000000000002E-2</c:v>
                </c:pt>
                <c:pt idx="3">
                  <c:v>2.6500000000000048E-3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2.6800000000000099E-5</c:v>
                </c:pt>
                <c:pt idx="10">
                  <c:v>8.1100000000000047E-5</c:v>
                </c:pt>
                <c:pt idx="11">
                  <c:v>1.160000000000005E-4</c:v>
                </c:pt>
                <c:pt idx="12">
                  <c:v>8.7300000000000048E-5</c:v>
                </c:pt>
                <c:pt idx="13">
                  <c:v>7.2100000000000148E-4</c:v>
                </c:pt>
              </c:numCache>
            </c:numRef>
          </c:val>
        </c:ser>
        <c:ser>
          <c:idx val="10"/>
          <c:order val="10"/>
          <c:tx>
            <c:strRef>
              <c:f>Firmicutes!$A$14</c:f>
              <c:strCache>
                <c:ptCount val="1"/>
                <c:pt idx="0">
                  <c:v>Clostr_Lachnospiraceae</c:v>
                </c:pt>
              </c:strCache>
            </c:strRef>
          </c:tx>
          <c:invertIfNegative val="0"/>
          <c:cat>
            <c:strRef>
              <c:f>Firmicutes!$B$3:$O$3</c:f>
              <c:strCache>
                <c:ptCount val="14"/>
                <c:pt idx="0">
                  <c:v>P1S</c:v>
                </c:pt>
                <c:pt idx="1">
                  <c:v>P2S</c:v>
                </c:pt>
                <c:pt idx="2">
                  <c:v>P3S1</c:v>
                </c:pt>
                <c:pt idx="3">
                  <c:v>P3S2</c:v>
                </c:pt>
                <c:pt idx="4">
                  <c:v>P3N</c:v>
                </c:pt>
                <c:pt idx="5">
                  <c:v>P4S1</c:v>
                </c:pt>
                <c:pt idx="6">
                  <c:v>P4S2</c:v>
                </c:pt>
                <c:pt idx="7">
                  <c:v>P4N</c:v>
                </c:pt>
                <c:pt idx="8">
                  <c:v>P5S1</c:v>
                </c:pt>
                <c:pt idx="9">
                  <c:v>P5S2</c:v>
                </c:pt>
                <c:pt idx="10">
                  <c:v>P5S3</c:v>
                </c:pt>
                <c:pt idx="11">
                  <c:v>P5S4</c:v>
                </c:pt>
                <c:pt idx="12">
                  <c:v>P5S5</c:v>
                </c:pt>
                <c:pt idx="13">
                  <c:v>P5S6</c:v>
                </c:pt>
              </c:strCache>
            </c:strRef>
          </c:cat>
          <c:val>
            <c:numRef>
              <c:f>Firmicutes!$B$14:$O$14</c:f>
              <c:numCache>
                <c:formatCode>0.000%</c:formatCode>
                <c:ptCount val="14"/>
                <c:pt idx="0">
                  <c:v>5.3800000000000154E-6</c:v>
                </c:pt>
                <c:pt idx="1">
                  <c:v>6.3100000000000014E-3</c:v>
                </c:pt>
                <c:pt idx="2">
                  <c:v>1.0000000000000005E-2</c:v>
                </c:pt>
                <c:pt idx="3">
                  <c:v>3.0000000000000002E-2</c:v>
                </c:pt>
                <c:pt idx="4">
                  <c:v>0</c:v>
                </c:pt>
                <c:pt idx="5">
                  <c:v>3.0000000000000002E-2</c:v>
                </c:pt>
                <c:pt idx="6">
                  <c:v>8.6600000000000218E-4</c:v>
                </c:pt>
                <c:pt idx="7">
                  <c:v>1.1000000000000044E-4</c:v>
                </c:pt>
                <c:pt idx="8">
                  <c:v>4.7200000000000002E-3</c:v>
                </c:pt>
                <c:pt idx="9">
                  <c:v>1.0000000000000005E-2</c:v>
                </c:pt>
                <c:pt idx="10">
                  <c:v>4.0000000000000022E-2</c:v>
                </c:pt>
                <c:pt idx="11">
                  <c:v>9.0000000000000024E-2</c:v>
                </c:pt>
                <c:pt idx="12">
                  <c:v>1.0000000000000005E-2</c:v>
                </c:pt>
                <c:pt idx="13">
                  <c:v>3.0000000000000002E-2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5521024"/>
        <c:axId val="155522560"/>
      </c:barChart>
      <c:catAx>
        <c:axId val="155521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55522560"/>
        <c:crosses val="autoZero"/>
        <c:auto val="1"/>
        <c:lblAlgn val="ctr"/>
        <c:lblOffset val="100"/>
        <c:noMultiLvlLbl val="0"/>
      </c:catAx>
      <c:valAx>
        <c:axId val="1555225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  <a:alpha val="24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55521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500" b="1" i="0" baseline="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24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24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Proteobacteria</a:t>
            </a:r>
            <a:endParaRPr lang="ru-RU" sz="2400" baseline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1715105733734561"/>
          <c:y val="2.1739130434782612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Proteobacteria!$A$4</c:f>
              <c:strCache>
                <c:ptCount val="1"/>
                <c:pt idx="0">
                  <c:v>ALPHA_Sphingomonadales</c:v>
                </c:pt>
              </c:strCache>
            </c:strRef>
          </c:tx>
          <c:invertIfNegative val="0"/>
          <c:cat>
            <c:strRef>
              <c:f>Proteobacteria!$B$3:$O$3</c:f>
              <c:strCache>
                <c:ptCount val="14"/>
                <c:pt idx="0">
                  <c:v>P1S</c:v>
                </c:pt>
                <c:pt idx="1">
                  <c:v>P2S</c:v>
                </c:pt>
                <c:pt idx="2">
                  <c:v>P3S1</c:v>
                </c:pt>
                <c:pt idx="3">
                  <c:v>P3S2</c:v>
                </c:pt>
                <c:pt idx="4">
                  <c:v>P3N</c:v>
                </c:pt>
                <c:pt idx="5">
                  <c:v>P4S1</c:v>
                </c:pt>
                <c:pt idx="6">
                  <c:v>P4S2</c:v>
                </c:pt>
                <c:pt idx="7">
                  <c:v>P4N</c:v>
                </c:pt>
                <c:pt idx="8">
                  <c:v>P5S1</c:v>
                </c:pt>
                <c:pt idx="9">
                  <c:v>P5S2</c:v>
                </c:pt>
                <c:pt idx="10">
                  <c:v>P5S3</c:v>
                </c:pt>
                <c:pt idx="11">
                  <c:v>P5S4</c:v>
                </c:pt>
                <c:pt idx="12">
                  <c:v>P5S5</c:v>
                </c:pt>
                <c:pt idx="13">
                  <c:v>P5S6</c:v>
                </c:pt>
              </c:strCache>
            </c:strRef>
          </c:cat>
          <c:val>
            <c:numRef>
              <c:f>Proteobacteria!$B$4:$O$4</c:f>
              <c:numCache>
                <c:formatCode>0.000%</c:formatCode>
                <c:ptCount val="14"/>
                <c:pt idx="0">
                  <c:v>5.3800000000000154E-6</c:v>
                </c:pt>
                <c:pt idx="1">
                  <c:v>5.9500000000000117E-3</c:v>
                </c:pt>
                <c:pt idx="2">
                  <c:v>8.0100000000000266E-5</c:v>
                </c:pt>
                <c:pt idx="3">
                  <c:v>4.0700000000000135E-5</c:v>
                </c:pt>
                <c:pt idx="4">
                  <c:v>1.8700000000000064E-4</c:v>
                </c:pt>
                <c:pt idx="5">
                  <c:v>0</c:v>
                </c:pt>
                <c:pt idx="6">
                  <c:v>2.7500000000000012E-4</c:v>
                </c:pt>
                <c:pt idx="7">
                  <c:v>9.1600000000000289E-5</c:v>
                </c:pt>
                <c:pt idx="8">
                  <c:v>4.2200000000000024E-3</c:v>
                </c:pt>
                <c:pt idx="9">
                  <c:v>8.9300000000000263E-6</c:v>
                </c:pt>
                <c:pt idx="10">
                  <c:v>1.0000000000000005E-2</c:v>
                </c:pt>
                <c:pt idx="11">
                  <c:v>7.3100000000000129E-4</c:v>
                </c:pt>
                <c:pt idx="12">
                  <c:v>9.7000000000000067E-5</c:v>
                </c:pt>
                <c:pt idx="13">
                  <c:v>3.2000000000000121E-5</c:v>
                </c:pt>
              </c:numCache>
            </c:numRef>
          </c:val>
        </c:ser>
        <c:ser>
          <c:idx val="1"/>
          <c:order val="1"/>
          <c:tx>
            <c:strRef>
              <c:f>Proteobacteria!$A$5</c:f>
              <c:strCache>
                <c:ptCount val="1"/>
                <c:pt idx="0">
                  <c:v>ALPHA_Sphingomonadaceae</c:v>
                </c:pt>
              </c:strCache>
            </c:strRef>
          </c:tx>
          <c:invertIfNegative val="0"/>
          <c:cat>
            <c:strRef>
              <c:f>Proteobacteria!$B$3:$O$3</c:f>
              <c:strCache>
                <c:ptCount val="14"/>
                <c:pt idx="0">
                  <c:v>P1S</c:v>
                </c:pt>
                <c:pt idx="1">
                  <c:v>P2S</c:v>
                </c:pt>
                <c:pt idx="2">
                  <c:v>P3S1</c:v>
                </c:pt>
                <c:pt idx="3">
                  <c:v>P3S2</c:v>
                </c:pt>
                <c:pt idx="4">
                  <c:v>P3N</c:v>
                </c:pt>
                <c:pt idx="5">
                  <c:v>P4S1</c:v>
                </c:pt>
                <c:pt idx="6">
                  <c:v>P4S2</c:v>
                </c:pt>
                <c:pt idx="7">
                  <c:v>P4N</c:v>
                </c:pt>
                <c:pt idx="8">
                  <c:v>P5S1</c:v>
                </c:pt>
                <c:pt idx="9">
                  <c:v>P5S2</c:v>
                </c:pt>
                <c:pt idx="10">
                  <c:v>P5S3</c:v>
                </c:pt>
                <c:pt idx="11">
                  <c:v>P5S4</c:v>
                </c:pt>
                <c:pt idx="12">
                  <c:v>P5S5</c:v>
                </c:pt>
                <c:pt idx="13">
                  <c:v>P5S6</c:v>
                </c:pt>
              </c:strCache>
            </c:strRef>
          </c:cat>
          <c:val>
            <c:numRef>
              <c:f>Proteobacteria!$B$5:$O$5</c:f>
              <c:numCache>
                <c:formatCode>0.000%</c:formatCode>
                <c:ptCount val="14"/>
                <c:pt idx="0">
                  <c:v>9.6900000000000268E-5</c:v>
                </c:pt>
                <c:pt idx="1">
                  <c:v>0.14000000000000001</c:v>
                </c:pt>
                <c:pt idx="2">
                  <c:v>1.920000000000005E-3</c:v>
                </c:pt>
                <c:pt idx="3">
                  <c:v>5.2900000000000126E-4</c:v>
                </c:pt>
                <c:pt idx="4">
                  <c:v>6.5900000000000108E-3</c:v>
                </c:pt>
                <c:pt idx="5">
                  <c:v>3.9200000000000091E-4</c:v>
                </c:pt>
                <c:pt idx="6">
                  <c:v>1.0000000000000005E-2</c:v>
                </c:pt>
                <c:pt idx="7">
                  <c:v>6.4300000000000147E-3</c:v>
                </c:pt>
                <c:pt idx="8">
                  <c:v>0.1</c:v>
                </c:pt>
                <c:pt idx="9">
                  <c:v>2.5000000000000066E-4</c:v>
                </c:pt>
                <c:pt idx="10">
                  <c:v>0.21000000000000021</c:v>
                </c:pt>
                <c:pt idx="11">
                  <c:v>2.0000000000000011E-2</c:v>
                </c:pt>
                <c:pt idx="12">
                  <c:v>4.9800000000000131E-3</c:v>
                </c:pt>
                <c:pt idx="13">
                  <c:v>1.5499999999999999E-3</c:v>
                </c:pt>
              </c:numCache>
            </c:numRef>
          </c:val>
        </c:ser>
        <c:ser>
          <c:idx val="2"/>
          <c:order val="2"/>
          <c:tx>
            <c:strRef>
              <c:f>Proteobacteria!$A$6</c:f>
              <c:strCache>
                <c:ptCount val="1"/>
                <c:pt idx="0">
                  <c:v>BETA_UN</c:v>
                </c:pt>
              </c:strCache>
            </c:strRef>
          </c:tx>
          <c:spPr>
            <a:solidFill>
              <a:srgbClr val="FDD7CF"/>
            </a:solidFill>
          </c:spPr>
          <c:invertIfNegative val="0"/>
          <c:cat>
            <c:strRef>
              <c:f>Proteobacteria!$B$3:$O$3</c:f>
              <c:strCache>
                <c:ptCount val="14"/>
                <c:pt idx="0">
                  <c:v>P1S</c:v>
                </c:pt>
                <c:pt idx="1">
                  <c:v>P2S</c:v>
                </c:pt>
                <c:pt idx="2">
                  <c:v>P3S1</c:v>
                </c:pt>
                <c:pt idx="3">
                  <c:v>P3S2</c:v>
                </c:pt>
                <c:pt idx="4">
                  <c:v>P3N</c:v>
                </c:pt>
                <c:pt idx="5">
                  <c:v>P4S1</c:v>
                </c:pt>
                <c:pt idx="6">
                  <c:v>P4S2</c:v>
                </c:pt>
                <c:pt idx="7">
                  <c:v>P4N</c:v>
                </c:pt>
                <c:pt idx="8">
                  <c:v>P5S1</c:v>
                </c:pt>
                <c:pt idx="9">
                  <c:v>P5S2</c:v>
                </c:pt>
                <c:pt idx="10">
                  <c:v>P5S3</c:v>
                </c:pt>
                <c:pt idx="11">
                  <c:v>P5S4</c:v>
                </c:pt>
                <c:pt idx="12">
                  <c:v>P5S5</c:v>
                </c:pt>
                <c:pt idx="13">
                  <c:v>P5S6</c:v>
                </c:pt>
              </c:strCache>
            </c:strRef>
          </c:cat>
          <c:val>
            <c:numRef>
              <c:f>Proteobacteria!$B$6:$O$6</c:f>
              <c:numCache>
                <c:formatCode>0.000%</c:formatCode>
                <c:ptCount val="14"/>
                <c:pt idx="0">
                  <c:v>0</c:v>
                </c:pt>
                <c:pt idx="1">
                  <c:v>1.4599999999999978E-3</c:v>
                </c:pt>
                <c:pt idx="2">
                  <c:v>1.0900000000000026E-3</c:v>
                </c:pt>
                <c:pt idx="3">
                  <c:v>8.5100000000000228E-3</c:v>
                </c:pt>
                <c:pt idx="4">
                  <c:v>4.0000000000000022E-2</c:v>
                </c:pt>
                <c:pt idx="5">
                  <c:v>7.4700000000000183E-3</c:v>
                </c:pt>
                <c:pt idx="6">
                  <c:v>3.0000000000000002E-2</c:v>
                </c:pt>
                <c:pt idx="7">
                  <c:v>2.0000000000000011E-2</c:v>
                </c:pt>
                <c:pt idx="8">
                  <c:v>2.1600000000000091E-5</c:v>
                </c:pt>
                <c:pt idx="9">
                  <c:v>0</c:v>
                </c:pt>
                <c:pt idx="10">
                  <c:v>1.9500000000000067E-4</c:v>
                </c:pt>
                <c:pt idx="11">
                  <c:v>8.1200000000000063E-5</c:v>
                </c:pt>
                <c:pt idx="12">
                  <c:v>0</c:v>
                </c:pt>
                <c:pt idx="13">
                  <c:v>8.0100000000000266E-5</c:v>
                </c:pt>
              </c:numCache>
            </c:numRef>
          </c:val>
        </c:ser>
        <c:ser>
          <c:idx val="3"/>
          <c:order val="3"/>
          <c:tx>
            <c:strRef>
              <c:f>Proteobacteria!$A$7</c:f>
              <c:strCache>
                <c:ptCount val="1"/>
                <c:pt idx="0">
                  <c:v>BETA_Alcaligenaceae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Proteobacteria!$B$3:$O$3</c:f>
              <c:strCache>
                <c:ptCount val="14"/>
                <c:pt idx="0">
                  <c:v>P1S</c:v>
                </c:pt>
                <c:pt idx="1">
                  <c:v>P2S</c:v>
                </c:pt>
                <c:pt idx="2">
                  <c:v>P3S1</c:v>
                </c:pt>
                <c:pt idx="3">
                  <c:v>P3S2</c:v>
                </c:pt>
                <c:pt idx="4">
                  <c:v>P3N</c:v>
                </c:pt>
                <c:pt idx="5">
                  <c:v>P4S1</c:v>
                </c:pt>
                <c:pt idx="6">
                  <c:v>P4S2</c:v>
                </c:pt>
                <c:pt idx="7">
                  <c:v>P4N</c:v>
                </c:pt>
                <c:pt idx="8">
                  <c:v>P5S1</c:v>
                </c:pt>
                <c:pt idx="9">
                  <c:v>P5S2</c:v>
                </c:pt>
                <c:pt idx="10">
                  <c:v>P5S3</c:v>
                </c:pt>
                <c:pt idx="11">
                  <c:v>P5S4</c:v>
                </c:pt>
                <c:pt idx="12">
                  <c:v>P5S5</c:v>
                </c:pt>
                <c:pt idx="13">
                  <c:v>P5S6</c:v>
                </c:pt>
              </c:strCache>
            </c:strRef>
          </c:cat>
          <c:val>
            <c:numRef>
              <c:f>Proteobacteria!$B$7:$O$7</c:f>
              <c:numCache>
                <c:formatCode>0.000%</c:formatCode>
                <c:ptCount val="14"/>
                <c:pt idx="0">
                  <c:v>5.3800000000000154E-6</c:v>
                </c:pt>
                <c:pt idx="1">
                  <c:v>0.18000000000000024</c:v>
                </c:pt>
                <c:pt idx="2">
                  <c:v>1.7800000000000067E-5</c:v>
                </c:pt>
                <c:pt idx="3">
                  <c:v>0</c:v>
                </c:pt>
                <c:pt idx="4">
                  <c:v>6.2400000000000229E-5</c:v>
                </c:pt>
                <c:pt idx="5">
                  <c:v>0</c:v>
                </c:pt>
                <c:pt idx="6">
                  <c:v>1.0600000000000038E-4</c:v>
                </c:pt>
                <c:pt idx="7">
                  <c:v>5.5000000000000151E-5</c:v>
                </c:pt>
                <c:pt idx="8">
                  <c:v>1.5100000000000039E-4</c:v>
                </c:pt>
                <c:pt idx="9">
                  <c:v>0</c:v>
                </c:pt>
                <c:pt idx="10">
                  <c:v>1.2999999999999978E-3</c:v>
                </c:pt>
                <c:pt idx="11">
                  <c:v>1.0399999999999998E-4</c:v>
                </c:pt>
                <c:pt idx="12">
                  <c:v>1.9400000000000075E-5</c:v>
                </c:pt>
                <c:pt idx="13">
                  <c:v>0</c:v>
                </c:pt>
              </c:numCache>
            </c:numRef>
          </c:val>
        </c:ser>
        <c:ser>
          <c:idx val="4"/>
          <c:order val="4"/>
          <c:tx>
            <c:strRef>
              <c:f>Proteobacteria!$A$8</c:f>
              <c:strCache>
                <c:ptCount val="1"/>
                <c:pt idx="0">
                  <c:v>BETA_Burkholderiaceae</c:v>
                </c:pt>
              </c:strCache>
            </c:strRef>
          </c:tx>
          <c:spPr>
            <a:solidFill>
              <a:srgbClr val="E65A3E"/>
            </a:solidFill>
          </c:spPr>
          <c:invertIfNegative val="0"/>
          <c:cat>
            <c:strRef>
              <c:f>Proteobacteria!$B$3:$O$3</c:f>
              <c:strCache>
                <c:ptCount val="14"/>
                <c:pt idx="0">
                  <c:v>P1S</c:v>
                </c:pt>
                <c:pt idx="1">
                  <c:v>P2S</c:v>
                </c:pt>
                <c:pt idx="2">
                  <c:v>P3S1</c:v>
                </c:pt>
                <c:pt idx="3">
                  <c:v>P3S2</c:v>
                </c:pt>
                <c:pt idx="4">
                  <c:v>P3N</c:v>
                </c:pt>
                <c:pt idx="5">
                  <c:v>P4S1</c:v>
                </c:pt>
                <c:pt idx="6">
                  <c:v>P4S2</c:v>
                </c:pt>
                <c:pt idx="7">
                  <c:v>P4N</c:v>
                </c:pt>
                <c:pt idx="8">
                  <c:v>P5S1</c:v>
                </c:pt>
                <c:pt idx="9">
                  <c:v>P5S2</c:v>
                </c:pt>
                <c:pt idx="10">
                  <c:v>P5S3</c:v>
                </c:pt>
                <c:pt idx="11">
                  <c:v>P5S4</c:v>
                </c:pt>
                <c:pt idx="12">
                  <c:v>P5S5</c:v>
                </c:pt>
                <c:pt idx="13">
                  <c:v>P5S6</c:v>
                </c:pt>
              </c:strCache>
            </c:strRef>
          </c:cat>
          <c:val>
            <c:numRef>
              <c:f>Proteobacteria!$B$8:$O$8</c:f>
              <c:numCache>
                <c:formatCode>0.000%</c:formatCode>
                <c:ptCount val="14"/>
                <c:pt idx="0">
                  <c:v>1.0800000000000046E-5</c:v>
                </c:pt>
                <c:pt idx="1">
                  <c:v>1.0000000000000005E-2</c:v>
                </c:pt>
                <c:pt idx="2">
                  <c:v>0.05</c:v>
                </c:pt>
                <c:pt idx="3">
                  <c:v>0.27</c:v>
                </c:pt>
                <c:pt idx="4">
                  <c:v>0.9</c:v>
                </c:pt>
                <c:pt idx="5">
                  <c:v>0.2</c:v>
                </c:pt>
                <c:pt idx="6">
                  <c:v>0.82000000000000062</c:v>
                </c:pt>
                <c:pt idx="7">
                  <c:v>0.56000000000000005</c:v>
                </c:pt>
                <c:pt idx="8">
                  <c:v>6.0000000000000032E-2</c:v>
                </c:pt>
                <c:pt idx="9">
                  <c:v>1.160000000000005E-4</c:v>
                </c:pt>
                <c:pt idx="10">
                  <c:v>0.18000000000000024</c:v>
                </c:pt>
                <c:pt idx="11">
                  <c:v>2.0000000000000011E-2</c:v>
                </c:pt>
                <c:pt idx="12">
                  <c:v>3.0000000000000002E-2</c:v>
                </c:pt>
                <c:pt idx="13">
                  <c:v>4.6500000000000003E-4</c:v>
                </c:pt>
              </c:numCache>
            </c:numRef>
          </c:val>
        </c:ser>
        <c:ser>
          <c:idx val="5"/>
          <c:order val="5"/>
          <c:tx>
            <c:strRef>
              <c:f>Proteobacteria!$A$9</c:f>
              <c:strCache>
                <c:ptCount val="1"/>
                <c:pt idx="0">
                  <c:v>BETA_Comamonadaceae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Proteobacteria!$B$3:$O$3</c:f>
              <c:strCache>
                <c:ptCount val="14"/>
                <c:pt idx="0">
                  <c:v>P1S</c:v>
                </c:pt>
                <c:pt idx="1">
                  <c:v>P2S</c:v>
                </c:pt>
                <c:pt idx="2">
                  <c:v>P3S1</c:v>
                </c:pt>
                <c:pt idx="3">
                  <c:v>P3S2</c:v>
                </c:pt>
                <c:pt idx="4">
                  <c:v>P3N</c:v>
                </c:pt>
                <c:pt idx="5">
                  <c:v>P4S1</c:v>
                </c:pt>
                <c:pt idx="6">
                  <c:v>P4S2</c:v>
                </c:pt>
                <c:pt idx="7">
                  <c:v>P4N</c:v>
                </c:pt>
                <c:pt idx="8">
                  <c:v>P5S1</c:v>
                </c:pt>
                <c:pt idx="9">
                  <c:v>P5S2</c:v>
                </c:pt>
                <c:pt idx="10">
                  <c:v>P5S3</c:v>
                </c:pt>
                <c:pt idx="11">
                  <c:v>P5S4</c:v>
                </c:pt>
                <c:pt idx="12">
                  <c:v>P5S5</c:v>
                </c:pt>
                <c:pt idx="13">
                  <c:v>P5S6</c:v>
                </c:pt>
              </c:strCache>
            </c:strRef>
          </c:cat>
          <c:val>
            <c:numRef>
              <c:f>Proteobacteria!$B$9:$O$9</c:f>
              <c:numCache>
                <c:formatCode>0.000%</c:formatCode>
                <c:ptCount val="14"/>
                <c:pt idx="0">
                  <c:v>5.3800000000000154E-6</c:v>
                </c:pt>
                <c:pt idx="1">
                  <c:v>8.5000000000000006E-3</c:v>
                </c:pt>
                <c:pt idx="2">
                  <c:v>1.2500000000000033E-4</c:v>
                </c:pt>
                <c:pt idx="3">
                  <c:v>4.0700000000000135E-5</c:v>
                </c:pt>
                <c:pt idx="4">
                  <c:v>1.1199999999999999E-3</c:v>
                </c:pt>
                <c:pt idx="5">
                  <c:v>1.8100000000000055E-4</c:v>
                </c:pt>
                <c:pt idx="6">
                  <c:v>2.1100000000000012E-3</c:v>
                </c:pt>
                <c:pt idx="7">
                  <c:v>9.8900000000000268E-4</c:v>
                </c:pt>
                <c:pt idx="8">
                  <c:v>2.0000000000000011E-2</c:v>
                </c:pt>
                <c:pt idx="9">
                  <c:v>7.1400000000000163E-5</c:v>
                </c:pt>
                <c:pt idx="10">
                  <c:v>4.0000000000000022E-2</c:v>
                </c:pt>
                <c:pt idx="11">
                  <c:v>3.4600000000000056E-3</c:v>
                </c:pt>
                <c:pt idx="12">
                  <c:v>8.5400000000000027E-4</c:v>
                </c:pt>
                <c:pt idx="13">
                  <c:v>3.3600000000000074E-4</c:v>
                </c:pt>
              </c:numCache>
            </c:numRef>
          </c:val>
        </c:ser>
        <c:ser>
          <c:idx val="6"/>
          <c:order val="6"/>
          <c:tx>
            <c:strRef>
              <c:f>Proteobacteria!$A$10</c:f>
              <c:strCache>
                <c:ptCount val="1"/>
                <c:pt idx="0">
                  <c:v>BETA_Oxalobacteraceae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cat>
            <c:strRef>
              <c:f>Proteobacteria!$B$3:$O$3</c:f>
              <c:strCache>
                <c:ptCount val="14"/>
                <c:pt idx="0">
                  <c:v>P1S</c:v>
                </c:pt>
                <c:pt idx="1">
                  <c:v>P2S</c:v>
                </c:pt>
                <c:pt idx="2">
                  <c:v>P3S1</c:v>
                </c:pt>
                <c:pt idx="3">
                  <c:v>P3S2</c:v>
                </c:pt>
                <c:pt idx="4">
                  <c:v>P3N</c:v>
                </c:pt>
                <c:pt idx="5">
                  <c:v>P4S1</c:v>
                </c:pt>
                <c:pt idx="6">
                  <c:v>P4S2</c:v>
                </c:pt>
                <c:pt idx="7">
                  <c:v>P4N</c:v>
                </c:pt>
                <c:pt idx="8">
                  <c:v>P5S1</c:v>
                </c:pt>
                <c:pt idx="9">
                  <c:v>P5S2</c:v>
                </c:pt>
                <c:pt idx="10">
                  <c:v>P5S3</c:v>
                </c:pt>
                <c:pt idx="11">
                  <c:v>P5S4</c:v>
                </c:pt>
                <c:pt idx="12">
                  <c:v>P5S5</c:v>
                </c:pt>
                <c:pt idx="13">
                  <c:v>P5S6</c:v>
                </c:pt>
              </c:strCache>
            </c:strRef>
          </c:cat>
          <c:val>
            <c:numRef>
              <c:f>Proteobacteria!$B$10:$O$10</c:f>
              <c:numCache>
                <c:formatCode>0.000%</c:formatCode>
                <c:ptCount val="14"/>
                <c:pt idx="0">
                  <c:v>1.0800000000000046E-5</c:v>
                </c:pt>
                <c:pt idx="1">
                  <c:v>1.0000000000000005E-2</c:v>
                </c:pt>
                <c:pt idx="2">
                  <c:v>1.1199999999999999E-3</c:v>
                </c:pt>
                <c:pt idx="3">
                  <c:v>4.6000000000000034E-3</c:v>
                </c:pt>
                <c:pt idx="4">
                  <c:v>2.0000000000000011E-2</c:v>
                </c:pt>
                <c:pt idx="5">
                  <c:v>3.2800000000000077E-3</c:v>
                </c:pt>
                <c:pt idx="6">
                  <c:v>2.0000000000000011E-2</c:v>
                </c:pt>
                <c:pt idx="7">
                  <c:v>1.0000000000000005E-2</c:v>
                </c:pt>
                <c:pt idx="8">
                  <c:v>2.0000000000000011E-2</c:v>
                </c:pt>
                <c:pt idx="9">
                  <c:v>5.360000000000011E-5</c:v>
                </c:pt>
                <c:pt idx="10">
                  <c:v>6.0000000000000032E-2</c:v>
                </c:pt>
                <c:pt idx="11">
                  <c:v>6.2100000000000107E-3</c:v>
                </c:pt>
                <c:pt idx="12">
                  <c:v>2.0000000000000048E-3</c:v>
                </c:pt>
                <c:pt idx="13">
                  <c:v>3.6800000000000108E-4</c:v>
                </c:pt>
              </c:numCache>
            </c:numRef>
          </c:val>
        </c:ser>
        <c:ser>
          <c:idx val="7"/>
          <c:order val="7"/>
          <c:tx>
            <c:strRef>
              <c:f>Proteobacteria!$A$11</c:f>
              <c:strCache>
                <c:ptCount val="1"/>
                <c:pt idx="0">
                  <c:v>BETA_MWH-UniP1</c:v>
                </c:pt>
              </c:strCache>
            </c:strRef>
          </c:tx>
          <c:spPr>
            <a:solidFill>
              <a:srgbClr val="FDEADA"/>
            </a:solidFill>
          </c:spPr>
          <c:invertIfNegative val="0"/>
          <c:cat>
            <c:strRef>
              <c:f>Proteobacteria!$B$3:$O$3</c:f>
              <c:strCache>
                <c:ptCount val="14"/>
                <c:pt idx="0">
                  <c:v>P1S</c:v>
                </c:pt>
                <c:pt idx="1">
                  <c:v>P2S</c:v>
                </c:pt>
                <c:pt idx="2">
                  <c:v>P3S1</c:v>
                </c:pt>
                <c:pt idx="3">
                  <c:v>P3S2</c:v>
                </c:pt>
                <c:pt idx="4">
                  <c:v>P3N</c:v>
                </c:pt>
                <c:pt idx="5">
                  <c:v>P4S1</c:v>
                </c:pt>
                <c:pt idx="6">
                  <c:v>P4S2</c:v>
                </c:pt>
                <c:pt idx="7">
                  <c:v>P4N</c:v>
                </c:pt>
                <c:pt idx="8">
                  <c:v>P5S1</c:v>
                </c:pt>
                <c:pt idx="9">
                  <c:v>P5S2</c:v>
                </c:pt>
                <c:pt idx="10">
                  <c:v>P5S3</c:v>
                </c:pt>
                <c:pt idx="11">
                  <c:v>P5S4</c:v>
                </c:pt>
                <c:pt idx="12">
                  <c:v>P5S5</c:v>
                </c:pt>
                <c:pt idx="13">
                  <c:v>P5S6</c:v>
                </c:pt>
              </c:strCache>
            </c:strRef>
          </c:cat>
          <c:val>
            <c:numRef>
              <c:f>Proteobacteria!$B$11:$O$11</c:f>
              <c:numCache>
                <c:formatCode>0.000%</c:formatCode>
                <c:ptCount val="14"/>
                <c:pt idx="0">
                  <c:v>0</c:v>
                </c:pt>
                <c:pt idx="1">
                  <c:v>2.9100000000000019E-4</c:v>
                </c:pt>
                <c:pt idx="2">
                  <c:v>6.6700000000000136E-4</c:v>
                </c:pt>
                <c:pt idx="3">
                  <c:v>2.5600000000000058E-3</c:v>
                </c:pt>
                <c:pt idx="4">
                  <c:v>1.0000000000000005E-2</c:v>
                </c:pt>
                <c:pt idx="5">
                  <c:v>2.0500000000000002E-3</c:v>
                </c:pt>
                <c:pt idx="6">
                  <c:v>1.0000000000000005E-2</c:v>
                </c:pt>
                <c:pt idx="7">
                  <c:v>6.9100000000000108E-3</c:v>
                </c:pt>
                <c:pt idx="8">
                  <c:v>2.1400000000000047E-3</c:v>
                </c:pt>
                <c:pt idx="9">
                  <c:v>0</c:v>
                </c:pt>
                <c:pt idx="10">
                  <c:v>6.1000000000000004E-3</c:v>
                </c:pt>
                <c:pt idx="11">
                  <c:v>6.3800000000000141E-4</c:v>
                </c:pt>
                <c:pt idx="12">
                  <c:v>5.8200000000000038E-4</c:v>
                </c:pt>
                <c:pt idx="13">
                  <c:v>0</c:v>
                </c:pt>
              </c:numCache>
            </c:numRef>
          </c:val>
        </c:ser>
        <c:ser>
          <c:idx val="8"/>
          <c:order val="8"/>
          <c:tx>
            <c:strRef>
              <c:f>Proteobacteria!$A$12</c:f>
              <c:strCache>
                <c:ptCount val="1"/>
                <c:pt idx="0">
                  <c:v>BETA_SBla14</c:v>
                </c:pt>
              </c:strCache>
            </c:strRef>
          </c:tx>
          <c:spPr>
            <a:solidFill>
              <a:srgbClr val="F3AD9F">
                <a:alpha val="34000"/>
              </a:srgbClr>
            </a:solidFill>
          </c:spPr>
          <c:invertIfNegative val="0"/>
          <c:cat>
            <c:strRef>
              <c:f>Proteobacteria!$B$3:$O$3</c:f>
              <c:strCache>
                <c:ptCount val="14"/>
                <c:pt idx="0">
                  <c:v>P1S</c:v>
                </c:pt>
                <c:pt idx="1">
                  <c:v>P2S</c:v>
                </c:pt>
                <c:pt idx="2">
                  <c:v>P3S1</c:v>
                </c:pt>
                <c:pt idx="3">
                  <c:v>P3S2</c:v>
                </c:pt>
                <c:pt idx="4">
                  <c:v>P3N</c:v>
                </c:pt>
                <c:pt idx="5">
                  <c:v>P4S1</c:v>
                </c:pt>
                <c:pt idx="6">
                  <c:v>P4S2</c:v>
                </c:pt>
                <c:pt idx="7">
                  <c:v>P4N</c:v>
                </c:pt>
                <c:pt idx="8">
                  <c:v>P5S1</c:v>
                </c:pt>
                <c:pt idx="9">
                  <c:v>P5S2</c:v>
                </c:pt>
                <c:pt idx="10">
                  <c:v>P5S3</c:v>
                </c:pt>
                <c:pt idx="11">
                  <c:v>P5S4</c:v>
                </c:pt>
                <c:pt idx="12">
                  <c:v>P5S5</c:v>
                </c:pt>
                <c:pt idx="13">
                  <c:v>P5S6</c:v>
                </c:pt>
              </c:strCache>
            </c:strRef>
          </c:cat>
          <c:val>
            <c:numRef>
              <c:f>Proteobacteria!$B$12:$O$12</c:f>
              <c:numCache>
                <c:formatCode>0.000%</c:formatCode>
                <c:ptCount val="14"/>
                <c:pt idx="0">
                  <c:v>0</c:v>
                </c:pt>
                <c:pt idx="1">
                  <c:v>4.0500000000000014E-4</c:v>
                </c:pt>
                <c:pt idx="2">
                  <c:v>3.3800000000000063E-4</c:v>
                </c:pt>
                <c:pt idx="3">
                  <c:v>3.0500000000000002E-3</c:v>
                </c:pt>
                <c:pt idx="4">
                  <c:v>2.0000000000000011E-2</c:v>
                </c:pt>
                <c:pt idx="5">
                  <c:v>2.5600000000000058E-3</c:v>
                </c:pt>
                <c:pt idx="6">
                  <c:v>8.0900000000000191E-3</c:v>
                </c:pt>
                <c:pt idx="7">
                  <c:v>7.5100000000000106E-3</c:v>
                </c:pt>
                <c:pt idx="8">
                  <c:v>7.1400000000000131E-4</c:v>
                </c:pt>
                <c:pt idx="9">
                  <c:v>8.9300000000000263E-6</c:v>
                </c:pt>
                <c:pt idx="10">
                  <c:v>1.670000000000005E-3</c:v>
                </c:pt>
                <c:pt idx="11">
                  <c:v>2.5500000000000002E-4</c:v>
                </c:pt>
                <c:pt idx="12">
                  <c:v>2.9100000000000064E-5</c:v>
                </c:pt>
                <c:pt idx="13">
                  <c:v>3.2000000000000121E-5</c:v>
                </c:pt>
              </c:numCache>
            </c:numRef>
          </c:val>
        </c:ser>
        <c:ser>
          <c:idx val="9"/>
          <c:order val="9"/>
          <c:tx>
            <c:strRef>
              <c:f>Proteobacteria!$A$13</c:f>
              <c:strCache>
                <c:ptCount val="1"/>
                <c:pt idx="0">
                  <c:v>EPSILON_Campylobacteraceae</c:v>
                </c:pt>
              </c:strCache>
            </c:strRef>
          </c:tx>
          <c:spPr>
            <a:solidFill>
              <a:srgbClr val="FCE480"/>
            </a:solidFill>
          </c:spPr>
          <c:invertIfNegative val="0"/>
          <c:cat>
            <c:strRef>
              <c:f>Proteobacteria!$B$3:$O$3</c:f>
              <c:strCache>
                <c:ptCount val="14"/>
                <c:pt idx="0">
                  <c:v>P1S</c:v>
                </c:pt>
                <c:pt idx="1">
                  <c:v>P2S</c:v>
                </c:pt>
                <c:pt idx="2">
                  <c:v>P3S1</c:v>
                </c:pt>
                <c:pt idx="3">
                  <c:v>P3S2</c:v>
                </c:pt>
                <c:pt idx="4">
                  <c:v>P3N</c:v>
                </c:pt>
                <c:pt idx="5">
                  <c:v>P4S1</c:v>
                </c:pt>
                <c:pt idx="6">
                  <c:v>P4S2</c:v>
                </c:pt>
                <c:pt idx="7">
                  <c:v>P4N</c:v>
                </c:pt>
                <c:pt idx="8">
                  <c:v>P5S1</c:v>
                </c:pt>
                <c:pt idx="9">
                  <c:v>P5S2</c:v>
                </c:pt>
                <c:pt idx="10">
                  <c:v>P5S3</c:v>
                </c:pt>
                <c:pt idx="11">
                  <c:v>P5S4</c:v>
                </c:pt>
                <c:pt idx="12">
                  <c:v>P5S5</c:v>
                </c:pt>
                <c:pt idx="13">
                  <c:v>P5S6</c:v>
                </c:pt>
              </c:strCache>
            </c:strRef>
          </c:cat>
          <c:val>
            <c:numRef>
              <c:f>Proteobacteria!$B$13:$O$13</c:f>
              <c:numCache>
                <c:formatCode>0.000%</c:formatCode>
                <c:ptCount val="14"/>
                <c:pt idx="0">
                  <c:v>0</c:v>
                </c:pt>
                <c:pt idx="1">
                  <c:v>9.0000000000000024E-2</c:v>
                </c:pt>
                <c:pt idx="2">
                  <c:v>4.7300000000000128E-3</c:v>
                </c:pt>
                <c:pt idx="3">
                  <c:v>1.0000000000000005E-2</c:v>
                </c:pt>
                <c:pt idx="4">
                  <c:v>3.1200000000000128E-5</c:v>
                </c:pt>
                <c:pt idx="5">
                  <c:v>8.0000000000000043E-2</c:v>
                </c:pt>
                <c:pt idx="6">
                  <c:v>3.5900000000000012E-3</c:v>
                </c:pt>
                <c:pt idx="7">
                  <c:v>4.0800000000000107E-3</c:v>
                </c:pt>
                <c:pt idx="8">
                  <c:v>2.1600000000000091E-5</c:v>
                </c:pt>
                <c:pt idx="9">
                  <c:v>3.7900000000000086E-3</c:v>
                </c:pt>
                <c:pt idx="10">
                  <c:v>0.13</c:v>
                </c:pt>
                <c:pt idx="11">
                  <c:v>0.05</c:v>
                </c:pt>
                <c:pt idx="12">
                  <c:v>7.7600000000000192E-5</c:v>
                </c:pt>
                <c:pt idx="13">
                  <c:v>1.0000000000000005E-2</c:v>
                </c:pt>
              </c:numCache>
            </c:numRef>
          </c:val>
        </c:ser>
        <c:ser>
          <c:idx val="10"/>
          <c:order val="10"/>
          <c:tx>
            <c:strRef>
              <c:f>Proteobacteria!$A$14</c:f>
              <c:strCache>
                <c:ptCount val="1"/>
                <c:pt idx="0">
                  <c:v>GAMMA_Oceanospirillales</c:v>
                </c:pt>
              </c:strCache>
            </c:strRef>
          </c:tx>
          <c:invertIfNegative val="0"/>
          <c:cat>
            <c:strRef>
              <c:f>Proteobacteria!$B$3:$O$3</c:f>
              <c:strCache>
                <c:ptCount val="14"/>
                <c:pt idx="0">
                  <c:v>P1S</c:v>
                </c:pt>
                <c:pt idx="1">
                  <c:v>P2S</c:v>
                </c:pt>
                <c:pt idx="2">
                  <c:v>P3S1</c:v>
                </c:pt>
                <c:pt idx="3">
                  <c:v>P3S2</c:v>
                </c:pt>
                <c:pt idx="4">
                  <c:v>P3N</c:v>
                </c:pt>
                <c:pt idx="5">
                  <c:v>P4S1</c:v>
                </c:pt>
                <c:pt idx="6">
                  <c:v>P4S2</c:v>
                </c:pt>
                <c:pt idx="7">
                  <c:v>P4N</c:v>
                </c:pt>
                <c:pt idx="8">
                  <c:v>P5S1</c:v>
                </c:pt>
                <c:pt idx="9">
                  <c:v>P5S2</c:v>
                </c:pt>
                <c:pt idx="10">
                  <c:v>P5S3</c:v>
                </c:pt>
                <c:pt idx="11">
                  <c:v>P5S4</c:v>
                </c:pt>
                <c:pt idx="12">
                  <c:v>P5S5</c:v>
                </c:pt>
                <c:pt idx="13">
                  <c:v>P5S6</c:v>
                </c:pt>
              </c:strCache>
            </c:strRef>
          </c:cat>
          <c:val>
            <c:numRef>
              <c:f>Proteobacteria!$B$14:$O$14</c:f>
              <c:numCache>
                <c:formatCode>0.000%</c:formatCode>
                <c:ptCount val="14"/>
                <c:pt idx="0">
                  <c:v>3.0000000000000002E-2</c:v>
                </c:pt>
                <c:pt idx="1">
                  <c:v>6.3300000000000183E-5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9.0400000000000219E-5</c:v>
                </c:pt>
                <c:pt idx="6">
                  <c:v>0</c:v>
                </c:pt>
                <c:pt idx="7">
                  <c:v>3.6600000000000144E-5</c:v>
                </c:pt>
                <c:pt idx="8">
                  <c:v>4.3300000000000131E-5</c:v>
                </c:pt>
                <c:pt idx="9">
                  <c:v>0</c:v>
                </c:pt>
                <c:pt idx="10">
                  <c:v>1.6200000000000055E-4</c:v>
                </c:pt>
                <c:pt idx="11">
                  <c:v>3.48000000000001E-5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ser>
          <c:idx val="11"/>
          <c:order val="11"/>
          <c:tx>
            <c:strRef>
              <c:f>Proteobacteria!$A$15</c:f>
              <c:strCache>
                <c:ptCount val="1"/>
                <c:pt idx="0">
                  <c:v>GAMMA_Pseudomonadaceae</c:v>
                </c:pt>
              </c:strCache>
            </c:strRef>
          </c:tx>
          <c:invertIfNegative val="0"/>
          <c:cat>
            <c:strRef>
              <c:f>Proteobacteria!$B$3:$O$3</c:f>
              <c:strCache>
                <c:ptCount val="14"/>
                <c:pt idx="0">
                  <c:v>P1S</c:v>
                </c:pt>
                <c:pt idx="1">
                  <c:v>P2S</c:v>
                </c:pt>
                <c:pt idx="2">
                  <c:v>P3S1</c:v>
                </c:pt>
                <c:pt idx="3">
                  <c:v>P3S2</c:v>
                </c:pt>
                <c:pt idx="4">
                  <c:v>P3N</c:v>
                </c:pt>
                <c:pt idx="5">
                  <c:v>P4S1</c:v>
                </c:pt>
                <c:pt idx="6">
                  <c:v>P4S2</c:v>
                </c:pt>
                <c:pt idx="7">
                  <c:v>P4N</c:v>
                </c:pt>
                <c:pt idx="8">
                  <c:v>P5S1</c:v>
                </c:pt>
                <c:pt idx="9">
                  <c:v>P5S2</c:v>
                </c:pt>
                <c:pt idx="10">
                  <c:v>P5S3</c:v>
                </c:pt>
                <c:pt idx="11">
                  <c:v>P5S4</c:v>
                </c:pt>
                <c:pt idx="12">
                  <c:v>P5S5</c:v>
                </c:pt>
                <c:pt idx="13">
                  <c:v>P5S6</c:v>
                </c:pt>
              </c:strCache>
            </c:strRef>
          </c:cat>
          <c:val>
            <c:numRef>
              <c:f>Proteobacteria!$B$15:$O$15</c:f>
              <c:numCache>
                <c:formatCode>0.000%</c:formatCode>
                <c:ptCount val="14"/>
                <c:pt idx="0">
                  <c:v>0.95000000000000062</c:v>
                </c:pt>
                <c:pt idx="1">
                  <c:v>1.8500000000000049E-3</c:v>
                </c:pt>
                <c:pt idx="2">
                  <c:v>1.7799999999999999E-4</c:v>
                </c:pt>
                <c:pt idx="3">
                  <c:v>8.1400000000000027E-5</c:v>
                </c:pt>
                <c:pt idx="4">
                  <c:v>1.0600000000000021E-3</c:v>
                </c:pt>
                <c:pt idx="5">
                  <c:v>5.3900000000000024E-3</c:v>
                </c:pt>
                <c:pt idx="6">
                  <c:v>5.7000000000000139E-4</c:v>
                </c:pt>
                <c:pt idx="7">
                  <c:v>1.9800000000000048E-3</c:v>
                </c:pt>
                <c:pt idx="8">
                  <c:v>1.9300000000000053E-3</c:v>
                </c:pt>
                <c:pt idx="9">
                  <c:v>0</c:v>
                </c:pt>
                <c:pt idx="10">
                  <c:v>6.9100000000000108E-3</c:v>
                </c:pt>
                <c:pt idx="11">
                  <c:v>1.4599999999999978E-3</c:v>
                </c:pt>
                <c:pt idx="12">
                  <c:v>3.3000000000000065E-4</c:v>
                </c:pt>
                <c:pt idx="13">
                  <c:v>1.1200000000000046E-4</c:v>
                </c:pt>
              </c:numCache>
            </c:numRef>
          </c:val>
        </c:ser>
        <c:ser>
          <c:idx val="12"/>
          <c:order val="12"/>
          <c:tx>
            <c:strRef>
              <c:f>Proteobacteria!$A$16</c:f>
              <c:strCache>
                <c:ptCount val="1"/>
                <c:pt idx="0">
                  <c:v>GAMMA_Sinobacteraceae</c:v>
                </c:pt>
              </c:strCache>
            </c:strRef>
          </c:tx>
          <c:invertIfNegative val="0"/>
          <c:cat>
            <c:strRef>
              <c:f>Proteobacteria!$B$3:$O$3</c:f>
              <c:strCache>
                <c:ptCount val="14"/>
                <c:pt idx="0">
                  <c:v>P1S</c:v>
                </c:pt>
                <c:pt idx="1">
                  <c:v>P2S</c:v>
                </c:pt>
                <c:pt idx="2">
                  <c:v>P3S1</c:v>
                </c:pt>
                <c:pt idx="3">
                  <c:v>P3S2</c:v>
                </c:pt>
                <c:pt idx="4">
                  <c:v>P3N</c:v>
                </c:pt>
                <c:pt idx="5">
                  <c:v>P4S1</c:v>
                </c:pt>
                <c:pt idx="6">
                  <c:v>P4S2</c:v>
                </c:pt>
                <c:pt idx="7">
                  <c:v>P4N</c:v>
                </c:pt>
                <c:pt idx="8">
                  <c:v>P5S1</c:v>
                </c:pt>
                <c:pt idx="9">
                  <c:v>P5S2</c:v>
                </c:pt>
                <c:pt idx="10">
                  <c:v>P5S3</c:v>
                </c:pt>
                <c:pt idx="11">
                  <c:v>P5S4</c:v>
                </c:pt>
                <c:pt idx="12">
                  <c:v>P5S5</c:v>
                </c:pt>
                <c:pt idx="13">
                  <c:v>P5S6</c:v>
                </c:pt>
              </c:strCache>
            </c:strRef>
          </c:cat>
          <c:val>
            <c:numRef>
              <c:f>Proteobacteria!$B$16:$O$16</c:f>
              <c:numCache>
                <c:formatCode>0.000%</c:formatCode>
                <c:ptCount val="14"/>
                <c:pt idx="0">
                  <c:v>5.3800000000000154E-6</c:v>
                </c:pt>
                <c:pt idx="1">
                  <c:v>2.4300000000000012E-3</c:v>
                </c:pt>
                <c:pt idx="2">
                  <c:v>2.6700000000000063E-5</c:v>
                </c:pt>
                <c:pt idx="3">
                  <c:v>0</c:v>
                </c:pt>
                <c:pt idx="4">
                  <c:v>9.370000000000038E-5</c:v>
                </c:pt>
                <c:pt idx="5">
                  <c:v>0</c:v>
                </c:pt>
                <c:pt idx="6">
                  <c:v>3.3800000000000063E-4</c:v>
                </c:pt>
                <c:pt idx="7">
                  <c:v>2.5600000000000064E-4</c:v>
                </c:pt>
                <c:pt idx="8">
                  <c:v>5.3699999999999998E-3</c:v>
                </c:pt>
                <c:pt idx="9">
                  <c:v>0</c:v>
                </c:pt>
                <c:pt idx="10">
                  <c:v>1.0000000000000005E-2</c:v>
                </c:pt>
                <c:pt idx="11">
                  <c:v>4.530000000000012E-4</c:v>
                </c:pt>
                <c:pt idx="12">
                  <c:v>3.0100000000000016E-4</c:v>
                </c:pt>
                <c:pt idx="13">
                  <c:v>1.1200000000000046E-4</c:v>
                </c:pt>
              </c:numCache>
            </c:numRef>
          </c:val>
        </c:ser>
        <c:ser>
          <c:idx val="13"/>
          <c:order val="13"/>
          <c:tx>
            <c:strRef>
              <c:f>Proteobacteria!$A$17</c:f>
              <c:strCache>
                <c:ptCount val="1"/>
                <c:pt idx="0">
                  <c:v>GAMMA_Xanthomonadaceae</c:v>
                </c:pt>
              </c:strCache>
            </c:strRef>
          </c:tx>
          <c:invertIfNegative val="0"/>
          <c:cat>
            <c:strRef>
              <c:f>Proteobacteria!$B$3:$O$3</c:f>
              <c:strCache>
                <c:ptCount val="14"/>
                <c:pt idx="0">
                  <c:v>P1S</c:v>
                </c:pt>
                <c:pt idx="1">
                  <c:v>P2S</c:v>
                </c:pt>
                <c:pt idx="2">
                  <c:v>P3S1</c:v>
                </c:pt>
                <c:pt idx="3">
                  <c:v>P3S2</c:v>
                </c:pt>
                <c:pt idx="4">
                  <c:v>P3N</c:v>
                </c:pt>
                <c:pt idx="5">
                  <c:v>P4S1</c:v>
                </c:pt>
                <c:pt idx="6">
                  <c:v>P4S2</c:v>
                </c:pt>
                <c:pt idx="7">
                  <c:v>P4N</c:v>
                </c:pt>
                <c:pt idx="8">
                  <c:v>P5S1</c:v>
                </c:pt>
                <c:pt idx="9">
                  <c:v>P5S2</c:v>
                </c:pt>
                <c:pt idx="10">
                  <c:v>P5S3</c:v>
                </c:pt>
                <c:pt idx="11">
                  <c:v>P5S4</c:v>
                </c:pt>
                <c:pt idx="12">
                  <c:v>P5S5</c:v>
                </c:pt>
                <c:pt idx="13">
                  <c:v>P5S6</c:v>
                </c:pt>
              </c:strCache>
            </c:strRef>
          </c:cat>
          <c:val>
            <c:numRef>
              <c:f>Proteobacteria!$B$17:$O$17</c:f>
              <c:numCache>
                <c:formatCode>0.000%</c:formatCode>
                <c:ptCount val="14"/>
                <c:pt idx="0">
                  <c:v>3.98000000000001E-4</c:v>
                </c:pt>
                <c:pt idx="1">
                  <c:v>1.4100000000000024E-3</c:v>
                </c:pt>
                <c:pt idx="2">
                  <c:v>1.7800000000000067E-5</c:v>
                </c:pt>
                <c:pt idx="3">
                  <c:v>0</c:v>
                </c:pt>
                <c:pt idx="4">
                  <c:v>3.7500000000000088E-4</c:v>
                </c:pt>
                <c:pt idx="5">
                  <c:v>0</c:v>
                </c:pt>
                <c:pt idx="6">
                  <c:v>3.8000000000000067E-4</c:v>
                </c:pt>
                <c:pt idx="7">
                  <c:v>2.9300000000000002E-4</c:v>
                </c:pt>
                <c:pt idx="8">
                  <c:v>3.5300000000000054E-3</c:v>
                </c:pt>
                <c:pt idx="9">
                  <c:v>8.9300000000000263E-6</c:v>
                </c:pt>
                <c:pt idx="10">
                  <c:v>1.0000000000000005E-2</c:v>
                </c:pt>
                <c:pt idx="11">
                  <c:v>7.20000000000002E-4</c:v>
                </c:pt>
                <c:pt idx="12">
                  <c:v>2.4200000000000054E-4</c:v>
                </c:pt>
                <c:pt idx="13">
                  <c:v>6.4100000000000203E-5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5671936"/>
        <c:axId val="155690112"/>
      </c:barChart>
      <c:catAx>
        <c:axId val="155671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500" b="1" i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55690112"/>
        <c:crosses val="autoZero"/>
        <c:auto val="1"/>
        <c:lblAlgn val="ctr"/>
        <c:lblOffset val="100"/>
        <c:noMultiLvlLbl val="0"/>
      </c:catAx>
      <c:valAx>
        <c:axId val="15569011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500" b="1" i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55671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0.0525</cdr:x>
      <cdr:y>0.82742</cdr:y>
    </cdr:from>
    <cdr:to>
      <cdr:x>0.85749</cdr:x>
      <cdr:y>0.97593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8" y="2808312"/>
          <a:ext cx="6624736" cy="5040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    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6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м      14м      22м    2г1м    2г8м   3г3м    4г3м   4г3м    4г9м 4г10м      11л      14л   14л2м   17л4м</a:t>
          </a:r>
        </a:p>
        <a:p xmlns:a="http://schemas.openxmlformats.org/drawingml/2006/main"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0.2725</cdr:x>
      <cdr:y>0.84211</cdr:y>
    </cdr:from>
    <cdr:to>
      <cdr:x>0.7975</cdr:x>
      <cdr:y>0.92881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42592" y="3456384"/>
          <a:ext cx="4320480" cy="3558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A1                    A2                     N                       A3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377E-C822-44A1-A6E5-DB4531698A18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3A93-49F5-491E-BA93-1829402B4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377E-C822-44A1-A6E5-DB4531698A18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3A93-49F5-491E-BA93-1829402B4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377E-C822-44A1-A6E5-DB4531698A18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3A93-49F5-491E-BA93-1829402B4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2E9EC-A559-4C24-A6B5-524CF8190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14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377E-C822-44A1-A6E5-DB4531698A18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3A93-49F5-491E-BA93-1829402B4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377E-C822-44A1-A6E5-DB4531698A18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3A93-49F5-491E-BA93-1829402B4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377E-C822-44A1-A6E5-DB4531698A18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3A93-49F5-491E-BA93-1829402B4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377E-C822-44A1-A6E5-DB4531698A18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3A93-49F5-491E-BA93-1829402B4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377E-C822-44A1-A6E5-DB4531698A18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3A93-49F5-491E-BA93-1829402B4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377E-C822-44A1-A6E5-DB4531698A18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3A93-49F5-491E-BA93-1829402B4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377E-C822-44A1-A6E5-DB4531698A18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3A93-49F5-491E-BA93-1829402B4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377E-C822-44A1-A6E5-DB4531698A18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3A93-49F5-491E-BA93-1829402B4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A377E-C822-44A1-A6E5-DB4531698A18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A3A93-49F5-491E-BA93-1829402B4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Koczulla%20RA%5bAuthor%5d&amp;cauthor=true&amp;cauthor_uid=2387458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15568"/>
            <a:ext cx="7772400" cy="1102519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Прогностическое значение контроля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микробиома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отделов респираторного тракта.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995686"/>
            <a:ext cx="7344816" cy="131445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Воронина О.Л., Рыжова Н.Н.,</a:t>
            </a:r>
            <a:r>
              <a:rPr lang="ru-RU" sz="18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Кунда М.С., Аксенова Е.И., Шарапова Н.Е.,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Амелина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Е.Л., Шумкова Г.Л., Симонова О.И., Кондратьева Е.И.,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Шерман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В.Д., Баранов А.А.,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Чучалин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А.Г.,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Гинцбург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731992"/>
            <a:ext cx="9144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СЕКЦИЯ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Микробиологическая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диагностика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лечение респираторных инфекций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ли особенности у пациентов с 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муковисцидозом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?» 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3003800"/>
            <a:ext cx="83529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 ФГБУ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НИЦЭМ им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Н.Ф.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Гамалеи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Минздрава России, Москва</a:t>
            </a:r>
          </a:p>
          <a:p>
            <a:pPr lvl="4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 ФГБУ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НИИ пульмонологии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ФМБА России, Москва, </a:t>
            </a:r>
          </a:p>
          <a:p>
            <a:pPr lvl="4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 ФГКУ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ГВКГ им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Н.Н. Бурденко Минобороны России, Москва.</a:t>
            </a:r>
          </a:p>
          <a:p>
            <a:pPr lvl="4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 ФГAУ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ННПЦЗД Минздрава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России</a:t>
            </a:r>
          </a:p>
          <a:p>
            <a:pPr lvl="4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 ФГБНУ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МГНЦ,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Москва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256" y="193134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 Российский конгресс лабораторной медицины, Москва, 11-13 октября 2017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18652" t="12094" r="73918" b="73646"/>
          <a:stretch>
            <a:fillRect/>
          </a:stretch>
        </p:blipFill>
        <p:spPr bwMode="auto">
          <a:xfrm>
            <a:off x="149032" y="146338"/>
            <a:ext cx="685960" cy="66606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3" cstate="print"/>
          <a:srcRect l="26724" t="21863" r="68146" b="67300"/>
          <a:stretch>
            <a:fillRect/>
          </a:stretch>
        </p:blipFill>
        <p:spPr bwMode="auto">
          <a:xfrm>
            <a:off x="8388424" y="123478"/>
            <a:ext cx="61241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8784976" cy="42155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бактериома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образцов детей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(трахеальный аспират, мокрота)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263776"/>
              </p:ext>
            </p:extLst>
          </p:nvPr>
        </p:nvGraphicFramePr>
        <p:xfrm>
          <a:off x="539552" y="1059582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3608" y="84355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P1        P2          P3            P4        P5       P6        P7          P8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авая круглая скобка 8"/>
          <p:cNvSpPr/>
          <p:nvPr/>
        </p:nvSpPr>
        <p:spPr>
          <a:xfrm rot="16200000">
            <a:off x="1968860" y="854410"/>
            <a:ext cx="82860" cy="637220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круглая скобка 9"/>
          <p:cNvSpPr/>
          <p:nvPr/>
        </p:nvSpPr>
        <p:spPr>
          <a:xfrm rot="16200000">
            <a:off x="2863540" y="857271"/>
            <a:ext cx="82860" cy="637220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круглая скобка 10"/>
          <p:cNvSpPr/>
          <p:nvPr/>
        </p:nvSpPr>
        <p:spPr>
          <a:xfrm rot="16200000">
            <a:off x="6660232" y="627534"/>
            <a:ext cx="72008" cy="1080120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авая круглая скобка 11"/>
          <p:cNvSpPr/>
          <p:nvPr/>
        </p:nvSpPr>
        <p:spPr>
          <a:xfrm rot="16200000">
            <a:off x="5085833" y="857105"/>
            <a:ext cx="82860" cy="637220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ая круглая скобка 12"/>
          <p:cNvSpPr/>
          <p:nvPr/>
        </p:nvSpPr>
        <p:spPr>
          <a:xfrm rot="16200000">
            <a:off x="3769060" y="854410"/>
            <a:ext cx="82860" cy="637220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707904" y="4155926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cenocepacia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ST709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6016" y="444395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cenocepacia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ST878,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L. mirabilis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8184" y="4299942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aeruginosa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0,04; 10; 90%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4932040" y="4011910"/>
            <a:ext cx="0" cy="2160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796136" y="4083918"/>
            <a:ext cx="0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авая круглая скобка 21"/>
          <p:cNvSpPr/>
          <p:nvPr/>
        </p:nvSpPr>
        <p:spPr>
          <a:xfrm rot="5400000">
            <a:off x="6757392" y="3482702"/>
            <a:ext cx="82860" cy="1285292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flipH="1" flipV="1">
            <a:off x="6876256" y="4227934"/>
            <a:ext cx="936104" cy="7200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Образцы пациента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091822"/>
              </p:ext>
            </p:extLst>
          </p:nvPr>
        </p:nvGraphicFramePr>
        <p:xfrm>
          <a:off x="467544" y="915566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19341" y="4073757"/>
            <a:ext cx="576064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4л2м           14л4м         17л4м(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N)    17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л4м (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S)    17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л9м(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N)     17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л9м(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O)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430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576064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Образцы пациента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P6</a:t>
            </a:r>
            <a:endParaRPr lang="en-US" sz="2400" dirty="0"/>
          </a:p>
        </p:txBody>
      </p:sp>
      <p:graphicFrame>
        <p:nvGraphicFramePr>
          <p:cNvPr id="4" name="Диаграмма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622881"/>
              </p:ext>
            </p:extLst>
          </p:nvPr>
        </p:nvGraphicFramePr>
        <p:xfrm>
          <a:off x="395536" y="726191"/>
          <a:ext cx="82296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67944" y="4443958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Burkholderia 8%,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Ralstonia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%,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Comamonadaceae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Pseudomonas 4%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364088" y="4227934"/>
            <a:ext cx="0" cy="2160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698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Figure 4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31003" t="21750" r="16604" b="13151"/>
          <a:stretch>
            <a:fillRect/>
          </a:stretch>
        </p:blipFill>
        <p:spPr bwMode="auto">
          <a:xfrm>
            <a:off x="597239" y="13758"/>
            <a:ext cx="735913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204608"/>
              </p:ext>
            </p:extLst>
          </p:nvPr>
        </p:nvGraphicFramePr>
        <p:xfrm>
          <a:off x="-76200" y="0"/>
          <a:ext cx="8915400" cy="25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632753"/>
              </p:ext>
            </p:extLst>
          </p:nvPr>
        </p:nvGraphicFramePr>
        <p:xfrm>
          <a:off x="0" y="2511188"/>
          <a:ext cx="8971088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298744" y="504114"/>
            <a:ext cx="3505200" cy="4322928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01504" y="493878"/>
            <a:ext cx="1703696" cy="4333164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ая стрелка вверх/вниз 7"/>
          <p:cNvSpPr/>
          <p:nvPr/>
        </p:nvSpPr>
        <p:spPr>
          <a:xfrm>
            <a:off x="6591300" y="2551278"/>
            <a:ext cx="342900" cy="1220622"/>
          </a:xfrm>
          <a:prstGeom prst="upDownArrow">
            <a:avLst>
              <a:gd name="adj1" fmla="val 20398"/>
              <a:gd name="adj2" fmla="val 69900"/>
            </a:avLst>
          </a:prstGeom>
          <a:solidFill>
            <a:srgbClr val="E65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ая стрелка вверх/вниз 8"/>
          <p:cNvSpPr/>
          <p:nvPr/>
        </p:nvSpPr>
        <p:spPr>
          <a:xfrm>
            <a:off x="7162800" y="2539763"/>
            <a:ext cx="342900" cy="1879980"/>
          </a:xfrm>
          <a:prstGeom prst="upDownArrow">
            <a:avLst>
              <a:gd name="adj1" fmla="val 20398"/>
              <a:gd name="adj2" fmla="val 69900"/>
            </a:avLst>
          </a:prstGeom>
          <a:solidFill>
            <a:srgbClr val="E65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трелка вверх/вниз 9"/>
          <p:cNvSpPr/>
          <p:nvPr/>
        </p:nvSpPr>
        <p:spPr>
          <a:xfrm>
            <a:off x="5943600" y="2551278"/>
            <a:ext cx="342900" cy="1879980"/>
          </a:xfrm>
          <a:prstGeom prst="upDownArrow">
            <a:avLst>
              <a:gd name="adj1" fmla="val 20398"/>
              <a:gd name="adj2" fmla="val 69900"/>
            </a:avLst>
          </a:prstGeom>
          <a:solidFill>
            <a:srgbClr val="E65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 вверх 1"/>
          <p:cNvSpPr/>
          <p:nvPr/>
        </p:nvSpPr>
        <p:spPr>
          <a:xfrm>
            <a:off x="3200400" y="2857500"/>
            <a:ext cx="214952" cy="400050"/>
          </a:xfrm>
          <a:prstGeom prst="upArrow">
            <a:avLst/>
          </a:prstGeom>
          <a:solidFill>
            <a:srgbClr val="E65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2577152" y="2857500"/>
            <a:ext cx="200168" cy="1314450"/>
          </a:xfrm>
          <a:prstGeom prst="downArrow">
            <a:avLst/>
          </a:prstGeom>
          <a:solidFill>
            <a:srgbClr val="E65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2545876" y="628650"/>
            <a:ext cx="214952" cy="400050"/>
          </a:xfrm>
          <a:prstGeom prst="upArrow">
            <a:avLst/>
          </a:prstGeom>
          <a:solidFill>
            <a:srgbClr val="8CA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107708" y="828675"/>
            <a:ext cx="200168" cy="1314450"/>
          </a:xfrm>
          <a:prstGeom prst="downArrow">
            <a:avLst/>
          </a:prstGeom>
          <a:solidFill>
            <a:srgbClr val="8CA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70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543579" y="102669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Сравнение микроорганизмов  верхнечелюстных пазух и мокроты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94924" y="1491630"/>
            <a:ext cx="150700" cy="16201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86100" y="3412337"/>
            <a:ext cx="150700" cy="16201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91662" y="1229308"/>
            <a:ext cx="150700" cy="16201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491361" y="3651870"/>
            <a:ext cx="150700" cy="16201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199588" y="998718"/>
            <a:ext cx="150700" cy="1620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205276" y="1977684"/>
            <a:ext cx="150700" cy="16201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86100" y="3166245"/>
            <a:ext cx="150700" cy="1620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201704" y="759561"/>
            <a:ext cx="150700" cy="1620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489148" y="2922789"/>
            <a:ext cx="150700" cy="1620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189406" y="1732656"/>
            <a:ext cx="150700" cy="16201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479331" y="4137924"/>
            <a:ext cx="150700" cy="16201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489148" y="4370568"/>
            <a:ext cx="150700" cy="16201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7544" y="840570"/>
            <a:ext cx="1663008" cy="166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1940366" y="759561"/>
            <a:ext cx="903442" cy="23915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59632" y="483518"/>
            <a:ext cx="6804346" cy="4749343"/>
            <a:chOff x="2086972" y="889300"/>
            <a:chExt cx="6804346" cy="6022401"/>
          </a:xfrm>
        </p:grpSpPr>
        <p:grpSp>
          <p:nvGrpSpPr>
            <p:cNvPr id="10" name="Группа 34"/>
            <p:cNvGrpSpPr/>
            <p:nvPr/>
          </p:nvGrpSpPr>
          <p:grpSpPr>
            <a:xfrm>
              <a:off x="2086972" y="889300"/>
              <a:ext cx="6804346" cy="6022401"/>
              <a:chOff x="2086972" y="908719"/>
              <a:chExt cx="6804346" cy="6022401"/>
            </a:xfrm>
          </p:grpSpPr>
          <p:grpSp>
            <p:nvGrpSpPr>
              <p:cNvPr id="12" name="Группа 21"/>
              <p:cNvGrpSpPr/>
              <p:nvPr/>
            </p:nvGrpSpPr>
            <p:grpSpPr>
              <a:xfrm>
                <a:off x="4391228" y="3556700"/>
                <a:ext cx="4500090" cy="3374420"/>
                <a:chOff x="4391228" y="3556700"/>
                <a:chExt cx="4500090" cy="3374420"/>
              </a:xfrm>
            </p:grpSpPr>
            <p:sp>
              <p:nvSpPr>
                <p:cNvPr id="17" name="Прямоугольник 16"/>
                <p:cNvSpPr/>
                <p:nvPr/>
              </p:nvSpPr>
              <p:spPr>
                <a:xfrm>
                  <a:off x="4391228" y="3556700"/>
                  <a:ext cx="4392487" cy="309494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4427984" y="3791799"/>
                  <a:ext cx="4463334" cy="31393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1400" dirty="0" smtClean="0">
                      <a:latin typeface="Times New Roman" pitchFamily="18" charset="0"/>
                      <a:cs typeface="Times New Roman" pitchFamily="18" charset="0"/>
                    </a:rPr>
                    <a:t>1 </a:t>
                  </a:r>
                  <a:r>
                    <a:rPr lang="en-US" sz="1400" b="1" i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B. </a:t>
                  </a:r>
                  <a:r>
                    <a:rPr lang="en-US" sz="1400" b="1" i="1" dirty="0" err="1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multivorans</a:t>
                  </a:r>
                  <a:r>
                    <a:rPr lang="ru-RU" sz="1400" b="1" i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400" b="1" i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ST712</a:t>
                  </a:r>
                  <a:endParaRPr lang="ru-RU" sz="1400" b="1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sz="14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ru-RU" sz="14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400" b="1" i="1" dirty="0" smtClean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en-US" sz="1400" b="1" i="1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1400" b="1" i="1" dirty="0" err="1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ruhlandii</a:t>
                  </a:r>
                  <a:r>
                    <a:rPr lang="en-US" sz="1400" b="1" i="1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 ST261</a:t>
                  </a:r>
                  <a:endParaRPr lang="en-US" sz="1400" b="1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>
                    <a:lnSpc>
                      <a:spcPct val="150000"/>
                    </a:lnSpc>
                  </a:pPr>
                  <a:r>
                    <a:rPr lang="en-US" sz="1400" dirty="0" smtClean="0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r>
                    <a:rPr lang="ru-RU" sz="14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400" b="1" i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Streptococcus </a:t>
                  </a:r>
                  <a:r>
                    <a:rPr lang="en-US" sz="1400" b="1" i="1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constellatus</a:t>
                  </a:r>
                  <a:r>
                    <a:rPr lang="en-US" sz="1400" b="1" i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400" i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1400" i="1" dirty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B. </a:t>
                  </a:r>
                  <a:r>
                    <a:rPr lang="en-US" sz="1400" i="1" dirty="0" err="1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multivorans</a:t>
                  </a:r>
                  <a:r>
                    <a:rPr lang="ru-RU" sz="1400" i="1" dirty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400" i="1" dirty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ST835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1400" dirty="0" smtClean="0">
                      <a:latin typeface="Times New Roman" pitchFamily="18" charset="0"/>
                      <a:cs typeface="Times New Roman" pitchFamily="18" charset="0"/>
                    </a:rPr>
                    <a:t>4 </a:t>
                  </a:r>
                  <a:r>
                    <a:rPr lang="en-US" sz="1400" b="1" i="1" dirty="0" smtClean="0">
                      <a:latin typeface="Times New Roman" pitchFamily="18" charset="0"/>
                      <a:cs typeface="Times New Roman" pitchFamily="18" charset="0"/>
                    </a:rPr>
                    <a:t>Streptococcus spp., </a:t>
                  </a:r>
                  <a:r>
                    <a:rPr lang="en-US" sz="1400" i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B. </a:t>
                  </a:r>
                  <a:r>
                    <a:rPr lang="en-US" sz="1400" i="1" dirty="0" err="1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cenocepacia</a:t>
                  </a:r>
                  <a:r>
                    <a:rPr lang="en-US" sz="1400" i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 ST709,</a:t>
                  </a:r>
                  <a:r>
                    <a:rPr lang="en-US" sz="1400" i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400" i="1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P. </a:t>
                  </a:r>
                  <a:r>
                    <a:rPr lang="en-US" sz="1400" i="1" dirty="0" err="1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aeruginosa</a:t>
                  </a:r>
                  <a:r>
                    <a:rPr lang="en-US" sz="1400" i="1" dirty="0" smtClean="0">
                      <a:latin typeface="Times New Roman" pitchFamily="18" charset="0"/>
                      <a:cs typeface="Times New Roman" pitchFamily="18" charset="0"/>
                    </a:rPr>
                    <a:t>, Candida </a:t>
                  </a:r>
                  <a:r>
                    <a:rPr lang="en-US" sz="1400" i="1" dirty="0" err="1" smtClean="0">
                      <a:latin typeface="Times New Roman" pitchFamily="18" charset="0"/>
                      <a:cs typeface="Times New Roman" pitchFamily="18" charset="0"/>
                    </a:rPr>
                    <a:t>lusitaniae</a:t>
                  </a:r>
                  <a:r>
                    <a:rPr lang="en-US" sz="1400" i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1400" dirty="0" smtClean="0"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  <a:r>
                    <a:rPr lang="ru-RU" sz="14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400" b="1" i="1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lang="en-US" sz="1400" b="1" i="1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. aeruginosa, </a:t>
                  </a:r>
                  <a:r>
                    <a:rPr lang="en-US" sz="1400" b="1" i="1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A. </a:t>
                  </a:r>
                  <a:r>
                    <a:rPr lang="en-US" sz="1400" b="1" i="1" dirty="0" err="1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ruhlandii</a:t>
                  </a:r>
                  <a:r>
                    <a:rPr lang="en-US" sz="1400" b="1" i="1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 ST261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1400" dirty="0" smtClean="0">
                      <a:latin typeface="Times New Roman" pitchFamily="18" charset="0"/>
                      <a:cs typeface="Times New Roman" pitchFamily="18" charset="0"/>
                    </a:rPr>
                    <a:t>6 </a:t>
                  </a:r>
                  <a:r>
                    <a:rPr lang="en-US" sz="1400" b="1" i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B. </a:t>
                  </a:r>
                  <a:r>
                    <a:rPr lang="en-US" sz="1400" b="1" i="1" dirty="0" err="1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cenocepacia</a:t>
                  </a:r>
                  <a:r>
                    <a:rPr lang="en-US" sz="1400" b="1" i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 ST709</a:t>
                  </a:r>
                  <a:r>
                    <a:rPr lang="en-US" sz="1400" dirty="0" smtClean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1400" i="1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P. </a:t>
                  </a:r>
                  <a:r>
                    <a:rPr lang="en-US" sz="1400" i="1" dirty="0" err="1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aeruginosa</a:t>
                  </a:r>
                  <a:endParaRPr lang="ru-RU" dirty="0"/>
                </a:p>
              </p:txBody>
            </p:sp>
          </p:grpSp>
          <p:grpSp>
            <p:nvGrpSpPr>
              <p:cNvPr id="14" name="Группа 15"/>
              <p:cNvGrpSpPr/>
              <p:nvPr/>
            </p:nvGrpSpPr>
            <p:grpSpPr>
              <a:xfrm>
                <a:off x="2086972" y="908719"/>
                <a:ext cx="6733500" cy="5627921"/>
                <a:chOff x="2086972" y="188639"/>
                <a:chExt cx="6733500" cy="5627921"/>
              </a:xfrm>
            </p:grpSpPr>
            <p:pic>
              <p:nvPicPr>
                <p:cNvPr id="1026" name="Picture 2" descr="&amp;Kcy;&amp;acy;&amp;rcy;&amp;tcy;&amp;icy;&amp;ncy;&amp;kcy;&amp;icy; &amp;pcy;&amp;ocy; &amp;zcy;&amp;acy;&amp;pcy;&amp;rcy;&amp;ocy;&amp;scy;&amp;ucy; &amp;ocy;&amp;kcy;&amp;ocy;&amp;lcy;&amp;ocy;&amp;ncy;&amp;ocy;&amp;scy;&amp;ocy;&amp;vcy;&amp;ycy;&amp;iecy; &amp;pcy;&amp;acy;&amp;zcy;&amp;ucy;&amp;khcy;&amp;icy; &amp;icy; &amp;lcy;&amp;iecy;&amp;gcy;&amp;kcy;&amp;icy;&amp;iecy;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/>
                <a:srcRect l="56457" t="7020" b="1714"/>
                <a:stretch/>
              </p:blipFill>
              <p:spPr bwMode="auto">
                <a:xfrm>
                  <a:off x="2375004" y="550657"/>
                  <a:ext cx="1108548" cy="200593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28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086972" y="2278849"/>
                  <a:ext cx="2195492" cy="35377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5" name="Группа 14"/>
                <p:cNvGrpSpPr/>
                <p:nvPr/>
              </p:nvGrpSpPr>
              <p:grpSpPr>
                <a:xfrm>
                  <a:off x="2699792" y="188639"/>
                  <a:ext cx="6120680" cy="2708434"/>
                  <a:chOff x="2699792" y="188639"/>
                  <a:chExt cx="6120680" cy="2708434"/>
                </a:xfrm>
              </p:grpSpPr>
              <p:grpSp>
                <p:nvGrpSpPr>
                  <p:cNvPr id="16" name="Группа 13"/>
                  <p:cNvGrpSpPr/>
                  <p:nvPr/>
                </p:nvGrpSpPr>
                <p:grpSpPr>
                  <a:xfrm>
                    <a:off x="4139952" y="188639"/>
                    <a:ext cx="4680520" cy="2708434"/>
                    <a:chOff x="4139952" y="188639"/>
                    <a:chExt cx="4680520" cy="2708434"/>
                  </a:xfrm>
                </p:grpSpPr>
                <p:sp>
                  <p:nvSpPr>
                    <p:cNvPr id="11" name="Прямоугольник 10"/>
                    <p:cNvSpPr/>
                    <p:nvPr/>
                  </p:nvSpPr>
                  <p:spPr>
                    <a:xfrm>
                      <a:off x="4139952" y="188639"/>
                      <a:ext cx="4680520" cy="2570262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7" name="TextBox 6"/>
                    <p:cNvSpPr txBox="1"/>
                    <p:nvPr/>
                  </p:nvSpPr>
                  <p:spPr>
                    <a:xfrm>
                      <a:off x="4139952" y="188640"/>
                      <a:ext cx="4680520" cy="27084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14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1400" b="1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multivorans</a:t>
                      </a:r>
                      <a:r>
                        <a:rPr lang="ru-RU" sz="14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ST712</a:t>
                      </a:r>
                      <a:endParaRPr lang="ru-RU" sz="1400" b="1" i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1400" b="1" i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1400" b="1" i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ruhlandii</a:t>
                      </a:r>
                      <a:r>
                        <a:rPr lang="en-US" sz="1400" b="1" i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ST261</a:t>
                      </a:r>
                      <a:endParaRPr lang="en-US" sz="1400" b="1" i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4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1400" b="1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multivorans</a:t>
                      </a:r>
                      <a:r>
                        <a:rPr lang="ru-RU" sz="14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ST835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en-US" sz="14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P. </a:t>
                      </a:r>
                      <a:r>
                        <a:rPr lang="en-US" sz="1400" b="1" i="1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aeruginosa</a:t>
                      </a:r>
                      <a:r>
                        <a:rPr lang="en-US" sz="14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1400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cenocepacia</a:t>
                      </a:r>
                      <a:r>
                        <a:rPr lang="en-US" sz="14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ST709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Candida </a:t>
                      </a:r>
                      <a:r>
                        <a:rPr lang="en-US" sz="1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lusitaniae</a:t>
                      </a:r>
                      <a:endParaRPr lang="en-US" sz="14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400" b="1" i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aeruginosa</a:t>
                      </a:r>
                      <a:endParaRPr lang="en-US" sz="1400" b="1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en-US" sz="1400" b="1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1400" b="1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ruhlandii</a:t>
                      </a:r>
                      <a:r>
                        <a:rPr lang="en-US" sz="1400" b="1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ST36, </a:t>
                      </a:r>
                      <a:r>
                        <a:rPr lang="en-US" sz="14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1400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cenocepacia</a:t>
                      </a:r>
                      <a:r>
                        <a:rPr lang="en-US" sz="14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ST709</a:t>
                      </a:r>
                      <a:r>
                        <a:rPr lang="en-US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i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P. </a:t>
                      </a:r>
                      <a:r>
                        <a:rPr lang="en-US" sz="1400" i="1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aeruginosa</a:t>
                      </a:r>
                      <a:endParaRPr lang="ru-RU" sz="1400" i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13" name="Прямая со стрелкой 12"/>
                  <p:cNvCxnSpPr/>
                  <p:nvPr/>
                </p:nvCxnSpPr>
                <p:spPr>
                  <a:xfrm flipH="1">
                    <a:off x="2699792" y="908720"/>
                    <a:ext cx="1440160" cy="720080"/>
                  </a:xfrm>
                  <a:prstGeom prst="straightConnector1">
                    <a:avLst/>
                  </a:prstGeom>
                  <a:ln w="15875">
                    <a:solidFill>
                      <a:srgbClr val="0070C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9" name="Прямая со стрелкой 18"/>
              <p:cNvCxnSpPr/>
              <p:nvPr/>
            </p:nvCxnSpPr>
            <p:spPr>
              <a:xfrm flipH="1">
                <a:off x="3347864" y="4005064"/>
                <a:ext cx="1080120" cy="288032"/>
              </a:xfrm>
              <a:prstGeom prst="straightConnector1">
                <a:avLst/>
              </a:prstGeom>
              <a:ln w="15875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Isosceles Triangle 4"/>
            <p:cNvSpPr/>
            <p:nvPr/>
          </p:nvSpPr>
          <p:spPr>
            <a:xfrm rot="760840">
              <a:off x="2097440" y="1781949"/>
              <a:ext cx="225136" cy="34976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130552" y="2470892"/>
              <a:ext cx="137192" cy="1106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548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2031691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  <a:p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85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0" cy="56557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определения</a:t>
            </a:r>
            <a:endParaRPr lang="ru-RU" sz="24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67544" y="987576"/>
            <a:ext cx="8075240" cy="2586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Микробиота (микрофлора) 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совокупность различных видов микроорганизмов, населяющих определенную среду обитания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Микробиом 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синоним, описывающий совокупный геном микроорганизмов определенной среды обитания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Метагеном 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набор генов всех организмов определенного образца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4011910"/>
            <a:ext cx="799288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Microbial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Genomic Module and CLC Genomic Workbench v.9.0.1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данных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Greengenes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13.8 database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627534"/>
            <a:ext cx="2592288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мокроты, трахеального аспирата,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лаважа параназальных пазух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1059582"/>
            <a:ext cx="2052228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ДНК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699541"/>
            <a:ext cx="2736304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Амплификация с праймерами 16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rDNA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0112" y="2427733"/>
            <a:ext cx="309634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Очистка ампликонов,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библиотек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2427733"/>
            <a:ext cx="338437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Массовое параллельное секвенирование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9752" y="3507854"/>
            <a:ext cx="421246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данных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3648" y="123479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исследования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>
            <a:stCxn id="7" idx="3"/>
            <a:endCxn id="8" idx="1"/>
          </p:cNvCxnSpPr>
          <p:nvPr/>
        </p:nvCxnSpPr>
        <p:spPr>
          <a:xfrm flipV="1">
            <a:off x="3131840" y="1244248"/>
            <a:ext cx="360040" cy="26044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580112" y="1275607"/>
            <a:ext cx="299988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1" idx="0"/>
          </p:cNvCxnSpPr>
          <p:nvPr/>
        </p:nvCxnSpPr>
        <p:spPr>
          <a:xfrm>
            <a:off x="7128284" y="1821246"/>
            <a:ext cx="0" cy="6064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1"/>
            <a:endCxn id="12" idx="3"/>
          </p:cNvCxnSpPr>
          <p:nvPr/>
        </p:nvCxnSpPr>
        <p:spPr>
          <a:xfrm flipH="1">
            <a:off x="3923928" y="2889398"/>
            <a:ext cx="165618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923928" y="3219822"/>
            <a:ext cx="0" cy="30400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86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2956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Массовое параллельное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секвенирование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947" t="11967" r="16186" b="5141"/>
          <a:stretch>
            <a:fillRect/>
          </a:stretch>
        </p:blipFill>
        <p:spPr bwMode="auto">
          <a:xfrm>
            <a:off x="611560" y="897565"/>
            <a:ext cx="3744416" cy="20160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32040" y="1005576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NGS (next generation sequencing)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16S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rDNA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13950" t="48782" r="13416" b="22690"/>
          <a:stretch>
            <a:fillRect/>
          </a:stretch>
        </p:blipFill>
        <p:spPr bwMode="auto">
          <a:xfrm>
            <a:off x="1331640" y="3273828"/>
            <a:ext cx="5616624" cy="106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19672" y="440795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Гипервариабельные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области гена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9).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Международные проекты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2008-2013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проект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Микробиом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человека»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Human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Microbiome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Project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HMP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7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the human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microbiome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includes around 100 trillion bacterial cells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проект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«Интеграционный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микробиом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человека»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Integrative Human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Microbiome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Project,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iHMP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ell.com/cms/attachment/2007953471/2030538975/g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347614"/>
            <a:ext cx="5295356" cy="2889321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95736" y="195486"/>
            <a:ext cx="6768752" cy="70958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National Institutes of Health (NIH),USA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Human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Microbiome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Project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4558725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Proctor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L.M.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Microbiome Project in 2011 and beyond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Cell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 Microbe.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2011;10(4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):287-91. doi: 10.1016/j.chom.2011.10.001.</a:t>
            </a:r>
          </a:p>
        </p:txBody>
      </p:sp>
      <p:pic>
        <p:nvPicPr>
          <p:cNvPr id="6" name="Picture 2" descr="HMP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5486"/>
            <a:ext cx="1982449" cy="1707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8794" t="70020" r="16887" b="19818"/>
          <a:stretch>
            <a:fillRect/>
          </a:stretch>
        </p:blipFill>
        <p:spPr bwMode="auto">
          <a:xfrm>
            <a:off x="539552" y="1131590"/>
            <a:ext cx="3168352" cy="1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35696" y="141480"/>
            <a:ext cx="5338936" cy="85725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NIH Human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Microbiome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Project 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68794" t="18287" r="16887" b="74323"/>
          <a:stretch>
            <a:fillRect/>
          </a:stretch>
        </p:blipFill>
        <p:spPr bwMode="auto">
          <a:xfrm>
            <a:off x="5292080" y="1203598"/>
            <a:ext cx="3456384" cy="9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2499742"/>
          <a:ext cx="4064000" cy="1562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Body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Subsite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All projects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Lower Respiratory</a:t>
                      </a:r>
                      <a:endParaRPr lang="ru-RU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Nose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6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Nasopharynx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Sinus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99992" y="1779662"/>
            <a:ext cx="64807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4371950"/>
            <a:ext cx="81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Beck J.M. The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Microbiome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of the Lung.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Transl Res. 2012 Oct; 160(4): 258–266.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Cui L. The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Microbiome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and the Lung. Ann Am Thorac Soc. 2014 Aug; 11(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Suppl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4): S227–S232.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88024" y="2427734"/>
          <a:ext cx="4064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1"/>
                <a:gridCol w="1615729"/>
              </a:tblGrid>
              <a:tr h="45593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Микроорганизм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проектов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6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Pseudomonas spp.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4150">
                <a:tc>
                  <a:txBody>
                    <a:bodyPr/>
                    <a:lstStyle/>
                    <a:p>
                      <a:r>
                        <a:rPr lang="en-US" sz="14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Achromobacter</a:t>
                      </a:r>
                      <a:r>
                        <a:rPr lang="en-US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spp.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4150">
                <a:tc>
                  <a:txBody>
                    <a:bodyPr/>
                    <a:lstStyle/>
                    <a:p>
                      <a:r>
                        <a:rPr lang="en-US" sz="14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Burkholderia</a:t>
                      </a:r>
                      <a:r>
                        <a:rPr lang="en-US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spp.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2" cstate="print"/>
          <a:srcRect l="9097" t="7086" r="9034" b="22049"/>
          <a:stretch>
            <a:fillRect/>
          </a:stretch>
        </p:blipFill>
        <p:spPr bwMode="auto">
          <a:xfrm>
            <a:off x="107504" y="123478"/>
            <a:ext cx="4536504" cy="492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716016" y="2859782"/>
            <a:ext cx="3995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Figure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phylogenetic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tree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obtained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sequencing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illustrates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standard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microbiota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healthy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lungs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containing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leafs.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195486"/>
            <a:ext cx="4320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Zakharkina T, Heinzel E, Koczulla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RA, Greulich T, Rentz K, Pauling JK, Baumbach J, Herrmann M, Grünewald C, Dienemann H, von Müller L, Bals R.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Analysis of the airway microbiota of healthy individuals and patients with chronic obstructive pulmonary disease by T-RFLP and clone sequencing.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PLoS One. 2013;8(7):e68302. doi: 10.1371/journal.pone.0068302. Print 2013.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6183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Микробиота респираторного тракта детей до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месяца с диагнозом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МВ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2" t="20809" r="27840" b="34340"/>
          <a:stretch/>
        </p:blipFill>
        <p:spPr bwMode="auto">
          <a:xfrm>
            <a:off x="1043608" y="987574"/>
            <a:ext cx="6912768" cy="341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191930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JC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 Serial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the gut and respiratory microbiome in cystic fibrosis in infancy: interaction between intestinal and respiratory tracts and impact of nutritional exposures.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2012; 3(4).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e00251-12. doi: 10.1128/mBio.00251-12</a:t>
            </a:r>
          </a:p>
        </p:txBody>
      </p:sp>
    </p:spTree>
    <p:extLst>
      <p:ext uri="{BB962C8B-B14F-4D97-AF65-F5344CB8AC3E}">
        <p14:creationId xmlns:p14="http://schemas.microsoft.com/office/powerpoint/2010/main" val="39637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697</Words>
  <Application>Microsoft Office PowerPoint</Application>
  <PresentationFormat>On-screen Show (16:9)</PresentationFormat>
  <Paragraphs>88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Тема Office</vt:lpstr>
      <vt:lpstr>Прогностическое значение контроля микробиома отделов респираторного тракта.</vt:lpstr>
      <vt:lpstr>Основные определения</vt:lpstr>
      <vt:lpstr>PowerPoint Presentation</vt:lpstr>
      <vt:lpstr>Массовое параллельное секвенирование</vt:lpstr>
      <vt:lpstr>Международные проекты </vt:lpstr>
      <vt:lpstr>National Institutes of Health (NIH),USA  Human Microbiome Project</vt:lpstr>
      <vt:lpstr>NIH Human  Microbiome Project 2</vt:lpstr>
      <vt:lpstr>PowerPoint Presentation</vt:lpstr>
      <vt:lpstr>Микробиота респираторного тракта детей до 21 месяца с диагнозом  МВ </vt:lpstr>
      <vt:lpstr>Анализ бактериома образцов детей  (трахеальный аспират, мокрота) </vt:lpstr>
      <vt:lpstr>Образцы пациента P8</vt:lpstr>
      <vt:lpstr>Образцы пациента P6</vt:lpstr>
      <vt:lpstr>PowerPoint Presentation</vt:lpstr>
      <vt:lpstr>PowerPoint Presentation</vt:lpstr>
      <vt:lpstr>PowerPoint Presentation</vt:lpstr>
      <vt:lpstr>PowerPoint Presentation</vt:lpstr>
    </vt:vector>
  </TitlesOfParts>
  <Company>Gamaleya inst.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mick</dc:creator>
  <cp:lastModifiedBy>Olga</cp:lastModifiedBy>
  <cp:revision>47</cp:revision>
  <dcterms:created xsi:type="dcterms:W3CDTF">2017-10-11T10:05:19Z</dcterms:created>
  <dcterms:modified xsi:type="dcterms:W3CDTF">2017-10-11T19:58:39Z</dcterms:modified>
</cp:coreProperties>
</file>