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6" r:id="rId3"/>
    <p:sldId id="277" r:id="rId4"/>
    <p:sldId id="278" r:id="rId5"/>
    <p:sldId id="257" r:id="rId6"/>
    <p:sldId id="275" r:id="rId7"/>
    <p:sldId id="258" r:id="rId8"/>
    <p:sldId id="271" r:id="rId9"/>
    <p:sldId id="288" r:id="rId10"/>
    <p:sldId id="287" r:id="rId11"/>
    <p:sldId id="267" r:id="rId12"/>
    <p:sldId id="261" r:id="rId13"/>
    <p:sldId id="297" r:id="rId14"/>
    <p:sldId id="300" r:id="rId15"/>
    <p:sldId id="301" r:id="rId16"/>
    <p:sldId id="282" r:id="rId17"/>
    <p:sldId id="302" r:id="rId18"/>
    <p:sldId id="283" r:id="rId19"/>
    <p:sldId id="270" r:id="rId20"/>
    <p:sldId id="285" r:id="rId21"/>
    <p:sldId id="284" r:id="rId22"/>
    <p:sldId id="293" r:id="rId23"/>
    <p:sldId id="294" r:id="rId24"/>
    <p:sldId id="292" r:id="rId25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BDB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9" autoAdjust="0"/>
    <p:restoredTop sz="68783" autoAdjust="0"/>
  </p:normalViewPr>
  <p:slideViewPr>
    <p:cSldViewPr>
      <p:cViewPr varScale="1">
        <p:scale>
          <a:sx n="80" d="100"/>
          <a:sy n="80" d="100"/>
        </p:scale>
        <p:origin x="-1578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42A13-C9A3-41CA-955A-4AE26725E54E}" type="doc">
      <dgm:prSet loTypeId="urn:microsoft.com/office/officeart/2005/8/layout/radial5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A36DDDC-CC03-45AA-AA3D-518F836F4047}">
      <dgm:prSet phldrT="[Текст]" custT="1"/>
      <dgm:spPr/>
      <dgm:t>
        <a:bodyPr/>
        <a:lstStyle/>
        <a:p>
          <a:r>
            <a:rPr lang="ru-RU" sz="1800" b="1" dirty="0" smtClean="0"/>
            <a:t>Централизованная</a:t>
          </a:r>
        </a:p>
        <a:p>
          <a:r>
            <a:rPr lang="ru-RU" sz="1800" b="1" dirty="0" smtClean="0"/>
            <a:t>КДЛ МДГКБ</a:t>
          </a:r>
          <a:endParaRPr lang="ru-RU" sz="1800" b="1" dirty="0"/>
        </a:p>
      </dgm:t>
    </dgm:pt>
    <dgm:pt modelId="{453CFBD9-8B38-4AC8-8525-801C9F2173F3}" type="parTrans" cxnId="{34DDC9CA-62CF-4C95-8BFB-AD0CE840CB10}">
      <dgm:prSet/>
      <dgm:spPr/>
      <dgm:t>
        <a:bodyPr/>
        <a:lstStyle/>
        <a:p>
          <a:endParaRPr lang="ru-RU"/>
        </a:p>
      </dgm:t>
    </dgm:pt>
    <dgm:pt modelId="{A30D1AA2-F9BF-4F64-B191-856C13E473F9}" type="sibTrans" cxnId="{34DDC9CA-62CF-4C95-8BFB-AD0CE840CB10}">
      <dgm:prSet/>
      <dgm:spPr/>
      <dgm:t>
        <a:bodyPr/>
        <a:lstStyle/>
        <a:p>
          <a:endParaRPr lang="ru-RU"/>
        </a:p>
      </dgm:t>
    </dgm:pt>
    <dgm:pt modelId="{67783285-0CE7-4F95-9290-8169CE986BB6}">
      <dgm:prSet phldrT="[Текст]" custT="1"/>
      <dgm:spPr/>
      <dgm:t>
        <a:bodyPr/>
        <a:lstStyle/>
        <a:p>
          <a:r>
            <a:rPr lang="ru-RU" sz="2800" b="1" dirty="0" smtClean="0"/>
            <a:t>ГП (4)</a:t>
          </a:r>
          <a:endParaRPr lang="ru-RU" sz="2800" b="1" dirty="0"/>
        </a:p>
      </dgm:t>
    </dgm:pt>
    <dgm:pt modelId="{20A892CC-3E84-4235-A749-D35F870E494F}" type="parTrans" cxnId="{C9008CD8-A63E-498A-9ED5-F21D6B603236}">
      <dgm:prSet/>
      <dgm:spPr/>
      <dgm:t>
        <a:bodyPr/>
        <a:lstStyle/>
        <a:p>
          <a:endParaRPr lang="ru-RU"/>
        </a:p>
      </dgm:t>
    </dgm:pt>
    <dgm:pt modelId="{486210A6-E0D0-413E-8C3D-5A323D40D91F}" type="sibTrans" cxnId="{C9008CD8-A63E-498A-9ED5-F21D6B603236}">
      <dgm:prSet/>
      <dgm:spPr/>
      <dgm:t>
        <a:bodyPr/>
        <a:lstStyle/>
        <a:p>
          <a:endParaRPr lang="ru-RU"/>
        </a:p>
      </dgm:t>
    </dgm:pt>
    <dgm:pt modelId="{854F532C-09B0-4EF1-93CA-87EB46BD828C}">
      <dgm:prSet phldrT="[Текст]" custT="1"/>
      <dgm:spPr/>
      <dgm:t>
        <a:bodyPr/>
        <a:lstStyle/>
        <a:p>
          <a:r>
            <a:rPr lang="ru-RU" sz="2800" b="1" dirty="0" smtClean="0"/>
            <a:t>ЖК (9)</a:t>
          </a:r>
          <a:endParaRPr lang="ru-RU" sz="2800" b="1" dirty="0"/>
        </a:p>
      </dgm:t>
    </dgm:pt>
    <dgm:pt modelId="{80A4047D-2738-4F3D-BA67-DE24A631E552}" type="parTrans" cxnId="{480E8C18-098B-4F8F-9E03-7C1F38349BB9}">
      <dgm:prSet/>
      <dgm:spPr/>
      <dgm:t>
        <a:bodyPr/>
        <a:lstStyle/>
        <a:p>
          <a:endParaRPr lang="ru-RU"/>
        </a:p>
      </dgm:t>
    </dgm:pt>
    <dgm:pt modelId="{4F5BF4C2-5AD5-4E3B-B104-92F78E83A898}" type="sibTrans" cxnId="{480E8C18-098B-4F8F-9E03-7C1F38349BB9}">
      <dgm:prSet/>
      <dgm:spPr/>
      <dgm:t>
        <a:bodyPr/>
        <a:lstStyle/>
        <a:p>
          <a:endParaRPr lang="ru-RU"/>
        </a:p>
      </dgm:t>
    </dgm:pt>
    <dgm:pt modelId="{04EF69C5-BC9B-4155-82A1-5A6C7847DC8B}">
      <dgm:prSet phldrT="[Текст]" custT="1"/>
      <dgm:spPr/>
      <dgm:t>
        <a:bodyPr/>
        <a:lstStyle/>
        <a:p>
          <a:r>
            <a:rPr lang="ru-RU" sz="2800" b="1" dirty="0" smtClean="0"/>
            <a:t>Стационары</a:t>
          </a:r>
          <a:endParaRPr lang="ru-RU" sz="2800" b="1" dirty="0"/>
        </a:p>
      </dgm:t>
    </dgm:pt>
    <dgm:pt modelId="{857E54A1-8B95-4F0F-992C-866B48ED99DE}" type="parTrans" cxnId="{C0DF2909-CB4B-4E6F-88EF-CA0229FBC258}">
      <dgm:prSet/>
      <dgm:spPr/>
      <dgm:t>
        <a:bodyPr/>
        <a:lstStyle/>
        <a:p>
          <a:endParaRPr lang="ru-RU"/>
        </a:p>
      </dgm:t>
    </dgm:pt>
    <dgm:pt modelId="{38105C7F-7298-40D7-A14B-5F26FE464964}" type="sibTrans" cxnId="{C0DF2909-CB4B-4E6F-88EF-CA0229FBC258}">
      <dgm:prSet/>
      <dgm:spPr/>
      <dgm:t>
        <a:bodyPr/>
        <a:lstStyle/>
        <a:p>
          <a:endParaRPr lang="ru-RU"/>
        </a:p>
      </dgm:t>
    </dgm:pt>
    <dgm:pt modelId="{F1AB69DD-0975-4BBF-B278-D257DBA9CA78}">
      <dgm:prSet phldrT="[Текст]" custT="1"/>
      <dgm:spPr/>
      <dgm:t>
        <a:bodyPr/>
        <a:lstStyle/>
        <a:p>
          <a:r>
            <a:rPr lang="ru-RU" sz="2000" b="1" dirty="0" smtClean="0"/>
            <a:t>Частные центы</a:t>
          </a:r>
          <a:endParaRPr lang="ru-RU" sz="2000" b="1" dirty="0"/>
        </a:p>
      </dgm:t>
    </dgm:pt>
    <dgm:pt modelId="{BF83AE0E-02AC-4CD5-A8E7-A2332B3CFB3A}" type="parTrans" cxnId="{14EFD003-6590-4BB8-AA7C-4AB4DF1D5EC3}">
      <dgm:prSet/>
      <dgm:spPr/>
      <dgm:t>
        <a:bodyPr/>
        <a:lstStyle/>
        <a:p>
          <a:endParaRPr lang="ru-RU"/>
        </a:p>
      </dgm:t>
    </dgm:pt>
    <dgm:pt modelId="{2752B198-40FA-448E-A7BF-89D01E6DC70C}" type="sibTrans" cxnId="{14EFD003-6590-4BB8-AA7C-4AB4DF1D5EC3}">
      <dgm:prSet/>
      <dgm:spPr/>
      <dgm:t>
        <a:bodyPr/>
        <a:lstStyle/>
        <a:p>
          <a:endParaRPr lang="ru-RU"/>
        </a:p>
      </dgm:t>
    </dgm:pt>
    <dgm:pt modelId="{41D7B98F-557C-46DA-BE45-8F5268B017B9}" type="pres">
      <dgm:prSet presAssocID="{B8542A13-C9A3-41CA-955A-4AE26725E54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5068E8-FC1D-4E1B-B9F9-13DE94289DA1}" type="pres">
      <dgm:prSet presAssocID="{5A36DDDC-CC03-45AA-AA3D-518F836F4047}" presName="centerShape" presStyleLbl="node0" presStyleIdx="0" presStyleCnt="1" custScaleX="301147" custScaleY="112535" custLinFactNeighborX="-763" custLinFactNeighborY="-296"/>
      <dgm:spPr/>
      <dgm:t>
        <a:bodyPr/>
        <a:lstStyle/>
        <a:p>
          <a:endParaRPr lang="ru-RU"/>
        </a:p>
      </dgm:t>
    </dgm:pt>
    <dgm:pt modelId="{81840F7C-FB30-450F-A64F-B92EB5F4F785}" type="pres">
      <dgm:prSet presAssocID="{20A892CC-3E84-4235-A749-D35F870E494F}" presName="parTrans" presStyleLbl="sibTrans2D1" presStyleIdx="0" presStyleCnt="4" custAng="10747232"/>
      <dgm:spPr/>
      <dgm:t>
        <a:bodyPr/>
        <a:lstStyle/>
        <a:p>
          <a:endParaRPr lang="ru-RU"/>
        </a:p>
      </dgm:t>
    </dgm:pt>
    <dgm:pt modelId="{BADE90F1-12F0-47CA-97E4-845B2C8DFE78}" type="pres">
      <dgm:prSet presAssocID="{20A892CC-3E84-4235-A749-D35F870E494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4EB6F5C-92E0-4516-86F7-5C30600A662C}" type="pres">
      <dgm:prSet presAssocID="{67783285-0CE7-4F95-9290-8169CE986BB6}" presName="node" presStyleLbl="node1" presStyleIdx="0" presStyleCnt="4" custScaleX="168650" custScaleY="93919" custRadScaleRad="154672" custRadScaleInc="135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DFF01-2654-442C-BBB2-8AAAADC5C45A}" type="pres">
      <dgm:prSet presAssocID="{80A4047D-2738-4F3D-BA67-DE24A631E552}" presName="parTrans" presStyleLbl="sibTrans2D1" presStyleIdx="1" presStyleCnt="4" custAng="10569528"/>
      <dgm:spPr/>
      <dgm:t>
        <a:bodyPr/>
        <a:lstStyle/>
        <a:p>
          <a:endParaRPr lang="ru-RU"/>
        </a:p>
      </dgm:t>
    </dgm:pt>
    <dgm:pt modelId="{1F5BBD9A-860C-4BAC-BCAE-45A440DB2A10}" type="pres">
      <dgm:prSet presAssocID="{80A4047D-2738-4F3D-BA67-DE24A631E55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8DBF7DD-FFC3-4481-9AB8-31DA051EF63F}" type="pres">
      <dgm:prSet presAssocID="{854F532C-09B0-4EF1-93CA-87EB46BD828C}" presName="node" presStyleLbl="node1" presStyleIdx="1" presStyleCnt="4" custScaleX="174184" custScaleY="103088" custRadScaleRad="167370" custRadScaleInc="61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73A1B-711D-4C8D-93AB-95FEDFB53B65}" type="pres">
      <dgm:prSet presAssocID="{857E54A1-8B95-4F0F-992C-866B48ED99DE}" presName="parTrans" presStyleLbl="sibTrans2D1" presStyleIdx="2" presStyleCnt="4" custAng="10366199"/>
      <dgm:spPr/>
      <dgm:t>
        <a:bodyPr/>
        <a:lstStyle/>
        <a:p>
          <a:endParaRPr lang="ru-RU"/>
        </a:p>
      </dgm:t>
    </dgm:pt>
    <dgm:pt modelId="{249B7F78-7493-4E92-9F36-8C845E53C9DE}" type="pres">
      <dgm:prSet presAssocID="{857E54A1-8B95-4F0F-992C-866B48ED99D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5D79A3C-9D6C-49C5-8054-6C0AD1FDC965}" type="pres">
      <dgm:prSet presAssocID="{04EF69C5-BC9B-4155-82A1-5A6C7847DC8B}" presName="node" presStyleLbl="node1" presStyleIdx="2" presStyleCnt="4" custScaleX="306095" custRadScaleRad="138086" custRadScaleInc="112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6B5C5-8AE2-49E4-8134-6CA2B7072A80}" type="pres">
      <dgm:prSet presAssocID="{BF83AE0E-02AC-4CD5-A8E7-A2332B3CFB3A}" presName="parTrans" presStyleLbl="sibTrans2D1" presStyleIdx="3" presStyleCnt="4" custAng="10640650"/>
      <dgm:spPr/>
      <dgm:t>
        <a:bodyPr/>
        <a:lstStyle/>
        <a:p>
          <a:endParaRPr lang="ru-RU"/>
        </a:p>
      </dgm:t>
    </dgm:pt>
    <dgm:pt modelId="{E079FE12-9B4D-4CDA-9B24-7329839B6178}" type="pres">
      <dgm:prSet presAssocID="{BF83AE0E-02AC-4CD5-A8E7-A2332B3CFB3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740BD85-25D0-447B-8594-B77F741B89EE}" type="pres">
      <dgm:prSet presAssocID="{F1AB69DD-0975-4BBF-B278-D257DBA9CA78}" presName="node" presStyleLbl="node1" presStyleIdx="3" presStyleCnt="4" custScaleX="173932" custRadScaleRad="173987" custRadScaleInc="55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850835-1053-4CD9-97A9-CA7670005839}" type="presOf" srcId="{20A892CC-3E84-4235-A749-D35F870E494F}" destId="{BADE90F1-12F0-47CA-97E4-845B2C8DFE78}" srcOrd="1" destOrd="0" presId="urn:microsoft.com/office/officeart/2005/8/layout/radial5"/>
    <dgm:cxn modelId="{C0DF2909-CB4B-4E6F-88EF-CA0229FBC258}" srcId="{5A36DDDC-CC03-45AA-AA3D-518F836F4047}" destId="{04EF69C5-BC9B-4155-82A1-5A6C7847DC8B}" srcOrd="2" destOrd="0" parTransId="{857E54A1-8B95-4F0F-992C-866B48ED99DE}" sibTransId="{38105C7F-7298-40D7-A14B-5F26FE464964}"/>
    <dgm:cxn modelId="{6DA66AC9-E704-42AF-9232-9A79ADA926CE}" type="presOf" srcId="{BF83AE0E-02AC-4CD5-A8E7-A2332B3CFB3A}" destId="{BC26B5C5-8AE2-49E4-8134-6CA2B7072A80}" srcOrd="0" destOrd="0" presId="urn:microsoft.com/office/officeart/2005/8/layout/radial5"/>
    <dgm:cxn modelId="{3704741F-8FDB-497C-88CA-79CCCCB8BCB4}" type="presOf" srcId="{80A4047D-2738-4F3D-BA67-DE24A631E552}" destId="{1F5BBD9A-860C-4BAC-BCAE-45A440DB2A10}" srcOrd="1" destOrd="0" presId="urn:microsoft.com/office/officeart/2005/8/layout/radial5"/>
    <dgm:cxn modelId="{34DDC9CA-62CF-4C95-8BFB-AD0CE840CB10}" srcId="{B8542A13-C9A3-41CA-955A-4AE26725E54E}" destId="{5A36DDDC-CC03-45AA-AA3D-518F836F4047}" srcOrd="0" destOrd="0" parTransId="{453CFBD9-8B38-4AC8-8525-801C9F2173F3}" sibTransId="{A30D1AA2-F9BF-4F64-B191-856C13E473F9}"/>
    <dgm:cxn modelId="{C0BFB913-0925-41E3-A6AE-CE26ECE6C91A}" type="presOf" srcId="{5A36DDDC-CC03-45AA-AA3D-518F836F4047}" destId="{7D5068E8-FC1D-4E1B-B9F9-13DE94289DA1}" srcOrd="0" destOrd="0" presId="urn:microsoft.com/office/officeart/2005/8/layout/radial5"/>
    <dgm:cxn modelId="{3FB4BA12-B7B5-4CC6-A7B3-439AE9A1C737}" type="presOf" srcId="{854F532C-09B0-4EF1-93CA-87EB46BD828C}" destId="{F8DBF7DD-FFC3-4481-9AB8-31DA051EF63F}" srcOrd="0" destOrd="0" presId="urn:microsoft.com/office/officeart/2005/8/layout/radial5"/>
    <dgm:cxn modelId="{CD89A76B-1D1D-4F7A-8ADD-1A3A3FFE4271}" type="presOf" srcId="{F1AB69DD-0975-4BBF-B278-D257DBA9CA78}" destId="{D740BD85-25D0-447B-8594-B77F741B89EE}" srcOrd="0" destOrd="0" presId="urn:microsoft.com/office/officeart/2005/8/layout/radial5"/>
    <dgm:cxn modelId="{14EFD003-6590-4BB8-AA7C-4AB4DF1D5EC3}" srcId="{5A36DDDC-CC03-45AA-AA3D-518F836F4047}" destId="{F1AB69DD-0975-4BBF-B278-D257DBA9CA78}" srcOrd="3" destOrd="0" parTransId="{BF83AE0E-02AC-4CD5-A8E7-A2332B3CFB3A}" sibTransId="{2752B198-40FA-448E-A7BF-89D01E6DC70C}"/>
    <dgm:cxn modelId="{214A6ADC-DC19-4DA3-94E7-E29B25962E0A}" type="presOf" srcId="{20A892CC-3E84-4235-A749-D35F870E494F}" destId="{81840F7C-FB30-450F-A64F-B92EB5F4F785}" srcOrd="0" destOrd="0" presId="urn:microsoft.com/office/officeart/2005/8/layout/radial5"/>
    <dgm:cxn modelId="{86253558-A3D7-4131-BD73-F4EA77BFE9A9}" type="presOf" srcId="{80A4047D-2738-4F3D-BA67-DE24A631E552}" destId="{7EEDFF01-2654-442C-BBB2-8AAAADC5C45A}" srcOrd="0" destOrd="0" presId="urn:microsoft.com/office/officeart/2005/8/layout/radial5"/>
    <dgm:cxn modelId="{A0F3FFB4-D1E7-4CD4-A5C9-16AEB2E246CA}" type="presOf" srcId="{857E54A1-8B95-4F0F-992C-866B48ED99DE}" destId="{249B7F78-7493-4E92-9F36-8C845E53C9DE}" srcOrd="1" destOrd="0" presId="urn:microsoft.com/office/officeart/2005/8/layout/radial5"/>
    <dgm:cxn modelId="{2D2E9C50-6C67-4920-9325-8353669F2546}" type="presOf" srcId="{B8542A13-C9A3-41CA-955A-4AE26725E54E}" destId="{41D7B98F-557C-46DA-BE45-8F5268B017B9}" srcOrd="0" destOrd="0" presId="urn:microsoft.com/office/officeart/2005/8/layout/radial5"/>
    <dgm:cxn modelId="{AC6B4E98-73C7-41B1-A403-ECA21EAD170F}" type="presOf" srcId="{BF83AE0E-02AC-4CD5-A8E7-A2332B3CFB3A}" destId="{E079FE12-9B4D-4CDA-9B24-7329839B6178}" srcOrd="1" destOrd="0" presId="urn:microsoft.com/office/officeart/2005/8/layout/radial5"/>
    <dgm:cxn modelId="{C9008CD8-A63E-498A-9ED5-F21D6B603236}" srcId="{5A36DDDC-CC03-45AA-AA3D-518F836F4047}" destId="{67783285-0CE7-4F95-9290-8169CE986BB6}" srcOrd="0" destOrd="0" parTransId="{20A892CC-3E84-4235-A749-D35F870E494F}" sibTransId="{486210A6-E0D0-413E-8C3D-5A323D40D91F}"/>
    <dgm:cxn modelId="{EE5C3B5C-039D-4C60-B66C-1184416BA1AE}" type="presOf" srcId="{04EF69C5-BC9B-4155-82A1-5A6C7847DC8B}" destId="{65D79A3C-9D6C-49C5-8054-6C0AD1FDC965}" srcOrd="0" destOrd="0" presId="urn:microsoft.com/office/officeart/2005/8/layout/radial5"/>
    <dgm:cxn modelId="{ADBB520E-CF97-4A5D-9BB6-BF928BD2B02B}" type="presOf" srcId="{67783285-0CE7-4F95-9290-8169CE986BB6}" destId="{84EB6F5C-92E0-4516-86F7-5C30600A662C}" srcOrd="0" destOrd="0" presId="urn:microsoft.com/office/officeart/2005/8/layout/radial5"/>
    <dgm:cxn modelId="{2AD0A270-A57A-4A58-BF9D-395C89A1694E}" type="presOf" srcId="{857E54A1-8B95-4F0F-992C-866B48ED99DE}" destId="{56B73A1B-711D-4C8D-93AB-95FEDFB53B65}" srcOrd="0" destOrd="0" presId="urn:microsoft.com/office/officeart/2005/8/layout/radial5"/>
    <dgm:cxn modelId="{480E8C18-098B-4F8F-9E03-7C1F38349BB9}" srcId="{5A36DDDC-CC03-45AA-AA3D-518F836F4047}" destId="{854F532C-09B0-4EF1-93CA-87EB46BD828C}" srcOrd="1" destOrd="0" parTransId="{80A4047D-2738-4F3D-BA67-DE24A631E552}" sibTransId="{4F5BF4C2-5AD5-4E3B-B104-92F78E83A898}"/>
    <dgm:cxn modelId="{143FEE6C-3DA0-4AF8-BF08-5E9A164C55C2}" type="presParOf" srcId="{41D7B98F-557C-46DA-BE45-8F5268B017B9}" destId="{7D5068E8-FC1D-4E1B-B9F9-13DE94289DA1}" srcOrd="0" destOrd="0" presId="urn:microsoft.com/office/officeart/2005/8/layout/radial5"/>
    <dgm:cxn modelId="{641D9AB0-B50D-4AF8-A9BD-A1D1374D4F65}" type="presParOf" srcId="{41D7B98F-557C-46DA-BE45-8F5268B017B9}" destId="{81840F7C-FB30-450F-A64F-B92EB5F4F785}" srcOrd="1" destOrd="0" presId="urn:microsoft.com/office/officeart/2005/8/layout/radial5"/>
    <dgm:cxn modelId="{33C67F93-76F3-44A5-8294-29E8280F7FAF}" type="presParOf" srcId="{81840F7C-FB30-450F-A64F-B92EB5F4F785}" destId="{BADE90F1-12F0-47CA-97E4-845B2C8DFE78}" srcOrd="0" destOrd="0" presId="urn:microsoft.com/office/officeart/2005/8/layout/radial5"/>
    <dgm:cxn modelId="{1C84CCDE-418B-439F-9230-DAE40EE1C4EA}" type="presParOf" srcId="{41D7B98F-557C-46DA-BE45-8F5268B017B9}" destId="{84EB6F5C-92E0-4516-86F7-5C30600A662C}" srcOrd="2" destOrd="0" presId="urn:microsoft.com/office/officeart/2005/8/layout/radial5"/>
    <dgm:cxn modelId="{EC65593A-B2E9-43F4-9034-74F7DDAD473E}" type="presParOf" srcId="{41D7B98F-557C-46DA-BE45-8F5268B017B9}" destId="{7EEDFF01-2654-442C-BBB2-8AAAADC5C45A}" srcOrd="3" destOrd="0" presId="urn:microsoft.com/office/officeart/2005/8/layout/radial5"/>
    <dgm:cxn modelId="{FD6B6C32-807A-4898-B30E-93D39496B1E9}" type="presParOf" srcId="{7EEDFF01-2654-442C-BBB2-8AAAADC5C45A}" destId="{1F5BBD9A-860C-4BAC-BCAE-45A440DB2A10}" srcOrd="0" destOrd="0" presId="urn:microsoft.com/office/officeart/2005/8/layout/radial5"/>
    <dgm:cxn modelId="{84656CA7-710D-4473-8717-3D237A7FDD7A}" type="presParOf" srcId="{41D7B98F-557C-46DA-BE45-8F5268B017B9}" destId="{F8DBF7DD-FFC3-4481-9AB8-31DA051EF63F}" srcOrd="4" destOrd="0" presId="urn:microsoft.com/office/officeart/2005/8/layout/radial5"/>
    <dgm:cxn modelId="{3AE662BB-039D-41FF-9C34-F8C8257D84A5}" type="presParOf" srcId="{41D7B98F-557C-46DA-BE45-8F5268B017B9}" destId="{56B73A1B-711D-4C8D-93AB-95FEDFB53B65}" srcOrd="5" destOrd="0" presId="urn:microsoft.com/office/officeart/2005/8/layout/radial5"/>
    <dgm:cxn modelId="{784D47E4-76C8-46C8-A951-B75F344F12B9}" type="presParOf" srcId="{56B73A1B-711D-4C8D-93AB-95FEDFB53B65}" destId="{249B7F78-7493-4E92-9F36-8C845E53C9DE}" srcOrd="0" destOrd="0" presId="urn:microsoft.com/office/officeart/2005/8/layout/radial5"/>
    <dgm:cxn modelId="{2D4D4CA9-D95B-4726-ACA7-CEDC530EB216}" type="presParOf" srcId="{41D7B98F-557C-46DA-BE45-8F5268B017B9}" destId="{65D79A3C-9D6C-49C5-8054-6C0AD1FDC965}" srcOrd="6" destOrd="0" presId="urn:microsoft.com/office/officeart/2005/8/layout/radial5"/>
    <dgm:cxn modelId="{2F46C310-8671-4596-90DA-81E02418F8F2}" type="presParOf" srcId="{41D7B98F-557C-46DA-BE45-8F5268B017B9}" destId="{BC26B5C5-8AE2-49E4-8134-6CA2B7072A80}" srcOrd="7" destOrd="0" presId="urn:microsoft.com/office/officeart/2005/8/layout/radial5"/>
    <dgm:cxn modelId="{C2FDD4F2-B4FB-4C99-9442-99CFA014F5E6}" type="presParOf" srcId="{BC26B5C5-8AE2-49E4-8134-6CA2B7072A80}" destId="{E079FE12-9B4D-4CDA-9B24-7329839B6178}" srcOrd="0" destOrd="0" presId="urn:microsoft.com/office/officeart/2005/8/layout/radial5"/>
    <dgm:cxn modelId="{FC5AF46F-0642-4179-88A7-E489C82A1025}" type="presParOf" srcId="{41D7B98F-557C-46DA-BE45-8F5268B017B9}" destId="{D740BD85-25D0-447B-8594-B77F741B89E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5FF325-85D9-4D43-9E3E-B7BFD6279EDE}" type="doc">
      <dgm:prSet loTypeId="urn:microsoft.com/office/officeart/2005/8/layout/radial3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778A686-82A4-496B-B40B-50717891F8FB}">
      <dgm:prSet phldrT="[Текст]" custT="1"/>
      <dgm:spPr>
        <a:gradFill rotWithShape="0">
          <a:gsLst>
            <a:gs pos="0">
              <a:schemeClr val="accent3"/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i="1" dirty="0" smtClean="0"/>
            <a:t>Клиническая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i="1" dirty="0" smtClean="0"/>
            <a:t>лабораторная диагностика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2400" i="1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ru-RU" sz="2400" i="1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ru-RU" sz="2400" i="1" dirty="0"/>
        </a:p>
      </dgm:t>
    </dgm:pt>
    <dgm:pt modelId="{D94623A3-BFD1-4BC7-9513-A3F87B48E471}" type="parTrans" cxnId="{B9C2AE34-AAE7-44C0-AF99-79A8E4DC9710}">
      <dgm:prSet/>
      <dgm:spPr/>
      <dgm:t>
        <a:bodyPr/>
        <a:lstStyle/>
        <a:p>
          <a:endParaRPr lang="ru-RU"/>
        </a:p>
      </dgm:t>
    </dgm:pt>
    <dgm:pt modelId="{5BC1D483-1E1D-46B2-83E4-50D12D770E4F}" type="sibTrans" cxnId="{B9C2AE34-AAE7-44C0-AF99-79A8E4DC9710}">
      <dgm:prSet/>
      <dgm:spPr/>
      <dgm:t>
        <a:bodyPr/>
        <a:lstStyle/>
        <a:p>
          <a:endParaRPr lang="ru-RU"/>
        </a:p>
      </dgm:t>
    </dgm:pt>
    <dgm:pt modelId="{99968C39-36DF-4930-9143-5FB985E22C01}">
      <dgm:prSet phldrT="[Текст]" custT="1"/>
      <dgm:spPr/>
      <dgm:t>
        <a:bodyPr/>
        <a:lstStyle/>
        <a:p>
          <a:r>
            <a:rPr lang="ru-RU" sz="2800" dirty="0" smtClean="0"/>
            <a:t>экономика</a:t>
          </a:r>
          <a:endParaRPr lang="ru-RU" sz="2800" dirty="0"/>
        </a:p>
      </dgm:t>
    </dgm:pt>
    <dgm:pt modelId="{BA6263CA-4631-4AE6-B750-54579C8BE468}" type="parTrans" cxnId="{D250FB68-5660-43CC-A50B-D3A6A6122AFA}">
      <dgm:prSet/>
      <dgm:spPr/>
      <dgm:t>
        <a:bodyPr/>
        <a:lstStyle/>
        <a:p>
          <a:endParaRPr lang="ru-RU"/>
        </a:p>
      </dgm:t>
    </dgm:pt>
    <dgm:pt modelId="{27F49405-FAFD-4C36-B52C-ED297C7048D8}" type="sibTrans" cxnId="{D250FB68-5660-43CC-A50B-D3A6A6122AFA}">
      <dgm:prSet/>
      <dgm:spPr/>
      <dgm:t>
        <a:bodyPr/>
        <a:lstStyle/>
        <a:p>
          <a:endParaRPr lang="ru-RU"/>
        </a:p>
      </dgm:t>
    </dgm:pt>
    <dgm:pt modelId="{01EB3B71-5127-41E7-A60A-DE0DD5051283}">
      <dgm:prSet phldrT="[Текст]" custT="1"/>
      <dgm:spPr/>
      <dgm:t>
        <a:bodyPr/>
        <a:lstStyle/>
        <a:p>
          <a:pPr algn="ctr"/>
          <a:r>
            <a:rPr lang="ru-RU" sz="2300" dirty="0" smtClean="0"/>
            <a:t>социология</a:t>
          </a:r>
          <a:endParaRPr lang="ru-RU" sz="2300" dirty="0"/>
        </a:p>
      </dgm:t>
    </dgm:pt>
    <dgm:pt modelId="{0A34E236-5441-4C12-BACC-0309D06B954F}" type="parTrans" cxnId="{04577BAF-9625-4FF9-981B-A00A47C1CB9F}">
      <dgm:prSet/>
      <dgm:spPr/>
      <dgm:t>
        <a:bodyPr/>
        <a:lstStyle/>
        <a:p>
          <a:endParaRPr lang="ru-RU"/>
        </a:p>
      </dgm:t>
    </dgm:pt>
    <dgm:pt modelId="{6D46945E-E63F-44A0-A2B2-1FE79BF28E5D}" type="sibTrans" cxnId="{04577BAF-9625-4FF9-981B-A00A47C1CB9F}">
      <dgm:prSet/>
      <dgm:spPr/>
      <dgm:t>
        <a:bodyPr/>
        <a:lstStyle/>
        <a:p>
          <a:endParaRPr lang="ru-RU"/>
        </a:p>
      </dgm:t>
    </dgm:pt>
    <dgm:pt modelId="{A005005A-9DC7-4285-8364-B696287453AD}">
      <dgm:prSet phldrT="[Текст]" custT="1"/>
      <dgm:spPr/>
      <dgm:t>
        <a:bodyPr/>
        <a:lstStyle/>
        <a:p>
          <a:r>
            <a:rPr lang="ru-RU" sz="2400" dirty="0" smtClean="0"/>
            <a:t>психология</a:t>
          </a:r>
          <a:endParaRPr lang="ru-RU" sz="2400" dirty="0"/>
        </a:p>
      </dgm:t>
    </dgm:pt>
    <dgm:pt modelId="{831E043C-FB7E-4A0E-A5D9-94819E95D0C6}" type="parTrans" cxnId="{F0B94F38-87F0-4D27-A3E4-F61605044235}">
      <dgm:prSet/>
      <dgm:spPr/>
      <dgm:t>
        <a:bodyPr/>
        <a:lstStyle/>
        <a:p>
          <a:endParaRPr lang="ru-RU"/>
        </a:p>
      </dgm:t>
    </dgm:pt>
    <dgm:pt modelId="{CF9D753E-5354-403E-A6EF-CBEFA6553AA2}" type="sibTrans" cxnId="{F0B94F38-87F0-4D27-A3E4-F61605044235}">
      <dgm:prSet/>
      <dgm:spPr/>
      <dgm:t>
        <a:bodyPr/>
        <a:lstStyle/>
        <a:p>
          <a:endParaRPr lang="ru-RU"/>
        </a:p>
      </dgm:t>
    </dgm:pt>
    <dgm:pt modelId="{13194FF9-9D13-4004-8512-4280016E1311}">
      <dgm:prSet phldrT="[Текст]" custT="1"/>
      <dgm:spPr/>
      <dgm:t>
        <a:bodyPr/>
        <a:lstStyle/>
        <a:p>
          <a:r>
            <a:rPr lang="ru-RU" sz="2800" dirty="0" smtClean="0"/>
            <a:t>Право</a:t>
          </a:r>
          <a:endParaRPr lang="ru-RU" sz="2800" dirty="0"/>
        </a:p>
      </dgm:t>
    </dgm:pt>
    <dgm:pt modelId="{BE21A224-3B0C-4F0A-9C3C-FDAC7E8F7C45}" type="sibTrans" cxnId="{309D812B-C31F-4130-A6D1-AAFF721BE66D}">
      <dgm:prSet/>
      <dgm:spPr/>
      <dgm:t>
        <a:bodyPr/>
        <a:lstStyle/>
        <a:p>
          <a:endParaRPr lang="ru-RU"/>
        </a:p>
      </dgm:t>
    </dgm:pt>
    <dgm:pt modelId="{6DCBCB7A-AD6E-45C8-9F7D-D273C3931CF2}" type="parTrans" cxnId="{309D812B-C31F-4130-A6D1-AAFF721BE66D}">
      <dgm:prSet/>
      <dgm:spPr/>
      <dgm:t>
        <a:bodyPr/>
        <a:lstStyle/>
        <a:p>
          <a:endParaRPr lang="ru-RU"/>
        </a:p>
      </dgm:t>
    </dgm:pt>
    <dgm:pt modelId="{8EEB9540-DBF7-476F-A1D4-81A9090BEE85}">
      <dgm:prSet phldrT="[Текст]" custT="1"/>
      <dgm:spPr/>
      <dgm:t>
        <a:bodyPr/>
        <a:lstStyle/>
        <a:p>
          <a:r>
            <a:rPr lang="ru-RU" sz="2000" dirty="0" smtClean="0"/>
            <a:t>статистика</a:t>
          </a:r>
          <a:endParaRPr lang="ru-RU" sz="2000" dirty="0"/>
        </a:p>
      </dgm:t>
    </dgm:pt>
    <dgm:pt modelId="{E229034F-8B1B-4A38-BB6E-EDB26B890B11}" type="parTrans" cxnId="{C1FC7607-6944-46C1-BBBF-CB8C6BB5AACC}">
      <dgm:prSet/>
      <dgm:spPr/>
      <dgm:t>
        <a:bodyPr/>
        <a:lstStyle/>
        <a:p>
          <a:endParaRPr lang="ru-RU"/>
        </a:p>
      </dgm:t>
    </dgm:pt>
    <dgm:pt modelId="{2CDF4229-A800-4E31-A5DC-34565C168DE8}" type="sibTrans" cxnId="{C1FC7607-6944-46C1-BBBF-CB8C6BB5AACC}">
      <dgm:prSet/>
      <dgm:spPr/>
      <dgm:t>
        <a:bodyPr/>
        <a:lstStyle/>
        <a:p>
          <a:endParaRPr lang="ru-RU"/>
        </a:p>
      </dgm:t>
    </dgm:pt>
    <dgm:pt modelId="{F6E44D06-BD7F-41B3-A06B-E4DA28B0ABCD}">
      <dgm:prSet phldrT="[Текст]" custT="1"/>
      <dgm:spPr/>
      <dgm:t>
        <a:bodyPr/>
        <a:lstStyle/>
        <a:p>
          <a:r>
            <a:rPr lang="ru-RU" sz="1900" dirty="0" smtClean="0"/>
            <a:t>Математика</a:t>
          </a:r>
          <a:endParaRPr lang="ru-RU" sz="1900" dirty="0"/>
        </a:p>
      </dgm:t>
    </dgm:pt>
    <dgm:pt modelId="{3B811776-A176-44BC-A507-475C6AEF1AC8}" type="parTrans" cxnId="{10CB3166-DB7B-4ADD-BFDA-79779C0A4D53}">
      <dgm:prSet/>
      <dgm:spPr/>
      <dgm:t>
        <a:bodyPr/>
        <a:lstStyle/>
        <a:p>
          <a:endParaRPr lang="ru-RU"/>
        </a:p>
      </dgm:t>
    </dgm:pt>
    <dgm:pt modelId="{7A1D5290-6E1D-4AE2-B690-9A183F9DCAFD}" type="sibTrans" cxnId="{10CB3166-DB7B-4ADD-BFDA-79779C0A4D53}">
      <dgm:prSet/>
      <dgm:spPr/>
      <dgm:t>
        <a:bodyPr/>
        <a:lstStyle/>
        <a:p>
          <a:endParaRPr lang="ru-RU"/>
        </a:p>
      </dgm:t>
    </dgm:pt>
    <dgm:pt modelId="{55FC6D7A-D161-4687-A785-09AC3583293F}">
      <dgm:prSet phldrT="[Текст]" custT="1"/>
      <dgm:spPr/>
      <dgm:t>
        <a:bodyPr/>
        <a:lstStyle/>
        <a:p>
          <a:r>
            <a:rPr lang="ru-RU" sz="1700" dirty="0" smtClean="0"/>
            <a:t>электроника</a:t>
          </a:r>
          <a:endParaRPr lang="ru-RU" sz="1700" dirty="0"/>
        </a:p>
      </dgm:t>
    </dgm:pt>
    <dgm:pt modelId="{ED6096BF-0BCD-4437-9A16-1FB9FEE9F99E}" type="parTrans" cxnId="{52BD09E2-7CEE-42A4-B7A1-1A92D20F3CFB}">
      <dgm:prSet/>
      <dgm:spPr/>
      <dgm:t>
        <a:bodyPr/>
        <a:lstStyle/>
        <a:p>
          <a:endParaRPr lang="ru-RU"/>
        </a:p>
      </dgm:t>
    </dgm:pt>
    <dgm:pt modelId="{BCB9D772-8873-4EC2-A37D-803863E2AB5D}" type="sibTrans" cxnId="{52BD09E2-7CEE-42A4-B7A1-1A92D20F3CFB}">
      <dgm:prSet/>
      <dgm:spPr/>
      <dgm:t>
        <a:bodyPr/>
        <a:lstStyle/>
        <a:p>
          <a:endParaRPr lang="ru-RU"/>
        </a:p>
      </dgm:t>
    </dgm:pt>
    <dgm:pt modelId="{52AB3749-65DE-4BB4-A9DF-9E544261F4FA}">
      <dgm:prSet phldrT="[Текст]" custT="1"/>
      <dgm:spPr/>
      <dgm:t>
        <a:bodyPr/>
        <a:lstStyle/>
        <a:p>
          <a:r>
            <a:rPr lang="ru-RU" sz="2000" dirty="0" smtClean="0"/>
            <a:t>ИТ-технологии</a:t>
          </a:r>
          <a:endParaRPr lang="ru-RU" sz="2400" dirty="0"/>
        </a:p>
      </dgm:t>
    </dgm:pt>
    <dgm:pt modelId="{9CEB09DF-9E7C-4779-8D3A-D4B59A309659}" type="parTrans" cxnId="{67A1D434-77ED-4490-9D14-612F63C047A9}">
      <dgm:prSet/>
      <dgm:spPr/>
      <dgm:t>
        <a:bodyPr/>
        <a:lstStyle/>
        <a:p>
          <a:endParaRPr lang="ru-RU"/>
        </a:p>
      </dgm:t>
    </dgm:pt>
    <dgm:pt modelId="{FC54D7D8-8E9D-4127-9FFD-4FF5DE817D09}" type="sibTrans" cxnId="{67A1D434-77ED-4490-9D14-612F63C047A9}">
      <dgm:prSet/>
      <dgm:spPr/>
      <dgm:t>
        <a:bodyPr/>
        <a:lstStyle/>
        <a:p>
          <a:endParaRPr lang="ru-RU"/>
        </a:p>
      </dgm:t>
    </dgm:pt>
    <dgm:pt modelId="{91B465C6-3A87-45AD-AC47-3AE2442D5F12}">
      <dgm:prSet phldrT="[Текст]" custT="1"/>
      <dgm:spPr/>
      <dgm:t>
        <a:bodyPr/>
        <a:lstStyle/>
        <a:p>
          <a:r>
            <a:rPr lang="ru-RU" sz="2000" dirty="0" err="1" smtClean="0"/>
            <a:t>Электро</a:t>
          </a:r>
          <a:endParaRPr lang="ru-RU" sz="2000" dirty="0" smtClean="0"/>
        </a:p>
        <a:p>
          <a:r>
            <a:rPr lang="ru-RU" sz="2000" dirty="0" smtClean="0"/>
            <a:t>техника</a:t>
          </a:r>
          <a:endParaRPr lang="ru-RU" sz="2000" dirty="0"/>
        </a:p>
      </dgm:t>
    </dgm:pt>
    <dgm:pt modelId="{7F569D58-54B9-45D1-AC05-15FF49807EF1}" type="parTrans" cxnId="{89F63FBC-C63A-48B1-996E-94672B8B3DF0}">
      <dgm:prSet/>
      <dgm:spPr/>
      <dgm:t>
        <a:bodyPr/>
        <a:lstStyle/>
        <a:p>
          <a:endParaRPr lang="ru-RU"/>
        </a:p>
      </dgm:t>
    </dgm:pt>
    <dgm:pt modelId="{A1976ACE-F0A1-44FC-A1A0-5D3E63872563}" type="sibTrans" cxnId="{89F63FBC-C63A-48B1-996E-94672B8B3DF0}">
      <dgm:prSet/>
      <dgm:spPr/>
      <dgm:t>
        <a:bodyPr/>
        <a:lstStyle/>
        <a:p>
          <a:endParaRPr lang="ru-RU"/>
        </a:p>
      </dgm:t>
    </dgm:pt>
    <dgm:pt modelId="{DEF7C5EA-E2ED-40A8-829C-CC1194C4FE07}">
      <dgm:prSet custT="1"/>
      <dgm:spPr/>
      <dgm:t>
        <a:bodyPr/>
        <a:lstStyle/>
        <a:p>
          <a:r>
            <a:rPr lang="ru-RU" sz="2000" dirty="0" smtClean="0"/>
            <a:t>физика</a:t>
          </a:r>
          <a:endParaRPr lang="ru-RU" sz="2000" dirty="0"/>
        </a:p>
      </dgm:t>
    </dgm:pt>
    <dgm:pt modelId="{A152F0BA-08B8-459D-852A-34CA9733CFDE}" type="parTrans" cxnId="{A5D280D3-BA25-4424-861E-E8A686433C8A}">
      <dgm:prSet/>
      <dgm:spPr/>
      <dgm:t>
        <a:bodyPr/>
        <a:lstStyle/>
        <a:p>
          <a:endParaRPr lang="ru-RU"/>
        </a:p>
      </dgm:t>
    </dgm:pt>
    <dgm:pt modelId="{CCC847C0-592C-42FC-B869-F10D122DDB12}" type="sibTrans" cxnId="{A5D280D3-BA25-4424-861E-E8A686433C8A}">
      <dgm:prSet/>
      <dgm:spPr/>
      <dgm:t>
        <a:bodyPr/>
        <a:lstStyle/>
        <a:p>
          <a:endParaRPr lang="ru-RU"/>
        </a:p>
      </dgm:t>
    </dgm:pt>
    <dgm:pt modelId="{BD7FFCCD-C42C-4055-90B3-55216B68DDAA}">
      <dgm:prSet/>
      <dgm:spPr/>
      <dgm:t>
        <a:bodyPr/>
        <a:lstStyle/>
        <a:p>
          <a:r>
            <a:rPr lang="ru-RU" dirty="0" smtClean="0"/>
            <a:t>Медицина</a:t>
          </a:r>
          <a:endParaRPr lang="ru-RU" dirty="0"/>
        </a:p>
      </dgm:t>
    </dgm:pt>
    <dgm:pt modelId="{73BF7FD6-C2B5-4AB6-BBF7-FA083C050A13}" type="parTrans" cxnId="{A6C3984E-1E40-43C0-97BD-BD5EB1872D90}">
      <dgm:prSet/>
      <dgm:spPr/>
      <dgm:t>
        <a:bodyPr/>
        <a:lstStyle/>
        <a:p>
          <a:endParaRPr lang="ru-RU"/>
        </a:p>
      </dgm:t>
    </dgm:pt>
    <dgm:pt modelId="{1F34C704-8F68-4857-BAB3-D1D667924953}" type="sibTrans" cxnId="{A6C3984E-1E40-43C0-97BD-BD5EB1872D90}">
      <dgm:prSet/>
      <dgm:spPr/>
      <dgm:t>
        <a:bodyPr/>
        <a:lstStyle/>
        <a:p>
          <a:endParaRPr lang="ru-RU"/>
        </a:p>
      </dgm:t>
    </dgm:pt>
    <dgm:pt modelId="{0ACB78DF-FC45-496C-8B17-C00EDC4CAA0C}" type="pres">
      <dgm:prSet presAssocID="{B75FF325-85D9-4D43-9E3E-B7BFD6279ED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B8E64E-E9C3-47E0-B4BF-12589F5A530E}" type="pres">
      <dgm:prSet presAssocID="{B75FF325-85D9-4D43-9E3E-B7BFD6279EDE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ED361EA8-D4B0-4B4E-9FB4-77504ED9EDFB}" type="pres">
      <dgm:prSet presAssocID="{6778A686-82A4-496B-B40B-50717891F8FB}" presName="centerShape" presStyleLbl="vennNode1" presStyleIdx="0" presStyleCnt="12" custScaleX="147038" custScaleY="136319" custLinFactNeighborX="7658" custLinFactNeighborY="1443"/>
      <dgm:spPr/>
      <dgm:t>
        <a:bodyPr/>
        <a:lstStyle/>
        <a:p>
          <a:endParaRPr lang="ru-RU"/>
        </a:p>
      </dgm:t>
    </dgm:pt>
    <dgm:pt modelId="{BA8618D0-87BE-4758-844D-EA97C69A48E6}" type="pres">
      <dgm:prSet presAssocID="{99968C39-36DF-4930-9143-5FB985E22C01}" presName="node" presStyleLbl="vennNode1" presStyleIdx="1" presStyleCnt="12" custScaleX="208136" custScaleY="205394" custRadScaleRad="115537" custRadScaleInc="-315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94ACA-325A-49A6-A2ED-86E81732B969}" type="pres">
      <dgm:prSet presAssocID="{01EB3B71-5127-41E7-A60A-DE0DD5051283}" presName="node" presStyleLbl="vennNode1" presStyleIdx="2" presStyleCnt="12" custScaleX="138479" custScaleY="123233" custRadScaleRad="108455" custRadScaleInc="10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98A8F-A6AF-4CCE-8C65-1B37FFC8317F}" type="pres">
      <dgm:prSet presAssocID="{A005005A-9DC7-4285-8364-B696287453AD}" presName="node" presStyleLbl="vennNode1" presStyleIdx="3" presStyleCnt="12" custScaleX="163623" custScaleY="131160" custRadScaleRad="139783" custRadScaleInc="19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E7211-AB93-4D5B-A460-D3A7C8C532CE}" type="pres">
      <dgm:prSet presAssocID="{13194FF9-9D13-4004-8512-4280016E1311}" presName="node" presStyleLbl="vennNode1" presStyleIdx="4" presStyleCnt="12" custScaleX="136551" custScaleY="124883" custRadScaleRad="109377" custRadScaleInc="145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D2709-2AE8-4826-9B15-3EB9737A5339}" type="pres">
      <dgm:prSet presAssocID="{52AB3749-65DE-4BB4-A9DF-9E544261F4FA}" presName="node" presStyleLbl="vennNode1" presStyleIdx="5" presStyleCnt="12" custScaleX="159239" custScaleY="158249" custRadScaleRad="85418" custRadScaleInc="182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F1755-7F9A-4273-8CDF-4D15BACB00E1}" type="pres">
      <dgm:prSet presAssocID="{BD7FFCCD-C42C-4055-90B3-55216B68DDAA}" presName="node" presStyleLbl="vennNode1" presStyleIdx="6" presStyleCnt="12" custScaleX="238814" custScaleY="238815" custRadScaleRad="128297" custRadScaleInc="-198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023A6-31D7-4B07-B102-37750CFF31CC}" type="pres">
      <dgm:prSet presAssocID="{91B465C6-3A87-45AD-AC47-3AE2442D5F12}" presName="node" presStyleLbl="vennNode1" presStyleIdx="7" presStyleCnt="12" custScaleX="117353" custScaleY="116487" custRadScaleRad="86670" custRadScaleInc="359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EE643-25FD-4014-87C9-7C59CB028AC1}" type="pres">
      <dgm:prSet presAssocID="{F6E44D06-BD7F-41B3-A06B-E4DA28B0ABCD}" presName="node" presStyleLbl="vennNode1" presStyleIdx="8" presStyleCnt="12" custScaleX="136338" custRadScaleRad="106953" custRadScaleInc="178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3C55A-B2D0-4499-ABEF-34D84DD0DA35}" type="pres">
      <dgm:prSet presAssocID="{DEF7C5EA-E2ED-40A8-829C-CC1194C4FE07}" presName="node" presStyleLbl="vennNode1" presStyleIdx="9" presStyleCnt="12" custRadScaleRad="151380" custRadScaleInc="128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51C5C-BDBE-4B92-BC9E-03AFB90AC55B}" type="pres">
      <dgm:prSet presAssocID="{55FC6D7A-D161-4687-A785-09AC3583293F}" presName="node" presStyleLbl="vennNode1" presStyleIdx="10" presStyleCnt="12" custScaleX="140129" custScaleY="101359" custRadScaleRad="132845" custRadScaleInc="85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25487-9BF4-4B40-8CB6-E19E8C230C52}" type="pres">
      <dgm:prSet presAssocID="{8EEB9540-DBF7-476F-A1D4-81A9090BEE85}" presName="node" presStyleLbl="vennNode1" presStyleIdx="11" presStyleCnt="12" custScaleX="145165" custScaleY="100469" custRadScaleRad="108087" custRadScaleInc="82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F7ABBC-E847-4148-B05C-C9E7D6489A3B}" type="presOf" srcId="{13194FF9-9D13-4004-8512-4280016E1311}" destId="{465E7211-AB93-4D5B-A460-D3A7C8C532CE}" srcOrd="0" destOrd="0" presId="urn:microsoft.com/office/officeart/2005/8/layout/radial3"/>
    <dgm:cxn modelId="{04577BAF-9625-4FF9-981B-A00A47C1CB9F}" srcId="{6778A686-82A4-496B-B40B-50717891F8FB}" destId="{01EB3B71-5127-41E7-A60A-DE0DD5051283}" srcOrd="1" destOrd="0" parTransId="{0A34E236-5441-4C12-BACC-0309D06B954F}" sibTransId="{6D46945E-E63F-44A0-A2B2-1FE79BF28E5D}"/>
    <dgm:cxn modelId="{8B6BECAE-24B9-4209-B375-E68959ADCC0A}" type="presOf" srcId="{F6E44D06-BD7F-41B3-A06B-E4DA28B0ABCD}" destId="{24BEE643-25FD-4014-87C9-7C59CB028AC1}" srcOrd="0" destOrd="0" presId="urn:microsoft.com/office/officeart/2005/8/layout/radial3"/>
    <dgm:cxn modelId="{B9C2AE34-AAE7-44C0-AF99-79A8E4DC9710}" srcId="{B75FF325-85D9-4D43-9E3E-B7BFD6279EDE}" destId="{6778A686-82A4-496B-B40B-50717891F8FB}" srcOrd="0" destOrd="0" parTransId="{D94623A3-BFD1-4BC7-9513-A3F87B48E471}" sibTransId="{5BC1D483-1E1D-46B2-83E4-50D12D770E4F}"/>
    <dgm:cxn modelId="{67618080-9CC6-43F7-8BA7-E00CAEF98CC6}" type="presOf" srcId="{DEF7C5EA-E2ED-40A8-829C-CC1194C4FE07}" destId="{9FD3C55A-B2D0-4499-ABEF-34D84DD0DA35}" srcOrd="0" destOrd="0" presId="urn:microsoft.com/office/officeart/2005/8/layout/radial3"/>
    <dgm:cxn modelId="{309D812B-C31F-4130-A6D1-AAFF721BE66D}" srcId="{6778A686-82A4-496B-B40B-50717891F8FB}" destId="{13194FF9-9D13-4004-8512-4280016E1311}" srcOrd="3" destOrd="0" parTransId="{6DCBCB7A-AD6E-45C8-9F7D-D273C3931CF2}" sibTransId="{BE21A224-3B0C-4F0A-9C3C-FDAC7E8F7C45}"/>
    <dgm:cxn modelId="{3C936A13-B8E2-4111-91BA-FB0FC5A31734}" type="presOf" srcId="{55FC6D7A-D161-4687-A785-09AC3583293F}" destId="{BB351C5C-BDBE-4B92-BC9E-03AFB90AC55B}" srcOrd="0" destOrd="0" presId="urn:microsoft.com/office/officeart/2005/8/layout/radial3"/>
    <dgm:cxn modelId="{C6A8ECC3-73D7-4A61-AE5B-E0D44E2AADC1}" type="presOf" srcId="{52AB3749-65DE-4BB4-A9DF-9E544261F4FA}" destId="{620D2709-2AE8-4826-9B15-3EB9737A5339}" srcOrd="0" destOrd="0" presId="urn:microsoft.com/office/officeart/2005/8/layout/radial3"/>
    <dgm:cxn modelId="{A6C3984E-1E40-43C0-97BD-BD5EB1872D90}" srcId="{6778A686-82A4-496B-B40B-50717891F8FB}" destId="{BD7FFCCD-C42C-4055-90B3-55216B68DDAA}" srcOrd="5" destOrd="0" parTransId="{73BF7FD6-C2B5-4AB6-BBF7-FA083C050A13}" sibTransId="{1F34C704-8F68-4857-BAB3-D1D667924953}"/>
    <dgm:cxn modelId="{B096B3AC-A982-46B9-B536-AFF6E7BFE656}" type="presOf" srcId="{99968C39-36DF-4930-9143-5FB985E22C01}" destId="{BA8618D0-87BE-4758-844D-EA97C69A48E6}" srcOrd="0" destOrd="0" presId="urn:microsoft.com/office/officeart/2005/8/layout/radial3"/>
    <dgm:cxn modelId="{0D57E5AF-266C-4BAF-BB1B-E43FE15102F1}" type="presOf" srcId="{A005005A-9DC7-4285-8364-B696287453AD}" destId="{59F98A8F-A6AF-4CCE-8C65-1B37FFC8317F}" srcOrd="0" destOrd="0" presId="urn:microsoft.com/office/officeart/2005/8/layout/radial3"/>
    <dgm:cxn modelId="{1A6427C7-2F2E-4938-B62C-8D8B82FEB113}" type="presOf" srcId="{B75FF325-85D9-4D43-9E3E-B7BFD6279EDE}" destId="{0ACB78DF-FC45-496C-8B17-C00EDC4CAA0C}" srcOrd="0" destOrd="0" presId="urn:microsoft.com/office/officeart/2005/8/layout/radial3"/>
    <dgm:cxn modelId="{89F63FBC-C63A-48B1-996E-94672B8B3DF0}" srcId="{6778A686-82A4-496B-B40B-50717891F8FB}" destId="{91B465C6-3A87-45AD-AC47-3AE2442D5F12}" srcOrd="6" destOrd="0" parTransId="{7F569D58-54B9-45D1-AC05-15FF49807EF1}" sibTransId="{A1976ACE-F0A1-44FC-A1A0-5D3E63872563}"/>
    <dgm:cxn modelId="{F0B94F38-87F0-4D27-A3E4-F61605044235}" srcId="{6778A686-82A4-496B-B40B-50717891F8FB}" destId="{A005005A-9DC7-4285-8364-B696287453AD}" srcOrd="2" destOrd="0" parTransId="{831E043C-FB7E-4A0E-A5D9-94819E95D0C6}" sibTransId="{CF9D753E-5354-403E-A6EF-CBEFA6553AA2}"/>
    <dgm:cxn modelId="{9039456A-52A4-4E76-ADCD-2C145EB58F3A}" type="presOf" srcId="{6778A686-82A4-496B-B40B-50717891F8FB}" destId="{ED361EA8-D4B0-4B4E-9FB4-77504ED9EDFB}" srcOrd="0" destOrd="0" presId="urn:microsoft.com/office/officeart/2005/8/layout/radial3"/>
    <dgm:cxn modelId="{52BD09E2-7CEE-42A4-B7A1-1A92D20F3CFB}" srcId="{6778A686-82A4-496B-B40B-50717891F8FB}" destId="{55FC6D7A-D161-4687-A785-09AC3583293F}" srcOrd="9" destOrd="0" parTransId="{ED6096BF-0BCD-4437-9A16-1FB9FEE9F99E}" sibTransId="{BCB9D772-8873-4EC2-A37D-803863E2AB5D}"/>
    <dgm:cxn modelId="{8A2E731C-A67F-4CC5-B8A0-ECA04F77DE74}" type="presOf" srcId="{01EB3B71-5127-41E7-A60A-DE0DD5051283}" destId="{A0594ACA-325A-49A6-A2ED-86E81732B969}" srcOrd="0" destOrd="0" presId="urn:microsoft.com/office/officeart/2005/8/layout/radial3"/>
    <dgm:cxn modelId="{10CB3166-DB7B-4ADD-BFDA-79779C0A4D53}" srcId="{6778A686-82A4-496B-B40B-50717891F8FB}" destId="{F6E44D06-BD7F-41B3-A06B-E4DA28B0ABCD}" srcOrd="7" destOrd="0" parTransId="{3B811776-A176-44BC-A507-475C6AEF1AC8}" sibTransId="{7A1D5290-6E1D-4AE2-B690-9A183F9DCAFD}"/>
    <dgm:cxn modelId="{D250FB68-5660-43CC-A50B-D3A6A6122AFA}" srcId="{6778A686-82A4-496B-B40B-50717891F8FB}" destId="{99968C39-36DF-4930-9143-5FB985E22C01}" srcOrd="0" destOrd="0" parTransId="{BA6263CA-4631-4AE6-B750-54579C8BE468}" sibTransId="{27F49405-FAFD-4C36-B52C-ED297C7048D8}"/>
    <dgm:cxn modelId="{51658B28-D4A3-4FD9-98DB-C2100E69974A}" type="presOf" srcId="{8EEB9540-DBF7-476F-A1D4-81A9090BEE85}" destId="{1AB25487-9BF4-4B40-8CB6-E19E8C230C52}" srcOrd="0" destOrd="0" presId="urn:microsoft.com/office/officeart/2005/8/layout/radial3"/>
    <dgm:cxn modelId="{26B8DF23-9E40-466B-9E8B-D32E4EFC1611}" type="presOf" srcId="{BD7FFCCD-C42C-4055-90B3-55216B68DDAA}" destId="{109F1755-7F9A-4273-8CDF-4D15BACB00E1}" srcOrd="0" destOrd="0" presId="urn:microsoft.com/office/officeart/2005/8/layout/radial3"/>
    <dgm:cxn modelId="{67A1D434-77ED-4490-9D14-612F63C047A9}" srcId="{6778A686-82A4-496B-B40B-50717891F8FB}" destId="{52AB3749-65DE-4BB4-A9DF-9E544261F4FA}" srcOrd="4" destOrd="0" parTransId="{9CEB09DF-9E7C-4779-8D3A-D4B59A309659}" sibTransId="{FC54D7D8-8E9D-4127-9FFD-4FF5DE817D09}"/>
    <dgm:cxn modelId="{C1FC7607-6944-46C1-BBBF-CB8C6BB5AACC}" srcId="{6778A686-82A4-496B-B40B-50717891F8FB}" destId="{8EEB9540-DBF7-476F-A1D4-81A9090BEE85}" srcOrd="10" destOrd="0" parTransId="{E229034F-8B1B-4A38-BB6E-EDB26B890B11}" sibTransId="{2CDF4229-A800-4E31-A5DC-34565C168DE8}"/>
    <dgm:cxn modelId="{EA6C7262-E9F0-474A-BE10-440B648471E7}" type="presOf" srcId="{91B465C6-3A87-45AD-AC47-3AE2442D5F12}" destId="{335023A6-31D7-4B07-B102-37750CFF31CC}" srcOrd="0" destOrd="0" presId="urn:microsoft.com/office/officeart/2005/8/layout/radial3"/>
    <dgm:cxn modelId="{A5D280D3-BA25-4424-861E-E8A686433C8A}" srcId="{6778A686-82A4-496B-B40B-50717891F8FB}" destId="{DEF7C5EA-E2ED-40A8-829C-CC1194C4FE07}" srcOrd="8" destOrd="0" parTransId="{A152F0BA-08B8-459D-852A-34CA9733CFDE}" sibTransId="{CCC847C0-592C-42FC-B869-F10D122DDB12}"/>
    <dgm:cxn modelId="{20DF5A94-8FCF-4B30-AF75-F08964D8CD60}" type="presParOf" srcId="{0ACB78DF-FC45-496C-8B17-C00EDC4CAA0C}" destId="{B9B8E64E-E9C3-47E0-B4BF-12589F5A530E}" srcOrd="0" destOrd="0" presId="urn:microsoft.com/office/officeart/2005/8/layout/radial3"/>
    <dgm:cxn modelId="{DCC30CD9-0FD4-4C63-B558-E1DD81CDE671}" type="presParOf" srcId="{B9B8E64E-E9C3-47E0-B4BF-12589F5A530E}" destId="{ED361EA8-D4B0-4B4E-9FB4-77504ED9EDFB}" srcOrd="0" destOrd="0" presId="urn:microsoft.com/office/officeart/2005/8/layout/radial3"/>
    <dgm:cxn modelId="{FAFCA8A1-9819-4818-9747-90C9ADB23927}" type="presParOf" srcId="{B9B8E64E-E9C3-47E0-B4BF-12589F5A530E}" destId="{BA8618D0-87BE-4758-844D-EA97C69A48E6}" srcOrd="1" destOrd="0" presId="urn:microsoft.com/office/officeart/2005/8/layout/radial3"/>
    <dgm:cxn modelId="{BE4B94EA-AF1F-42DF-8E51-E444ABB8353E}" type="presParOf" srcId="{B9B8E64E-E9C3-47E0-B4BF-12589F5A530E}" destId="{A0594ACA-325A-49A6-A2ED-86E81732B969}" srcOrd="2" destOrd="0" presId="urn:microsoft.com/office/officeart/2005/8/layout/radial3"/>
    <dgm:cxn modelId="{1D59D0FE-CA78-415F-800B-2F0091DC47CC}" type="presParOf" srcId="{B9B8E64E-E9C3-47E0-B4BF-12589F5A530E}" destId="{59F98A8F-A6AF-4CCE-8C65-1B37FFC8317F}" srcOrd="3" destOrd="0" presId="urn:microsoft.com/office/officeart/2005/8/layout/radial3"/>
    <dgm:cxn modelId="{208C4290-D692-4CE6-8187-BD4CF53294D8}" type="presParOf" srcId="{B9B8E64E-E9C3-47E0-B4BF-12589F5A530E}" destId="{465E7211-AB93-4D5B-A460-D3A7C8C532CE}" srcOrd="4" destOrd="0" presId="urn:microsoft.com/office/officeart/2005/8/layout/radial3"/>
    <dgm:cxn modelId="{8FBC70A0-613C-4522-9A79-018859FE60F6}" type="presParOf" srcId="{B9B8E64E-E9C3-47E0-B4BF-12589F5A530E}" destId="{620D2709-2AE8-4826-9B15-3EB9737A5339}" srcOrd="5" destOrd="0" presId="urn:microsoft.com/office/officeart/2005/8/layout/radial3"/>
    <dgm:cxn modelId="{1E709CCE-CD34-4409-9619-26F9211CFC28}" type="presParOf" srcId="{B9B8E64E-E9C3-47E0-B4BF-12589F5A530E}" destId="{109F1755-7F9A-4273-8CDF-4D15BACB00E1}" srcOrd="6" destOrd="0" presId="urn:microsoft.com/office/officeart/2005/8/layout/radial3"/>
    <dgm:cxn modelId="{0725F55D-D6BE-4902-8A05-9B5803EFC05B}" type="presParOf" srcId="{B9B8E64E-E9C3-47E0-B4BF-12589F5A530E}" destId="{335023A6-31D7-4B07-B102-37750CFF31CC}" srcOrd="7" destOrd="0" presId="urn:microsoft.com/office/officeart/2005/8/layout/radial3"/>
    <dgm:cxn modelId="{98A4E400-32D3-4D2C-B179-04D7716BE612}" type="presParOf" srcId="{B9B8E64E-E9C3-47E0-B4BF-12589F5A530E}" destId="{24BEE643-25FD-4014-87C9-7C59CB028AC1}" srcOrd="8" destOrd="0" presId="urn:microsoft.com/office/officeart/2005/8/layout/radial3"/>
    <dgm:cxn modelId="{ECA9E7C2-9170-4B2B-B142-3261E7B28564}" type="presParOf" srcId="{B9B8E64E-E9C3-47E0-B4BF-12589F5A530E}" destId="{9FD3C55A-B2D0-4499-ABEF-34D84DD0DA35}" srcOrd="9" destOrd="0" presId="urn:microsoft.com/office/officeart/2005/8/layout/radial3"/>
    <dgm:cxn modelId="{2AFEC126-C19E-4E35-B636-D3E1C7499237}" type="presParOf" srcId="{B9B8E64E-E9C3-47E0-B4BF-12589F5A530E}" destId="{BB351C5C-BDBE-4B92-BC9E-03AFB90AC55B}" srcOrd="10" destOrd="0" presId="urn:microsoft.com/office/officeart/2005/8/layout/radial3"/>
    <dgm:cxn modelId="{35732F85-C935-467D-A124-B7822129A9B2}" type="presParOf" srcId="{B9B8E64E-E9C3-47E0-B4BF-12589F5A530E}" destId="{1AB25487-9BF4-4B40-8CB6-E19E8C230C52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ECDE12-DAA6-4389-9064-D1B6C8716DB0}" type="doc">
      <dgm:prSet loTypeId="urn:microsoft.com/office/officeart/2005/8/layout/list1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EF9AB3D-157A-45AF-B3D0-D1143F0D4B94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Необходимость повышения рентабельности 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6FE880-F3AE-4BFB-B6A9-B54C1F23E56A}" type="parTrans" cxnId="{148A7FA0-D19A-45DD-9C17-B227046A1881}">
      <dgm:prSet/>
      <dgm:spPr/>
      <dgm:t>
        <a:bodyPr/>
        <a:lstStyle/>
        <a:p>
          <a:endParaRPr lang="ru-RU"/>
        </a:p>
      </dgm:t>
    </dgm:pt>
    <dgm:pt modelId="{340AE9EF-F563-4BD0-B970-75544FDBB979}" type="sibTrans" cxnId="{148A7FA0-D19A-45DD-9C17-B227046A1881}">
      <dgm:prSet/>
      <dgm:spPr/>
      <dgm:t>
        <a:bodyPr/>
        <a:lstStyle/>
        <a:p>
          <a:endParaRPr lang="ru-RU"/>
        </a:p>
      </dgm:t>
    </dgm:pt>
    <dgm:pt modelId="{C96EC473-6471-49EF-8352-05E34C86A07E}">
      <dgm:prSet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Новые тенденции кадровой политики</a:t>
          </a:r>
        </a:p>
      </dgm:t>
    </dgm:pt>
    <dgm:pt modelId="{C7C0D5E8-B214-4931-B4ED-58018924B3AA}" type="parTrans" cxnId="{07B99ECB-2328-4B58-96FE-BF07331EC268}">
      <dgm:prSet/>
      <dgm:spPr/>
      <dgm:t>
        <a:bodyPr/>
        <a:lstStyle/>
        <a:p>
          <a:endParaRPr lang="ru-RU"/>
        </a:p>
      </dgm:t>
    </dgm:pt>
    <dgm:pt modelId="{866D9626-6BC9-4A08-9263-99B120EB2306}" type="sibTrans" cxnId="{07B99ECB-2328-4B58-96FE-BF07331EC268}">
      <dgm:prSet/>
      <dgm:spPr/>
      <dgm:t>
        <a:bodyPr/>
        <a:lstStyle/>
        <a:p>
          <a:endParaRPr lang="ru-RU"/>
        </a:p>
      </dgm:t>
    </dgm:pt>
    <dgm:pt modelId="{90908051-66F3-42F5-96A3-AE165A1A1222}">
      <dgm:prSet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Изменение правил закупок</a:t>
          </a:r>
        </a:p>
      </dgm:t>
    </dgm:pt>
    <dgm:pt modelId="{E3CF461C-4C61-40B0-A9F2-C0B554602874}" type="parTrans" cxnId="{527CD2B5-E85C-4E2E-BC5E-A81E02AB36B1}">
      <dgm:prSet/>
      <dgm:spPr/>
      <dgm:t>
        <a:bodyPr/>
        <a:lstStyle/>
        <a:p>
          <a:endParaRPr lang="ru-RU"/>
        </a:p>
      </dgm:t>
    </dgm:pt>
    <dgm:pt modelId="{7F5B9480-3138-4743-81F9-25D2DB082780}" type="sibTrans" cxnId="{527CD2B5-E85C-4E2E-BC5E-A81E02AB36B1}">
      <dgm:prSet/>
      <dgm:spPr/>
      <dgm:t>
        <a:bodyPr/>
        <a:lstStyle/>
        <a:p>
          <a:endParaRPr lang="ru-RU"/>
        </a:p>
      </dgm:t>
    </dgm:pt>
    <dgm:pt modelId="{34D533E6-2DDF-4EBA-B02A-EF5C8B743729}">
      <dgm:prSet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Изменение регламентов работы</a:t>
          </a:r>
        </a:p>
      </dgm:t>
    </dgm:pt>
    <dgm:pt modelId="{14D4F9F2-4C8A-4649-B48C-BACBECCB606C}" type="parTrans" cxnId="{F048AE78-6171-4085-97BC-1510B96ABA99}">
      <dgm:prSet/>
      <dgm:spPr/>
      <dgm:t>
        <a:bodyPr/>
        <a:lstStyle/>
        <a:p>
          <a:endParaRPr lang="ru-RU"/>
        </a:p>
      </dgm:t>
    </dgm:pt>
    <dgm:pt modelId="{76684090-B2FD-4015-8187-A356E0E4A91F}" type="sibTrans" cxnId="{F048AE78-6171-4085-97BC-1510B96ABA99}">
      <dgm:prSet/>
      <dgm:spPr/>
      <dgm:t>
        <a:bodyPr/>
        <a:lstStyle/>
        <a:p>
          <a:endParaRPr lang="ru-RU"/>
        </a:p>
      </dgm:t>
    </dgm:pt>
    <dgm:pt modelId="{50B9CBC3-ADC8-4E60-87BF-E1AB567C1BFE}" type="pres">
      <dgm:prSet presAssocID="{DBECDE12-DAA6-4389-9064-D1B6C8716D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EEDFAD-9D7C-4D3B-89F1-994C7445A838}" type="pres">
      <dgm:prSet presAssocID="{4EF9AB3D-157A-45AF-B3D0-D1143F0D4B94}" presName="parentLin" presStyleCnt="0"/>
      <dgm:spPr/>
      <dgm:t>
        <a:bodyPr/>
        <a:lstStyle/>
        <a:p>
          <a:endParaRPr lang="ru-RU"/>
        </a:p>
      </dgm:t>
    </dgm:pt>
    <dgm:pt modelId="{9DE20E73-990B-4C08-89B1-579335D080CE}" type="pres">
      <dgm:prSet presAssocID="{4EF9AB3D-157A-45AF-B3D0-D1143F0D4B9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BF5CD20-669A-419F-955A-82AFC0C8D5BC}" type="pres">
      <dgm:prSet presAssocID="{4EF9AB3D-157A-45AF-B3D0-D1143F0D4B9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0431A-FEB8-4D86-B13F-15C5723AC8A3}" type="pres">
      <dgm:prSet presAssocID="{4EF9AB3D-157A-45AF-B3D0-D1143F0D4B94}" presName="negativeSpace" presStyleCnt="0"/>
      <dgm:spPr/>
      <dgm:t>
        <a:bodyPr/>
        <a:lstStyle/>
        <a:p>
          <a:endParaRPr lang="ru-RU"/>
        </a:p>
      </dgm:t>
    </dgm:pt>
    <dgm:pt modelId="{9949764F-B0A3-4F3E-8218-5CF641C6262E}" type="pres">
      <dgm:prSet presAssocID="{4EF9AB3D-157A-45AF-B3D0-D1143F0D4B94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C4EDD-6B72-46BA-8D5E-1194C6F2E874}" type="pres">
      <dgm:prSet presAssocID="{340AE9EF-F563-4BD0-B970-75544FDBB979}" presName="spaceBetweenRectangles" presStyleCnt="0"/>
      <dgm:spPr/>
      <dgm:t>
        <a:bodyPr/>
        <a:lstStyle/>
        <a:p>
          <a:endParaRPr lang="ru-RU"/>
        </a:p>
      </dgm:t>
    </dgm:pt>
    <dgm:pt modelId="{6E1C8502-CDA5-4F77-98EE-1B84257A8C30}" type="pres">
      <dgm:prSet presAssocID="{C96EC473-6471-49EF-8352-05E34C86A07E}" presName="parentLin" presStyleCnt="0"/>
      <dgm:spPr/>
      <dgm:t>
        <a:bodyPr/>
        <a:lstStyle/>
        <a:p>
          <a:endParaRPr lang="ru-RU"/>
        </a:p>
      </dgm:t>
    </dgm:pt>
    <dgm:pt modelId="{566CB555-7F10-4836-9415-B829F1331507}" type="pres">
      <dgm:prSet presAssocID="{C96EC473-6471-49EF-8352-05E34C86A07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3A090C3-8A51-49B2-830F-6021569A021B}" type="pres">
      <dgm:prSet presAssocID="{C96EC473-6471-49EF-8352-05E34C86A07E}" presName="parentText" presStyleLbl="node1" presStyleIdx="1" presStyleCnt="4" custScaleX="101171" custScaleY="142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DDBF1-52AD-4F96-A78F-C66C0D781CB1}" type="pres">
      <dgm:prSet presAssocID="{C96EC473-6471-49EF-8352-05E34C86A07E}" presName="negativeSpace" presStyleCnt="0"/>
      <dgm:spPr/>
      <dgm:t>
        <a:bodyPr/>
        <a:lstStyle/>
        <a:p>
          <a:endParaRPr lang="ru-RU"/>
        </a:p>
      </dgm:t>
    </dgm:pt>
    <dgm:pt modelId="{8BAA0E66-8E57-494C-8624-BC9C25108AD9}" type="pres">
      <dgm:prSet presAssocID="{C96EC473-6471-49EF-8352-05E34C86A07E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6791B-C3D9-49F4-BB37-20C1E6CCFD8C}" type="pres">
      <dgm:prSet presAssocID="{866D9626-6BC9-4A08-9263-99B120EB2306}" presName="spaceBetweenRectangles" presStyleCnt="0"/>
      <dgm:spPr/>
      <dgm:t>
        <a:bodyPr/>
        <a:lstStyle/>
        <a:p>
          <a:endParaRPr lang="ru-RU"/>
        </a:p>
      </dgm:t>
    </dgm:pt>
    <dgm:pt modelId="{F2E7353E-8911-4994-9EF6-D5D016B64A58}" type="pres">
      <dgm:prSet presAssocID="{90908051-66F3-42F5-96A3-AE165A1A1222}" presName="parentLin" presStyleCnt="0"/>
      <dgm:spPr/>
      <dgm:t>
        <a:bodyPr/>
        <a:lstStyle/>
        <a:p>
          <a:endParaRPr lang="ru-RU"/>
        </a:p>
      </dgm:t>
    </dgm:pt>
    <dgm:pt modelId="{C673728A-BBC4-4D76-91D9-D677F7A8D31F}" type="pres">
      <dgm:prSet presAssocID="{90908051-66F3-42F5-96A3-AE165A1A122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799E083-DC42-4AE5-A2C9-6B7D9E4D426E}" type="pres">
      <dgm:prSet presAssocID="{90908051-66F3-42F5-96A3-AE165A1A122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4FA98-99B8-4351-8266-086B35727B9D}" type="pres">
      <dgm:prSet presAssocID="{90908051-66F3-42F5-96A3-AE165A1A1222}" presName="negativeSpace" presStyleCnt="0"/>
      <dgm:spPr/>
      <dgm:t>
        <a:bodyPr/>
        <a:lstStyle/>
        <a:p>
          <a:endParaRPr lang="ru-RU"/>
        </a:p>
      </dgm:t>
    </dgm:pt>
    <dgm:pt modelId="{0E080551-8FFE-47A0-BE43-7ADB21C2AD48}" type="pres">
      <dgm:prSet presAssocID="{90908051-66F3-42F5-96A3-AE165A1A122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0BDB7-57FE-4A82-9A32-6D40B0C26AA4}" type="pres">
      <dgm:prSet presAssocID="{7F5B9480-3138-4743-81F9-25D2DB082780}" presName="spaceBetweenRectangles" presStyleCnt="0"/>
      <dgm:spPr/>
      <dgm:t>
        <a:bodyPr/>
        <a:lstStyle/>
        <a:p>
          <a:endParaRPr lang="ru-RU"/>
        </a:p>
      </dgm:t>
    </dgm:pt>
    <dgm:pt modelId="{44E13774-27F9-4682-8E7B-B7AEB390FAD0}" type="pres">
      <dgm:prSet presAssocID="{34D533E6-2DDF-4EBA-B02A-EF5C8B743729}" presName="parentLin" presStyleCnt="0"/>
      <dgm:spPr/>
      <dgm:t>
        <a:bodyPr/>
        <a:lstStyle/>
        <a:p>
          <a:endParaRPr lang="ru-RU"/>
        </a:p>
      </dgm:t>
    </dgm:pt>
    <dgm:pt modelId="{53C80021-51B8-42FC-AE43-D7FA9C69A9E4}" type="pres">
      <dgm:prSet presAssocID="{34D533E6-2DDF-4EBA-B02A-EF5C8B74372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101A132-EDA1-421F-9A37-5AEB8CD54198}" type="pres">
      <dgm:prSet presAssocID="{34D533E6-2DDF-4EBA-B02A-EF5C8B74372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A3784-6C56-4B86-9B80-E41957B204E5}" type="pres">
      <dgm:prSet presAssocID="{34D533E6-2DDF-4EBA-B02A-EF5C8B743729}" presName="negativeSpace" presStyleCnt="0"/>
      <dgm:spPr/>
      <dgm:t>
        <a:bodyPr/>
        <a:lstStyle/>
        <a:p>
          <a:endParaRPr lang="ru-RU"/>
        </a:p>
      </dgm:t>
    </dgm:pt>
    <dgm:pt modelId="{1A32A726-CE95-4D33-B7F9-EB7E24053BA5}" type="pres">
      <dgm:prSet presAssocID="{34D533E6-2DDF-4EBA-B02A-EF5C8B743729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954A1C-3416-4B7D-99BF-3635EE276EED}" type="presOf" srcId="{4EF9AB3D-157A-45AF-B3D0-D1143F0D4B94}" destId="{9DE20E73-990B-4C08-89B1-579335D080CE}" srcOrd="0" destOrd="0" presId="urn:microsoft.com/office/officeart/2005/8/layout/list1"/>
    <dgm:cxn modelId="{527CD2B5-E85C-4E2E-BC5E-A81E02AB36B1}" srcId="{DBECDE12-DAA6-4389-9064-D1B6C8716DB0}" destId="{90908051-66F3-42F5-96A3-AE165A1A1222}" srcOrd="2" destOrd="0" parTransId="{E3CF461C-4C61-40B0-A9F2-C0B554602874}" sibTransId="{7F5B9480-3138-4743-81F9-25D2DB082780}"/>
    <dgm:cxn modelId="{0F4CF80F-DAF2-4ABB-8A35-95F5ED18BDFA}" type="presOf" srcId="{DBECDE12-DAA6-4389-9064-D1B6C8716DB0}" destId="{50B9CBC3-ADC8-4E60-87BF-E1AB567C1BFE}" srcOrd="0" destOrd="0" presId="urn:microsoft.com/office/officeart/2005/8/layout/list1"/>
    <dgm:cxn modelId="{DA536CAF-A2C7-481D-9387-F12391CAD595}" type="presOf" srcId="{C96EC473-6471-49EF-8352-05E34C86A07E}" destId="{F3A090C3-8A51-49B2-830F-6021569A021B}" srcOrd="1" destOrd="0" presId="urn:microsoft.com/office/officeart/2005/8/layout/list1"/>
    <dgm:cxn modelId="{148A7FA0-D19A-45DD-9C17-B227046A1881}" srcId="{DBECDE12-DAA6-4389-9064-D1B6C8716DB0}" destId="{4EF9AB3D-157A-45AF-B3D0-D1143F0D4B94}" srcOrd="0" destOrd="0" parTransId="{4C6FE880-F3AE-4BFB-B6A9-B54C1F23E56A}" sibTransId="{340AE9EF-F563-4BD0-B970-75544FDBB979}"/>
    <dgm:cxn modelId="{753086F1-1DED-4596-9893-98854831E9A5}" type="presOf" srcId="{90908051-66F3-42F5-96A3-AE165A1A1222}" destId="{2799E083-DC42-4AE5-A2C9-6B7D9E4D426E}" srcOrd="1" destOrd="0" presId="urn:microsoft.com/office/officeart/2005/8/layout/list1"/>
    <dgm:cxn modelId="{A1AD5240-EF9C-4BF5-9A5F-025CE09EB55F}" type="presOf" srcId="{34D533E6-2DDF-4EBA-B02A-EF5C8B743729}" destId="{A101A132-EDA1-421F-9A37-5AEB8CD54198}" srcOrd="1" destOrd="0" presId="urn:microsoft.com/office/officeart/2005/8/layout/list1"/>
    <dgm:cxn modelId="{07B99ECB-2328-4B58-96FE-BF07331EC268}" srcId="{DBECDE12-DAA6-4389-9064-D1B6C8716DB0}" destId="{C96EC473-6471-49EF-8352-05E34C86A07E}" srcOrd="1" destOrd="0" parTransId="{C7C0D5E8-B214-4931-B4ED-58018924B3AA}" sibTransId="{866D9626-6BC9-4A08-9263-99B120EB2306}"/>
    <dgm:cxn modelId="{F048AE78-6171-4085-97BC-1510B96ABA99}" srcId="{DBECDE12-DAA6-4389-9064-D1B6C8716DB0}" destId="{34D533E6-2DDF-4EBA-B02A-EF5C8B743729}" srcOrd="3" destOrd="0" parTransId="{14D4F9F2-4C8A-4649-B48C-BACBECCB606C}" sibTransId="{76684090-B2FD-4015-8187-A356E0E4A91F}"/>
    <dgm:cxn modelId="{A80389DC-A346-4D15-B335-A047D2CEDE95}" type="presOf" srcId="{C96EC473-6471-49EF-8352-05E34C86A07E}" destId="{566CB555-7F10-4836-9415-B829F1331507}" srcOrd="0" destOrd="0" presId="urn:microsoft.com/office/officeart/2005/8/layout/list1"/>
    <dgm:cxn modelId="{D4C7C0C6-F252-4861-A8C9-D79CB22DA6D4}" type="presOf" srcId="{34D533E6-2DDF-4EBA-B02A-EF5C8B743729}" destId="{53C80021-51B8-42FC-AE43-D7FA9C69A9E4}" srcOrd="0" destOrd="0" presId="urn:microsoft.com/office/officeart/2005/8/layout/list1"/>
    <dgm:cxn modelId="{2E09DC84-756E-4CE5-9C02-06054E15F3D2}" type="presOf" srcId="{4EF9AB3D-157A-45AF-B3D0-D1143F0D4B94}" destId="{2BF5CD20-669A-419F-955A-82AFC0C8D5BC}" srcOrd="1" destOrd="0" presId="urn:microsoft.com/office/officeart/2005/8/layout/list1"/>
    <dgm:cxn modelId="{7F89C2EE-7BAB-4AA3-8989-028EEBD324D3}" type="presOf" srcId="{90908051-66F3-42F5-96A3-AE165A1A1222}" destId="{C673728A-BBC4-4D76-91D9-D677F7A8D31F}" srcOrd="0" destOrd="0" presId="urn:microsoft.com/office/officeart/2005/8/layout/list1"/>
    <dgm:cxn modelId="{3ADB544F-2984-4FA3-89C5-26291874D9B9}" type="presParOf" srcId="{50B9CBC3-ADC8-4E60-87BF-E1AB567C1BFE}" destId="{FFEEDFAD-9D7C-4D3B-89F1-994C7445A838}" srcOrd="0" destOrd="0" presId="urn:microsoft.com/office/officeart/2005/8/layout/list1"/>
    <dgm:cxn modelId="{525B5344-37FB-4D75-B116-3EEFF57F4694}" type="presParOf" srcId="{FFEEDFAD-9D7C-4D3B-89F1-994C7445A838}" destId="{9DE20E73-990B-4C08-89B1-579335D080CE}" srcOrd="0" destOrd="0" presId="urn:microsoft.com/office/officeart/2005/8/layout/list1"/>
    <dgm:cxn modelId="{EACE856B-FF6A-4003-BF7D-92789385E8E7}" type="presParOf" srcId="{FFEEDFAD-9D7C-4D3B-89F1-994C7445A838}" destId="{2BF5CD20-669A-419F-955A-82AFC0C8D5BC}" srcOrd="1" destOrd="0" presId="urn:microsoft.com/office/officeart/2005/8/layout/list1"/>
    <dgm:cxn modelId="{29DE7A10-BDE9-4D03-8689-FA1211D04593}" type="presParOf" srcId="{50B9CBC3-ADC8-4E60-87BF-E1AB567C1BFE}" destId="{09A0431A-FEB8-4D86-B13F-15C5723AC8A3}" srcOrd="1" destOrd="0" presId="urn:microsoft.com/office/officeart/2005/8/layout/list1"/>
    <dgm:cxn modelId="{BCF297B5-EA12-4702-A593-880AD3E846DD}" type="presParOf" srcId="{50B9CBC3-ADC8-4E60-87BF-E1AB567C1BFE}" destId="{9949764F-B0A3-4F3E-8218-5CF641C6262E}" srcOrd="2" destOrd="0" presId="urn:microsoft.com/office/officeart/2005/8/layout/list1"/>
    <dgm:cxn modelId="{96D8C80D-3EB0-47BA-BEF2-453839649769}" type="presParOf" srcId="{50B9CBC3-ADC8-4E60-87BF-E1AB567C1BFE}" destId="{26AC4EDD-6B72-46BA-8D5E-1194C6F2E874}" srcOrd="3" destOrd="0" presId="urn:microsoft.com/office/officeart/2005/8/layout/list1"/>
    <dgm:cxn modelId="{4096E690-A024-4B12-913F-AE76C4F80DEB}" type="presParOf" srcId="{50B9CBC3-ADC8-4E60-87BF-E1AB567C1BFE}" destId="{6E1C8502-CDA5-4F77-98EE-1B84257A8C30}" srcOrd="4" destOrd="0" presId="urn:microsoft.com/office/officeart/2005/8/layout/list1"/>
    <dgm:cxn modelId="{3B4FE180-1916-4393-9CAC-61BDC3FD8659}" type="presParOf" srcId="{6E1C8502-CDA5-4F77-98EE-1B84257A8C30}" destId="{566CB555-7F10-4836-9415-B829F1331507}" srcOrd="0" destOrd="0" presId="urn:microsoft.com/office/officeart/2005/8/layout/list1"/>
    <dgm:cxn modelId="{D67A4041-4EA4-4ABD-8EF1-994DB9C63F1D}" type="presParOf" srcId="{6E1C8502-CDA5-4F77-98EE-1B84257A8C30}" destId="{F3A090C3-8A51-49B2-830F-6021569A021B}" srcOrd="1" destOrd="0" presId="urn:microsoft.com/office/officeart/2005/8/layout/list1"/>
    <dgm:cxn modelId="{20116498-00AF-441D-8861-6F9134307DE1}" type="presParOf" srcId="{50B9CBC3-ADC8-4E60-87BF-E1AB567C1BFE}" destId="{AF0DDBF1-52AD-4F96-A78F-C66C0D781CB1}" srcOrd="5" destOrd="0" presId="urn:microsoft.com/office/officeart/2005/8/layout/list1"/>
    <dgm:cxn modelId="{6DFDDF2B-6FC5-4019-98C8-A0487C09C597}" type="presParOf" srcId="{50B9CBC3-ADC8-4E60-87BF-E1AB567C1BFE}" destId="{8BAA0E66-8E57-494C-8624-BC9C25108AD9}" srcOrd="6" destOrd="0" presId="urn:microsoft.com/office/officeart/2005/8/layout/list1"/>
    <dgm:cxn modelId="{50777E1A-F0EB-40AD-87F9-C6D68DDE0D8D}" type="presParOf" srcId="{50B9CBC3-ADC8-4E60-87BF-E1AB567C1BFE}" destId="{6666791B-C3D9-49F4-BB37-20C1E6CCFD8C}" srcOrd="7" destOrd="0" presId="urn:microsoft.com/office/officeart/2005/8/layout/list1"/>
    <dgm:cxn modelId="{8E6B38CE-05C1-405E-BA92-87026143350A}" type="presParOf" srcId="{50B9CBC3-ADC8-4E60-87BF-E1AB567C1BFE}" destId="{F2E7353E-8911-4994-9EF6-D5D016B64A58}" srcOrd="8" destOrd="0" presId="urn:microsoft.com/office/officeart/2005/8/layout/list1"/>
    <dgm:cxn modelId="{03D53801-855D-47E6-8485-2F4EAE5C6749}" type="presParOf" srcId="{F2E7353E-8911-4994-9EF6-D5D016B64A58}" destId="{C673728A-BBC4-4D76-91D9-D677F7A8D31F}" srcOrd="0" destOrd="0" presId="urn:microsoft.com/office/officeart/2005/8/layout/list1"/>
    <dgm:cxn modelId="{D83BA4B5-19BB-411C-8ACA-AE7C9E212B8B}" type="presParOf" srcId="{F2E7353E-8911-4994-9EF6-D5D016B64A58}" destId="{2799E083-DC42-4AE5-A2C9-6B7D9E4D426E}" srcOrd="1" destOrd="0" presId="urn:microsoft.com/office/officeart/2005/8/layout/list1"/>
    <dgm:cxn modelId="{8066E74C-1001-4728-8664-86BD61F85717}" type="presParOf" srcId="{50B9CBC3-ADC8-4E60-87BF-E1AB567C1BFE}" destId="{9BF4FA98-99B8-4351-8266-086B35727B9D}" srcOrd="9" destOrd="0" presId="urn:microsoft.com/office/officeart/2005/8/layout/list1"/>
    <dgm:cxn modelId="{30DEDDDA-9CE8-4215-9D78-E0A5BB1C7269}" type="presParOf" srcId="{50B9CBC3-ADC8-4E60-87BF-E1AB567C1BFE}" destId="{0E080551-8FFE-47A0-BE43-7ADB21C2AD48}" srcOrd="10" destOrd="0" presId="urn:microsoft.com/office/officeart/2005/8/layout/list1"/>
    <dgm:cxn modelId="{29613AE5-2A99-47EF-8CEE-6E106F9B5CF9}" type="presParOf" srcId="{50B9CBC3-ADC8-4E60-87BF-E1AB567C1BFE}" destId="{99B0BDB7-57FE-4A82-9A32-6D40B0C26AA4}" srcOrd="11" destOrd="0" presId="urn:microsoft.com/office/officeart/2005/8/layout/list1"/>
    <dgm:cxn modelId="{DEC8D459-38D8-430F-B193-591309420CB5}" type="presParOf" srcId="{50B9CBC3-ADC8-4E60-87BF-E1AB567C1BFE}" destId="{44E13774-27F9-4682-8E7B-B7AEB390FAD0}" srcOrd="12" destOrd="0" presId="urn:microsoft.com/office/officeart/2005/8/layout/list1"/>
    <dgm:cxn modelId="{5EE005B2-28E3-4539-A162-646D067A2C00}" type="presParOf" srcId="{44E13774-27F9-4682-8E7B-B7AEB390FAD0}" destId="{53C80021-51B8-42FC-AE43-D7FA9C69A9E4}" srcOrd="0" destOrd="0" presId="urn:microsoft.com/office/officeart/2005/8/layout/list1"/>
    <dgm:cxn modelId="{FF66C1DB-B68B-4FF3-AF5E-18F0941F48B1}" type="presParOf" srcId="{44E13774-27F9-4682-8E7B-B7AEB390FAD0}" destId="{A101A132-EDA1-421F-9A37-5AEB8CD54198}" srcOrd="1" destOrd="0" presId="urn:microsoft.com/office/officeart/2005/8/layout/list1"/>
    <dgm:cxn modelId="{3FED417E-1C2C-4261-9A4D-7DE4AD506BEF}" type="presParOf" srcId="{50B9CBC3-ADC8-4E60-87BF-E1AB567C1BFE}" destId="{DEEA3784-6C56-4B86-9B80-E41957B204E5}" srcOrd="13" destOrd="0" presId="urn:microsoft.com/office/officeart/2005/8/layout/list1"/>
    <dgm:cxn modelId="{CB4ED115-F0B7-48A4-821D-4B9D0348A8CE}" type="presParOf" srcId="{50B9CBC3-ADC8-4E60-87BF-E1AB567C1BFE}" destId="{1A32A726-CE95-4D33-B7F9-EB7E24053BA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3C71AD-2788-4B12-886D-296AEC5F6BA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AC954BC-9085-46A4-A19A-ADBFAB5DB594}">
      <dgm:prSet phldrT="[Текст]" custT="1"/>
      <dgm:spPr/>
      <dgm:t>
        <a:bodyPr/>
        <a:lstStyle/>
        <a:p>
          <a:r>
            <a:rPr lang="ru-RU" sz="2000" dirty="0" smtClean="0"/>
            <a:t>ФПО</a:t>
          </a:r>
        </a:p>
        <a:p>
          <a:r>
            <a:rPr lang="ru-RU" sz="2000" dirty="0" smtClean="0"/>
            <a:t>И</a:t>
          </a:r>
        </a:p>
        <a:p>
          <a:r>
            <a:rPr lang="ru-RU" sz="2000" dirty="0" smtClean="0"/>
            <a:t>НМО</a:t>
          </a:r>
          <a:endParaRPr lang="ru-RU" sz="2000" dirty="0"/>
        </a:p>
      </dgm:t>
    </dgm:pt>
    <dgm:pt modelId="{88ABB34B-017D-4439-AB0A-A5887921B260}" type="parTrans" cxnId="{DD8F70AB-C379-4CA2-BF94-A46A9CC8F07D}">
      <dgm:prSet/>
      <dgm:spPr/>
      <dgm:t>
        <a:bodyPr/>
        <a:lstStyle/>
        <a:p>
          <a:endParaRPr lang="ru-RU"/>
        </a:p>
      </dgm:t>
    </dgm:pt>
    <dgm:pt modelId="{A3D02CA1-33A3-4D83-9276-315C96401656}" type="sibTrans" cxnId="{DD8F70AB-C379-4CA2-BF94-A46A9CC8F07D}">
      <dgm:prSet custT="1"/>
      <dgm:spPr/>
      <dgm:t>
        <a:bodyPr/>
        <a:lstStyle/>
        <a:p>
          <a:r>
            <a:rPr lang="ru-RU" sz="2000" dirty="0" smtClean="0"/>
            <a:t>ПРОФЕССИОНАЛЬНЫЕ ИЗДАНИЯ </a:t>
          </a:r>
          <a:endParaRPr lang="ru-RU" sz="2000" dirty="0"/>
        </a:p>
      </dgm:t>
    </dgm:pt>
    <dgm:pt modelId="{85BD2EAE-84F1-49D6-B860-2DDDB9FF28DF}">
      <dgm:prSet phldrT="[Текст]"/>
      <dgm:spPr/>
      <dgm:t>
        <a:bodyPr/>
        <a:lstStyle/>
        <a:p>
          <a:endParaRPr lang="ru-RU" dirty="0"/>
        </a:p>
      </dgm:t>
    </dgm:pt>
    <dgm:pt modelId="{ACEF2AA4-BCE9-4D04-B576-47445A8F2049}" type="parTrans" cxnId="{F1D92D8F-8426-4DAD-95D7-52C0BE4EE1ED}">
      <dgm:prSet/>
      <dgm:spPr/>
      <dgm:t>
        <a:bodyPr/>
        <a:lstStyle/>
        <a:p>
          <a:endParaRPr lang="ru-RU"/>
        </a:p>
      </dgm:t>
    </dgm:pt>
    <dgm:pt modelId="{AB01222A-7AC7-42C2-8B84-A04A012776E4}" type="sibTrans" cxnId="{F1D92D8F-8426-4DAD-95D7-52C0BE4EE1ED}">
      <dgm:prSet/>
      <dgm:spPr/>
      <dgm:t>
        <a:bodyPr/>
        <a:lstStyle/>
        <a:p>
          <a:endParaRPr lang="ru-RU"/>
        </a:p>
      </dgm:t>
    </dgm:pt>
    <dgm:pt modelId="{7E7A5DD0-05BF-4F9E-9C87-6D2E56E109A7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КВАЛИФИЦИРОВАННЫЕ КАДРЫ</a:t>
          </a:r>
        </a:p>
      </dgm:t>
    </dgm:pt>
    <dgm:pt modelId="{FBD7CCFF-1B03-4C7C-81E4-E04B7AD28283}" type="parTrans" cxnId="{BA3FEC90-2B7F-4100-87B7-0EB82C2BC321}">
      <dgm:prSet/>
      <dgm:spPr/>
      <dgm:t>
        <a:bodyPr/>
        <a:lstStyle/>
        <a:p>
          <a:endParaRPr lang="ru-RU"/>
        </a:p>
      </dgm:t>
    </dgm:pt>
    <dgm:pt modelId="{FAC6CC59-C35D-43E4-8116-2715F964F53A}" type="sibTrans" cxnId="{BA3FEC90-2B7F-4100-87B7-0EB82C2BC321}">
      <dgm:prSet custT="1"/>
      <dgm:spPr/>
      <dgm:t>
        <a:bodyPr/>
        <a:lstStyle/>
        <a:p>
          <a:r>
            <a:rPr lang="ru-RU" sz="2000" dirty="0" smtClean="0"/>
            <a:t>ВОЗРАСТ РАБОТНИКА</a:t>
          </a:r>
          <a:endParaRPr lang="ru-RU" sz="2000" dirty="0"/>
        </a:p>
      </dgm:t>
    </dgm:pt>
    <dgm:pt modelId="{6D71395A-15E6-4953-902D-60A02F678B38}">
      <dgm:prSet phldrT="[Текст]" custT="1"/>
      <dgm:spPr/>
      <dgm:t>
        <a:bodyPr/>
        <a:lstStyle/>
        <a:p>
          <a:r>
            <a:rPr lang="ru-RU" sz="2000" b="1" dirty="0" smtClean="0"/>
            <a:t>ОБМЕН </a:t>
          </a:r>
        </a:p>
        <a:p>
          <a:r>
            <a:rPr lang="ru-RU" sz="2000" b="1" dirty="0" smtClean="0"/>
            <a:t>ОПЫТОМ</a:t>
          </a:r>
          <a:endParaRPr lang="ru-RU" sz="2000" b="1" dirty="0"/>
        </a:p>
      </dgm:t>
    </dgm:pt>
    <dgm:pt modelId="{56762B10-3B5D-4EEC-9804-6BBFCD89F9A8}" type="parTrans" cxnId="{85BC7A33-70DA-4CEC-8E78-0FDD2DF7F61C}">
      <dgm:prSet/>
      <dgm:spPr/>
      <dgm:t>
        <a:bodyPr/>
        <a:lstStyle/>
        <a:p>
          <a:endParaRPr lang="ru-RU"/>
        </a:p>
      </dgm:t>
    </dgm:pt>
    <dgm:pt modelId="{C0B19A3E-04A4-436D-B3B2-96628770ABEE}" type="sibTrans" cxnId="{85BC7A33-70DA-4CEC-8E78-0FDD2DF7F61C}">
      <dgm:prSet/>
      <dgm:spPr/>
      <dgm:t>
        <a:bodyPr/>
        <a:lstStyle/>
        <a:p>
          <a:endParaRPr lang="ru-RU"/>
        </a:p>
      </dgm:t>
    </dgm:pt>
    <dgm:pt modelId="{45A9C6D7-268E-4088-9A72-12D479C5765F}">
      <dgm:prSet phldrT="[Текст]" custT="1"/>
      <dgm:spPr/>
      <dgm:t>
        <a:bodyPr/>
        <a:lstStyle/>
        <a:p>
          <a:r>
            <a:rPr lang="ru-RU" sz="2000" dirty="0" smtClean="0"/>
            <a:t>КОНФЕ-РЕНЦИИ ДЛЯ ВСЕХ</a:t>
          </a:r>
          <a:endParaRPr lang="ru-RU" sz="2000" dirty="0"/>
        </a:p>
      </dgm:t>
    </dgm:pt>
    <dgm:pt modelId="{8A924342-FEFA-44C7-B832-ACF38D023C85}" type="parTrans" cxnId="{64196D65-DAA8-4550-92C3-F94AD8B9F8A3}">
      <dgm:prSet/>
      <dgm:spPr/>
      <dgm:t>
        <a:bodyPr/>
        <a:lstStyle/>
        <a:p>
          <a:endParaRPr lang="ru-RU"/>
        </a:p>
      </dgm:t>
    </dgm:pt>
    <dgm:pt modelId="{85F97B83-9479-4815-88E0-03BDE6F2FCD2}" type="sibTrans" cxnId="{64196D65-DAA8-4550-92C3-F94AD8B9F8A3}">
      <dgm:prSet/>
      <dgm:spPr/>
      <dgm:t>
        <a:bodyPr/>
        <a:lstStyle/>
        <a:p>
          <a:r>
            <a:rPr lang="ru-RU" dirty="0" smtClean="0"/>
            <a:t>БАЗОВАЯ ПОДГОТОВКА</a:t>
          </a:r>
          <a:endParaRPr lang="ru-RU" dirty="0"/>
        </a:p>
      </dgm:t>
    </dgm:pt>
    <dgm:pt modelId="{812D08CB-D0F1-42CD-87B7-76D48894DFDD}">
      <dgm:prSet phldrT="[Текст]" custT="1"/>
      <dgm:spPr/>
      <dgm:t>
        <a:bodyPr/>
        <a:lstStyle/>
        <a:p>
          <a:r>
            <a:rPr lang="ru-RU" sz="2000" b="1" dirty="0" smtClean="0"/>
            <a:t>ОБУЧЕНИЕ НА РАБОЧЕМ МЕСТЕ</a:t>
          </a:r>
          <a:endParaRPr lang="ru-RU" sz="2000" b="1" dirty="0"/>
        </a:p>
      </dgm:t>
    </dgm:pt>
    <dgm:pt modelId="{45D7365D-B475-42AF-A6EF-B7D628B261D7}" type="parTrans" cxnId="{A33D05A8-7BC9-4915-9318-7D63B95A7DB2}">
      <dgm:prSet/>
      <dgm:spPr/>
      <dgm:t>
        <a:bodyPr/>
        <a:lstStyle/>
        <a:p>
          <a:endParaRPr lang="ru-RU"/>
        </a:p>
      </dgm:t>
    </dgm:pt>
    <dgm:pt modelId="{16DE8F8F-DB99-4C5E-9191-B502F5472149}" type="sibTrans" cxnId="{A33D05A8-7BC9-4915-9318-7D63B95A7DB2}">
      <dgm:prSet/>
      <dgm:spPr/>
      <dgm:t>
        <a:bodyPr/>
        <a:lstStyle/>
        <a:p>
          <a:endParaRPr lang="ru-RU"/>
        </a:p>
      </dgm:t>
    </dgm:pt>
    <dgm:pt modelId="{7F57100D-C1AF-4740-8EF6-4C517F412B89}" type="pres">
      <dgm:prSet presAssocID="{4F3C71AD-2788-4B12-886D-296AEC5F6BA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4648932-17C4-46F0-BCF7-46AC8CF9B39B}" type="pres">
      <dgm:prSet presAssocID="{AAC954BC-9085-46A4-A19A-ADBFAB5DB594}" presName="composite" presStyleCnt="0"/>
      <dgm:spPr/>
    </dgm:pt>
    <dgm:pt modelId="{A95F09D8-9649-4C04-9AB2-3F4B63C8C139}" type="pres">
      <dgm:prSet presAssocID="{AAC954BC-9085-46A4-A19A-ADBFAB5DB59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35FDA-270E-46B4-86C3-46D5174046DC}" type="pres">
      <dgm:prSet presAssocID="{AAC954BC-9085-46A4-A19A-ADBFAB5DB59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9F928-69B2-4D85-92DA-5F04260CA7D5}" type="pres">
      <dgm:prSet presAssocID="{AAC954BC-9085-46A4-A19A-ADBFAB5DB594}" presName="BalanceSpacing" presStyleCnt="0"/>
      <dgm:spPr/>
    </dgm:pt>
    <dgm:pt modelId="{803DCCF6-124A-49E0-AB89-FEF366FC9DC7}" type="pres">
      <dgm:prSet presAssocID="{AAC954BC-9085-46A4-A19A-ADBFAB5DB594}" presName="BalanceSpacing1" presStyleCnt="0"/>
      <dgm:spPr/>
    </dgm:pt>
    <dgm:pt modelId="{3D9F32D4-33B4-4E27-8FA4-E7FA8A6AB986}" type="pres">
      <dgm:prSet presAssocID="{A3D02CA1-33A3-4D83-9276-315C96401656}" presName="Accent1Text" presStyleLbl="node1" presStyleIdx="1" presStyleCnt="6"/>
      <dgm:spPr/>
      <dgm:t>
        <a:bodyPr/>
        <a:lstStyle/>
        <a:p>
          <a:endParaRPr lang="ru-RU"/>
        </a:p>
      </dgm:t>
    </dgm:pt>
    <dgm:pt modelId="{EC710D2F-A6B4-4790-BAE0-112677193822}" type="pres">
      <dgm:prSet presAssocID="{A3D02CA1-33A3-4D83-9276-315C96401656}" presName="spaceBetweenRectangles" presStyleCnt="0"/>
      <dgm:spPr/>
    </dgm:pt>
    <dgm:pt modelId="{B32B8479-3543-4C3E-92FE-DB07EAC35BEF}" type="pres">
      <dgm:prSet presAssocID="{7E7A5DD0-05BF-4F9E-9C87-6D2E56E109A7}" presName="composite" presStyleCnt="0"/>
      <dgm:spPr/>
    </dgm:pt>
    <dgm:pt modelId="{142FEFA6-1843-4C20-A40D-66FD223A3E7A}" type="pres">
      <dgm:prSet presAssocID="{7E7A5DD0-05BF-4F9E-9C87-6D2E56E109A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3EE75-DD69-4D0F-9269-CC7D741281BD}" type="pres">
      <dgm:prSet presAssocID="{7E7A5DD0-05BF-4F9E-9C87-6D2E56E109A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433C3-CC3F-4DFA-B45F-6B47B51C4785}" type="pres">
      <dgm:prSet presAssocID="{7E7A5DD0-05BF-4F9E-9C87-6D2E56E109A7}" presName="BalanceSpacing" presStyleCnt="0"/>
      <dgm:spPr/>
    </dgm:pt>
    <dgm:pt modelId="{02648305-1C18-446A-932A-D435C459517D}" type="pres">
      <dgm:prSet presAssocID="{7E7A5DD0-05BF-4F9E-9C87-6D2E56E109A7}" presName="BalanceSpacing1" presStyleCnt="0"/>
      <dgm:spPr/>
    </dgm:pt>
    <dgm:pt modelId="{48A46E25-E107-4701-9B1F-9B76AE853331}" type="pres">
      <dgm:prSet presAssocID="{FAC6CC59-C35D-43E4-8116-2715F964F53A}" presName="Accent1Text" presStyleLbl="node1" presStyleIdx="3" presStyleCnt="6" custScaleX="109543"/>
      <dgm:spPr/>
      <dgm:t>
        <a:bodyPr/>
        <a:lstStyle/>
        <a:p>
          <a:endParaRPr lang="ru-RU"/>
        </a:p>
      </dgm:t>
    </dgm:pt>
    <dgm:pt modelId="{7134D9CB-B57F-4116-B60D-50FD702324B1}" type="pres">
      <dgm:prSet presAssocID="{FAC6CC59-C35D-43E4-8116-2715F964F53A}" presName="spaceBetweenRectangles" presStyleCnt="0"/>
      <dgm:spPr/>
    </dgm:pt>
    <dgm:pt modelId="{37AE805F-4D9D-4FDC-81B8-BC17E1A7F7BB}" type="pres">
      <dgm:prSet presAssocID="{45A9C6D7-268E-4088-9A72-12D479C5765F}" presName="composite" presStyleCnt="0"/>
      <dgm:spPr/>
    </dgm:pt>
    <dgm:pt modelId="{E91E10E8-A21A-4603-8CC0-8717FFCF0B84}" type="pres">
      <dgm:prSet presAssocID="{45A9C6D7-268E-4088-9A72-12D479C5765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901F6-5DF0-46DD-94F3-EFB717465495}" type="pres">
      <dgm:prSet presAssocID="{45A9C6D7-268E-4088-9A72-12D479C5765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DFBBB-3ED2-4949-B236-5BF948967D12}" type="pres">
      <dgm:prSet presAssocID="{45A9C6D7-268E-4088-9A72-12D479C5765F}" presName="BalanceSpacing" presStyleCnt="0"/>
      <dgm:spPr/>
    </dgm:pt>
    <dgm:pt modelId="{74926CFB-D12C-47F0-A140-2A5B8D31CF40}" type="pres">
      <dgm:prSet presAssocID="{45A9C6D7-268E-4088-9A72-12D479C5765F}" presName="BalanceSpacing1" presStyleCnt="0"/>
      <dgm:spPr/>
    </dgm:pt>
    <dgm:pt modelId="{719AC11F-68D2-4D72-AEE3-067DB288FCDA}" type="pres">
      <dgm:prSet presAssocID="{85F97B83-9479-4815-88E0-03BDE6F2FCD2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64196D65-DAA8-4550-92C3-F94AD8B9F8A3}" srcId="{4F3C71AD-2788-4B12-886D-296AEC5F6BAD}" destId="{45A9C6D7-268E-4088-9A72-12D479C5765F}" srcOrd="2" destOrd="0" parTransId="{8A924342-FEFA-44C7-B832-ACF38D023C85}" sibTransId="{85F97B83-9479-4815-88E0-03BDE6F2FCD2}"/>
    <dgm:cxn modelId="{EA43D498-342E-4400-B8AB-09C2ABD77659}" type="presOf" srcId="{4F3C71AD-2788-4B12-886D-296AEC5F6BAD}" destId="{7F57100D-C1AF-4740-8EF6-4C517F412B89}" srcOrd="0" destOrd="0" presId="urn:microsoft.com/office/officeart/2008/layout/AlternatingHexagons"/>
    <dgm:cxn modelId="{42A297B9-B3A7-400F-845B-F001F631485D}" type="presOf" srcId="{45A9C6D7-268E-4088-9A72-12D479C5765F}" destId="{E91E10E8-A21A-4603-8CC0-8717FFCF0B84}" srcOrd="0" destOrd="0" presId="urn:microsoft.com/office/officeart/2008/layout/AlternatingHexagons"/>
    <dgm:cxn modelId="{D3058772-9303-480E-8080-676FCC8AE462}" type="presOf" srcId="{FAC6CC59-C35D-43E4-8116-2715F964F53A}" destId="{48A46E25-E107-4701-9B1F-9B76AE853331}" srcOrd="0" destOrd="0" presId="urn:microsoft.com/office/officeart/2008/layout/AlternatingHexagons"/>
    <dgm:cxn modelId="{BA3FEC90-2B7F-4100-87B7-0EB82C2BC321}" srcId="{4F3C71AD-2788-4B12-886D-296AEC5F6BAD}" destId="{7E7A5DD0-05BF-4F9E-9C87-6D2E56E109A7}" srcOrd="1" destOrd="0" parTransId="{FBD7CCFF-1B03-4C7C-81E4-E04B7AD28283}" sibTransId="{FAC6CC59-C35D-43E4-8116-2715F964F53A}"/>
    <dgm:cxn modelId="{84E24FDB-8A41-4A6A-9A42-E24F0911B2D4}" type="presOf" srcId="{A3D02CA1-33A3-4D83-9276-315C96401656}" destId="{3D9F32D4-33B4-4E27-8FA4-E7FA8A6AB986}" srcOrd="0" destOrd="0" presId="urn:microsoft.com/office/officeart/2008/layout/AlternatingHexagons"/>
    <dgm:cxn modelId="{5AF21E46-7447-4B5E-8A97-68037D78D089}" type="presOf" srcId="{7E7A5DD0-05BF-4F9E-9C87-6D2E56E109A7}" destId="{142FEFA6-1843-4C20-A40D-66FD223A3E7A}" srcOrd="0" destOrd="0" presId="urn:microsoft.com/office/officeart/2008/layout/AlternatingHexagons"/>
    <dgm:cxn modelId="{85BC7A33-70DA-4CEC-8E78-0FDD2DF7F61C}" srcId="{7E7A5DD0-05BF-4F9E-9C87-6D2E56E109A7}" destId="{6D71395A-15E6-4953-902D-60A02F678B38}" srcOrd="0" destOrd="0" parTransId="{56762B10-3B5D-4EEC-9804-6BBFCD89F9A8}" sibTransId="{C0B19A3E-04A4-436D-B3B2-96628770ABEE}"/>
    <dgm:cxn modelId="{DD8F70AB-C379-4CA2-BF94-A46A9CC8F07D}" srcId="{4F3C71AD-2788-4B12-886D-296AEC5F6BAD}" destId="{AAC954BC-9085-46A4-A19A-ADBFAB5DB594}" srcOrd="0" destOrd="0" parTransId="{88ABB34B-017D-4439-AB0A-A5887921B260}" sibTransId="{A3D02CA1-33A3-4D83-9276-315C96401656}"/>
    <dgm:cxn modelId="{B6D06B56-04D9-401D-A058-8D9934F4AC27}" type="presOf" srcId="{812D08CB-D0F1-42CD-87B7-76D48894DFDD}" destId="{8AF901F6-5DF0-46DD-94F3-EFB717465495}" srcOrd="0" destOrd="0" presId="urn:microsoft.com/office/officeart/2008/layout/AlternatingHexagons"/>
    <dgm:cxn modelId="{A1E91937-A1DA-4C64-9FEC-F6440E60560D}" type="presOf" srcId="{85BD2EAE-84F1-49D6-B860-2DDDB9FF28DF}" destId="{A8B35FDA-270E-46B4-86C3-46D5174046DC}" srcOrd="0" destOrd="0" presId="urn:microsoft.com/office/officeart/2008/layout/AlternatingHexagons"/>
    <dgm:cxn modelId="{A33D05A8-7BC9-4915-9318-7D63B95A7DB2}" srcId="{45A9C6D7-268E-4088-9A72-12D479C5765F}" destId="{812D08CB-D0F1-42CD-87B7-76D48894DFDD}" srcOrd="0" destOrd="0" parTransId="{45D7365D-B475-42AF-A6EF-B7D628B261D7}" sibTransId="{16DE8F8F-DB99-4C5E-9191-B502F5472149}"/>
    <dgm:cxn modelId="{F31010A4-DC11-4204-89F8-45720483B8EA}" type="presOf" srcId="{85F97B83-9479-4815-88E0-03BDE6F2FCD2}" destId="{719AC11F-68D2-4D72-AEE3-067DB288FCDA}" srcOrd="0" destOrd="0" presId="urn:microsoft.com/office/officeart/2008/layout/AlternatingHexagons"/>
    <dgm:cxn modelId="{F1D92D8F-8426-4DAD-95D7-52C0BE4EE1ED}" srcId="{AAC954BC-9085-46A4-A19A-ADBFAB5DB594}" destId="{85BD2EAE-84F1-49D6-B860-2DDDB9FF28DF}" srcOrd="0" destOrd="0" parTransId="{ACEF2AA4-BCE9-4D04-B576-47445A8F2049}" sibTransId="{AB01222A-7AC7-42C2-8B84-A04A012776E4}"/>
    <dgm:cxn modelId="{6BF32A35-45D5-423D-8C8F-2026064AC613}" type="presOf" srcId="{AAC954BC-9085-46A4-A19A-ADBFAB5DB594}" destId="{A95F09D8-9649-4C04-9AB2-3F4B63C8C139}" srcOrd="0" destOrd="0" presId="urn:microsoft.com/office/officeart/2008/layout/AlternatingHexagons"/>
    <dgm:cxn modelId="{C2B7EFBE-6DA0-4A67-B0EB-0850382B2EB7}" type="presOf" srcId="{6D71395A-15E6-4953-902D-60A02F678B38}" destId="{83D3EE75-DD69-4D0F-9269-CC7D741281BD}" srcOrd="0" destOrd="0" presId="urn:microsoft.com/office/officeart/2008/layout/AlternatingHexagons"/>
    <dgm:cxn modelId="{0E474EEE-D54C-4787-BC18-A4C223C13FCE}" type="presParOf" srcId="{7F57100D-C1AF-4740-8EF6-4C517F412B89}" destId="{84648932-17C4-46F0-BCF7-46AC8CF9B39B}" srcOrd="0" destOrd="0" presId="urn:microsoft.com/office/officeart/2008/layout/AlternatingHexagons"/>
    <dgm:cxn modelId="{D6F5C1B2-979A-4588-8C88-C8D181EDA92F}" type="presParOf" srcId="{84648932-17C4-46F0-BCF7-46AC8CF9B39B}" destId="{A95F09D8-9649-4C04-9AB2-3F4B63C8C139}" srcOrd="0" destOrd="0" presId="urn:microsoft.com/office/officeart/2008/layout/AlternatingHexagons"/>
    <dgm:cxn modelId="{84B4DF6B-5CB1-4D73-9BF8-F53DB704EE23}" type="presParOf" srcId="{84648932-17C4-46F0-BCF7-46AC8CF9B39B}" destId="{A8B35FDA-270E-46B4-86C3-46D5174046DC}" srcOrd="1" destOrd="0" presId="urn:microsoft.com/office/officeart/2008/layout/AlternatingHexagons"/>
    <dgm:cxn modelId="{1C17011F-2AB1-41EA-9449-1A40F5DBB157}" type="presParOf" srcId="{84648932-17C4-46F0-BCF7-46AC8CF9B39B}" destId="{72B9F928-69B2-4D85-92DA-5F04260CA7D5}" srcOrd="2" destOrd="0" presId="urn:microsoft.com/office/officeart/2008/layout/AlternatingHexagons"/>
    <dgm:cxn modelId="{7D9092B5-E921-48A1-86E5-F4F3E953B6D3}" type="presParOf" srcId="{84648932-17C4-46F0-BCF7-46AC8CF9B39B}" destId="{803DCCF6-124A-49E0-AB89-FEF366FC9DC7}" srcOrd="3" destOrd="0" presId="urn:microsoft.com/office/officeart/2008/layout/AlternatingHexagons"/>
    <dgm:cxn modelId="{D9BDFB37-CBCE-450B-8F82-ADA2D0FE1AC4}" type="presParOf" srcId="{84648932-17C4-46F0-BCF7-46AC8CF9B39B}" destId="{3D9F32D4-33B4-4E27-8FA4-E7FA8A6AB986}" srcOrd="4" destOrd="0" presId="urn:microsoft.com/office/officeart/2008/layout/AlternatingHexagons"/>
    <dgm:cxn modelId="{A5E91FD2-659B-4AB8-A221-2C6EC9B34A4F}" type="presParOf" srcId="{7F57100D-C1AF-4740-8EF6-4C517F412B89}" destId="{EC710D2F-A6B4-4790-BAE0-112677193822}" srcOrd="1" destOrd="0" presId="urn:microsoft.com/office/officeart/2008/layout/AlternatingHexagons"/>
    <dgm:cxn modelId="{F174A244-7E91-42E2-9D98-8ED5555EF923}" type="presParOf" srcId="{7F57100D-C1AF-4740-8EF6-4C517F412B89}" destId="{B32B8479-3543-4C3E-92FE-DB07EAC35BEF}" srcOrd="2" destOrd="0" presId="urn:microsoft.com/office/officeart/2008/layout/AlternatingHexagons"/>
    <dgm:cxn modelId="{9E0F25CB-4BB9-4B5A-BA0B-CDCFAD9D8463}" type="presParOf" srcId="{B32B8479-3543-4C3E-92FE-DB07EAC35BEF}" destId="{142FEFA6-1843-4C20-A40D-66FD223A3E7A}" srcOrd="0" destOrd="0" presId="urn:microsoft.com/office/officeart/2008/layout/AlternatingHexagons"/>
    <dgm:cxn modelId="{E0567B92-687E-4870-B27D-60D803FE6690}" type="presParOf" srcId="{B32B8479-3543-4C3E-92FE-DB07EAC35BEF}" destId="{83D3EE75-DD69-4D0F-9269-CC7D741281BD}" srcOrd="1" destOrd="0" presId="urn:microsoft.com/office/officeart/2008/layout/AlternatingHexagons"/>
    <dgm:cxn modelId="{25F5F7D3-7FD1-4C65-BC04-BD81D76DC37E}" type="presParOf" srcId="{B32B8479-3543-4C3E-92FE-DB07EAC35BEF}" destId="{F27433C3-CC3F-4DFA-B45F-6B47B51C4785}" srcOrd="2" destOrd="0" presId="urn:microsoft.com/office/officeart/2008/layout/AlternatingHexagons"/>
    <dgm:cxn modelId="{A732E81F-E928-4174-966C-023FD25A86E2}" type="presParOf" srcId="{B32B8479-3543-4C3E-92FE-DB07EAC35BEF}" destId="{02648305-1C18-446A-932A-D435C459517D}" srcOrd="3" destOrd="0" presId="urn:microsoft.com/office/officeart/2008/layout/AlternatingHexagons"/>
    <dgm:cxn modelId="{1E6D02D6-3C6A-4656-8F2F-5C2A121F59BE}" type="presParOf" srcId="{B32B8479-3543-4C3E-92FE-DB07EAC35BEF}" destId="{48A46E25-E107-4701-9B1F-9B76AE853331}" srcOrd="4" destOrd="0" presId="urn:microsoft.com/office/officeart/2008/layout/AlternatingHexagons"/>
    <dgm:cxn modelId="{834A074B-90DC-4D85-A074-87305A79D9DF}" type="presParOf" srcId="{7F57100D-C1AF-4740-8EF6-4C517F412B89}" destId="{7134D9CB-B57F-4116-B60D-50FD702324B1}" srcOrd="3" destOrd="0" presId="urn:microsoft.com/office/officeart/2008/layout/AlternatingHexagons"/>
    <dgm:cxn modelId="{5A9E385E-7F8A-4CE1-8EA3-D0BADE83E3A3}" type="presParOf" srcId="{7F57100D-C1AF-4740-8EF6-4C517F412B89}" destId="{37AE805F-4D9D-4FDC-81B8-BC17E1A7F7BB}" srcOrd="4" destOrd="0" presId="urn:microsoft.com/office/officeart/2008/layout/AlternatingHexagons"/>
    <dgm:cxn modelId="{FFCCAAF7-3E13-41F4-A5E2-04268E29FD6C}" type="presParOf" srcId="{37AE805F-4D9D-4FDC-81B8-BC17E1A7F7BB}" destId="{E91E10E8-A21A-4603-8CC0-8717FFCF0B84}" srcOrd="0" destOrd="0" presId="urn:microsoft.com/office/officeart/2008/layout/AlternatingHexagons"/>
    <dgm:cxn modelId="{99EDF5D2-FE17-4CA8-B3E1-6C95CD253C06}" type="presParOf" srcId="{37AE805F-4D9D-4FDC-81B8-BC17E1A7F7BB}" destId="{8AF901F6-5DF0-46DD-94F3-EFB717465495}" srcOrd="1" destOrd="0" presId="urn:microsoft.com/office/officeart/2008/layout/AlternatingHexagons"/>
    <dgm:cxn modelId="{B69DE6A0-C5B2-4A01-9DDB-C8FDA737FC57}" type="presParOf" srcId="{37AE805F-4D9D-4FDC-81B8-BC17E1A7F7BB}" destId="{669DFBBB-3ED2-4949-B236-5BF948967D12}" srcOrd="2" destOrd="0" presId="urn:microsoft.com/office/officeart/2008/layout/AlternatingHexagons"/>
    <dgm:cxn modelId="{9109D582-40F6-43BA-8EB1-4EB19057D536}" type="presParOf" srcId="{37AE805F-4D9D-4FDC-81B8-BC17E1A7F7BB}" destId="{74926CFB-D12C-47F0-A140-2A5B8D31CF40}" srcOrd="3" destOrd="0" presId="urn:microsoft.com/office/officeart/2008/layout/AlternatingHexagons"/>
    <dgm:cxn modelId="{B5E647ED-10A6-4B71-BBFE-332893EE31B3}" type="presParOf" srcId="{37AE805F-4D9D-4FDC-81B8-BC17E1A7F7BB}" destId="{719AC11F-68D2-4D72-AEE3-067DB288FCD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5A053C-3E01-4126-9E69-53EC21EE81C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D18BE9-626A-4EB1-81D1-B86B8548E77B}">
      <dgm:prSet phldrT="[Текст]" custT="1"/>
      <dgm:spPr>
        <a:pattFill prst="pct70">
          <a:fgClr>
            <a:schemeClr val="tx1">
              <a:lumMod val="65000"/>
              <a:lumOff val="35000"/>
            </a:schemeClr>
          </a:fgClr>
          <a:bgClr>
            <a:schemeClr val="bg1"/>
          </a:bgClr>
        </a:patt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600" dirty="0" smtClean="0"/>
            <a:t>ЛИС</a:t>
          </a:r>
          <a:endParaRPr lang="ru-RU" sz="3600" dirty="0"/>
        </a:p>
      </dgm:t>
    </dgm:pt>
    <dgm:pt modelId="{7519EE6A-867F-4969-89E0-6F5ECBAA0ABB}" type="parTrans" cxnId="{1C66132E-EE57-4EFC-BDE0-EC5D2C85DB0A}">
      <dgm:prSet/>
      <dgm:spPr/>
      <dgm:t>
        <a:bodyPr/>
        <a:lstStyle/>
        <a:p>
          <a:endParaRPr lang="ru-RU"/>
        </a:p>
      </dgm:t>
    </dgm:pt>
    <dgm:pt modelId="{00ED6F1E-9D91-4729-AD2F-09D645713827}" type="sibTrans" cxnId="{1C66132E-EE57-4EFC-BDE0-EC5D2C85DB0A}">
      <dgm:prSet/>
      <dgm:spPr/>
      <dgm:t>
        <a:bodyPr/>
        <a:lstStyle/>
        <a:p>
          <a:endParaRPr lang="ru-RU"/>
        </a:p>
      </dgm:t>
    </dgm:pt>
    <dgm:pt modelId="{19C2A240-81AA-4933-82D5-E626D87D635C}">
      <dgm:prSet phldrT="[Текст]" custT="1"/>
      <dgm:spPr>
        <a:solidFill>
          <a:schemeClr val="bg1">
            <a:lumMod val="65000"/>
            <a:alpha val="5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/>
            <a:t>Микробиологический мониторинг</a:t>
          </a:r>
          <a:endParaRPr lang="ru-RU" sz="2000" b="1" dirty="0"/>
        </a:p>
      </dgm:t>
    </dgm:pt>
    <dgm:pt modelId="{D2EFDF54-1C04-4873-A32D-E0FD38D34E5D}" type="parTrans" cxnId="{59F6158A-6BFD-4353-A77C-2CF8F29DCE33}">
      <dgm:prSet/>
      <dgm:spPr/>
      <dgm:t>
        <a:bodyPr/>
        <a:lstStyle/>
        <a:p>
          <a:endParaRPr lang="ru-RU"/>
        </a:p>
      </dgm:t>
    </dgm:pt>
    <dgm:pt modelId="{DB11CA37-D716-450E-9F9C-C404B733B53D}" type="sibTrans" cxnId="{59F6158A-6BFD-4353-A77C-2CF8F29DCE33}">
      <dgm:prSet/>
      <dgm:spPr/>
      <dgm:t>
        <a:bodyPr/>
        <a:lstStyle/>
        <a:p>
          <a:endParaRPr lang="ru-RU"/>
        </a:p>
      </dgm:t>
    </dgm:pt>
    <dgm:pt modelId="{227C1E28-4D75-440C-80CF-8E9C555AA214}">
      <dgm:prSet phldrT="[Текст]" custT="1"/>
      <dgm:spPr>
        <a:solidFill>
          <a:schemeClr val="tx1">
            <a:lumMod val="50000"/>
            <a:lumOff val="5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/>
            <a:t>ПЦР</a:t>
          </a:r>
          <a:endParaRPr lang="ru-RU" sz="2400" b="1" dirty="0"/>
        </a:p>
      </dgm:t>
    </dgm:pt>
    <dgm:pt modelId="{7C9A6573-C0D9-4B8D-9EDE-3F57ACC87AE2}" type="parTrans" cxnId="{E5477C19-0859-4E93-9C8E-4A17B7E665FB}">
      <dgm:prSet/>
      <dgm:spPr/>
      <dgm:t>
        <a:bodyPr/>
        <a:lstStyle/>
        <a:p>
          <a:endParaRPr lang="ru-RU"/>
        </a:p>
      </dgm:t>
    </dgm:pt>
    <dgm:pt modelId="{1943E580-2339-44C4-A6CC-720000F909D8}" type="sibTrans" cxnId="{E5477C19-0859-4E93-9C8E-4A17B7E665FB}">
      <dgm:prSet/>
      <dgm:spPr/>
      <dgm:t>
        <a:bodyPr/>
        <a:lstStyle/>
        <a:p>
          <a:endParaRPr lang="ru-RU"/>
        </a:p>
      </dgm:t>
    </dgm:pt>
    <dgm:pt modelId="{64358A1A-B864-46C0-A653-61860F7477C7}">
      <dgm:prSet phldrT="[Текст]" custT="1"/>
      <dgm:spPr>
        <a:solidFill>
          <a:schemeClr val="bg2">
            <a:lumMod val="7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/>
            <a:t>Инфекционный контроль</a:t>
          </a:r>
          <a:endParaRPr lang="ru-RU" sz="1800" b="1" dirty="0"/>
        </a:p>
      </dgm:t>
    </dgm:pt>
    <dgm:pt modelId="{B3BE7F89-DB99-4786-B52D-AB530885DB46}" type="parTrans" cxnId="{E140C902-2010-42D8-A32E-E5B8EF0492EC}">
      <dgm:prSet/>
      <dgm:spPr/>
      <dgm:t>
        <a:bodyPr/>
        <a:lstStyle/>
        <a:p>
          <a:endParaRPr lang="ru-RU"/>
        </a:p>
      </dgm:t>
    </dgm:pt>
    <dgm:pt modelId="{AA0437B7-A715-4023-AFD3-7F2C216C00A2}" type="sibTrans" cxnId="{E140C902-2010-42D8-A32E-E5B8EF0492EC}">
      <dgm:prSet/>
      <dgm:spPr/>
      <dgm:t>
        <a:bodyPr/>
        <a:lstStyle/>
        <a:p>
          <a:endParaRPr lang="ru-RU"/>
        </a:p>
      </dgm:t>
    </dgm:pt>
    <dgm:pt modelId="{AAB0B487-6296-4BD5-8512-439ED9CA5CD6}">
      <dgm:prSet phldrT="[Текст]" custT="1"/>
      <dgm:spPr>
        <a:solidFill>
          <a:schemeClr val="bg2">
            <a:lumMod val="75000"/>
            <a:alpha val="5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err="1" smtClean="0"/>
            <a:t>Иммуно-серология</a:t>
          </a:r>
          <a:r>
            <a:rPr lang="ru-RU" sz="1800" b="1" dirty="0" smtClean="0"/>
            <a:t> </a:t>
          </a:r>
          <a:endParaRPr lang="ru-RU" sz="1800" b="1" dirty="0"/>
        </a:p>
      </dgm:t>
    </dgm:pt>
    <dgm:pt modelId="{F0426BE9-E938-4BB4-AFD4-36FDFC397288}" type="parTrans" cxnId="{92A281E9-80EB-4FA8-99D8-84EEA2FB3E79}">
      <dgm:prSet/>
      <dgm:spPr/>
      <dgm:t>
        <a:bodyPr/>
        <a:lstStyle/>
        <a:p>
          <a:endParaRPr lang="ru-RU"/>
        </a:p>
      </dgm:t>
    </dgm:pt>
    <dgm:pt modelId="{231785D4-8812-42E1-BD29-1FDC6BBF2FBE}" type="sibTrans" cxnId="{92A281E9-80EB-4FA8-99D8-84EEA2FB3E79}">
      <dgm:prSet/>
      <dgm:spPr/>
      <dgm:t>
        <a:bodyPr/>
        <a:lstStyle/>
        <a:p>
          <a:endParaRPr lang="ru-RU"/>
        </a:p>
      </dgm:t>
    </dgm:pt>
    <dgm:pt modelId="{846174BF-D3DA-4DC3-9D30-EA2656DDEDBB}" type="pres">
      <dgm:prSet presAssocID="{235A053C-3E01-4126-9E69-53EC21EE81C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C72537-805C-47C7-A599-27471984E57A}" type="pres">
      <dgm:prSet presAssocID="{235A053C-3E01-4126-9E69-53EC21EE81C7}" presName="radial" presStyleCnt="0">
        <dgm:presLayoutVars>
          <dgm:animLvl val="ctr"/>
        </dgm:presLayoutVars>
      </dgm:prSet>
      <dgm:spPr/>
    </dgm:pt>
    <dgm:pt modelId="{A401F538-5DBB-4DE4-A89C-A5A9FF6B0147}" type="pres">
      <dgm:prSet presAssocID="{CED18BE9-626A-4EB1-81D1-B86B8548E77B}" presName="centerShape" presStyleLbl="vennNode1" presStyleIdx="0" presStyleCnt="5" custScaleX="138294" custScaleY="144517" custLinFactNeighborX="2437" custLinFactNeighborY="-4360"/>
      <dgm:spPr/>
      <dgm:t>
        <a:bodyPr/>
        <a:lstStyle/>
        <a:p>
          <a:endParaRPr lang="ru-RU"/>
        </a:p>
      </dgm:t>
    </dgm:pt>
    <dgm:pt modelId="{5110801D-CB66-4192-A8B3-B4334413C737}" type="pres">
      <dgm:prSet presAssocID="{19C2A240-81AA-4933-82D5-E626D87D635C}" presName="node" presStyleLbl="vennNode1" presStyleIdx="1" presStyleCnt="5" custScaleX="261004" custScaleY="108262" custRadScaleRad="100274" custRadScaleInc="-2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34DD7-1368-48EF-9CD6-A8CDE9A6ABA9}" type="pres">
      <dgm:prSet presAssocID="{227C1E28-4D75-440C-80CF-8E9C555AA214}" presName="node" presStyleLbl="vennNode1" presStyleIdx="2" presStyleCnt="5" custScaleX="131380" custScaleY="125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B1AC9-05FD-407F-BA5B-2A5DCE4DBE98}" type="pres">
      <dgm:prSet presAssocID="{64358A1A-B864-46C0-A653-61860F7477C7}" presName="node" presStyleLbl="vennNode1" presStyleIdx="3" presStyleCnt="5" custScaleX="236821" custScaleY="121494" custRadScaleRad="105279" custRadScaleInc="-3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B4987-2FD8-4E49-8A38-9A498201B7E4}" type="pres">
      <dgm:prSet presAssocID="{AAB0B487-6296-4BD5-8512-439ED9CA5CD6}" presName="node" presStyleLbl="vennNode1" presStyleIdx="4" presStyleCnt="5" custScaleX="139434" custScaleY="145874" custRadScaleRad="100718" custRadScaleInc="-4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96F41C-4342-4B5B-A6FD-9E9FF95D4D1E}" type="presOf" srcId="{AAB0B487-6296-4BD5-8512-439ED9CA5CD6}" destId="{D14B4987-2FD8-4E49-8A38-9A498201B7E4}" srcOrd="0" destOrd="0" presId="urn:microsoft.com/office/officeart/2005/8/layout/radial3"/>
    <dgm:cxn modelId="{7E118579-7E15-45D2-A775-A9B6102F3E22}" type="presOf" srcId="{227C1E28-4D75-440C-80CF-8E9C555AA214}" destId="{FF834DD7-1368-48EF-9CD6-A8CDE9A6ABA9}" srcOrd="0" destOrd="0" presId="urn:microsoft.com/office/officeart/2005/8/layout/radial3"/>
    <dgm:cxn modelId="{1C66132E-EE57-4EFC-BDE0-EC5D2C85DB0A}" srcId="{235A053C-3E01-4126-9E69-53EC21EE81C7}" destId="{CED18BE9-626A-4EB1-81D1-B86B8548E77B}" srcOrd="0" destOrd="0" parTransId="{7519EE6A-867F-4969-89E0-6F5ECBAA0ABB}" sibTransId="{00ED6F1E-9D91-4729-AD2F-09D645713827}"/>
    <dgm:cxn modelId="{775F5B96-D151-4690-BACC-BEC194C859F2}" type="presOf" srcId="{235A053C-3E01-4126-9E69-53EC21EE81C7}" destId="{846174BF-D3DA-4DC3-9D30-EA2656DDEDBB}" srcOrd="0" destOrd="0" presId="urn:microsoft.com/office/officeart/2005/8/layout/radial3"/>
    <dgm:cxn modelId="{E7E6B032-8E59-4DA0-8B23-E6EF57CC9D52}" type="presOf" srcId="{CED18BE9-626A-4EB1-81D1-B86B8548E77B}" destId="{A401F538-5DBB-4DE4-A89C-A5A9FF6B0147}" srcOrd="0" destOrd="0" presId="urn:microsoft.com/office/officeart/2005/8/layout/radial3"/>
    <dgm:cxn modelId="{E140C902-2010-42D8-A32E-E5B8EF0492EC}" srcId="{CED18BE9-626A-4EB1-81D1-B86B8548E77B}" destId="{64358A1A-B864-46C0-A653-61860F7477C7}" srcOrd="2" destOrd="0" parTransId="{B3BE7F89-DB99-4786-B52D-AB530885DB46}" sibTransId="{AA0437B7-A715-4023-AFD3-7F2C216C00A2}"/>
    <dgm:cxn modelId="{59F6158A-6BFD-4353-A77C-2CF8F29DCE33}" srcId="{CED18BE9-626A-4EB1-81D1-B86B8548E77B}" destId="{19C2A240-81AA-4933-82D5-E626D87D635C}" srcOrd="0" destOrd="0" parTransId="{D2EFDF54-1C04-4873-A32D-E0FD38D34E5D}" sibTransId="{DB11CA37-D716-450E-9F9C-C404B733B53D}"/>
    <dgm:cxn modelId="{753A138B-72A7-41C8-AB5E-C03EA30EEE1E}" type="presOf" srcId="{19C2A240-81AA-4933-82D5-E626D87D635C}" destId="{5110801D-CB66-4192-A8B3-B4334413C737}" srcOrd="0" destOrd="0" presId="urn:microsoft.com/office/officeart/2005/8/layout/radial3"/>
    <dgm:cxn modelId="{92A281E9-80EB-4FA8-99D8-84EEA2FB3E79}" srcId="{CED18BE9-626A-4EB1-81D1-B86B8548E77B}" destId="{AAB0B487-6296-4BD5-8512-439ED9CA5CD6}" srcOrd="3" destOrd="0" parTransId="{F0426BE9-E938-4BB4-AFD4-36FDFC397288}" sibTransId="{231785D4-8812-42E1-BD29-1FDC6BBF2FBE}"/>
    <dgm:cxn modelId="{E5477C19-0859-4E93-9C8E-4A17B7E665FB}" srcId="{CED18BE9-626A-4EB1-81D1-B86B8548E77B}" destId="{227C1E28-4D75-440C-80CF-8E9C555AA214}" srcOrd="1" destOrd="0" parTransId="{7C9A6573-C0D9-4B8D-9EDE-3F57ACC87AE2}" sibTransId="{1943E580-2339-44C4-A6CC-720000F909D8}"/>
    <dgm:cxn modelId="{5241E40C-B009-410A-85A2-76B5BB1FCA52}" type="presOf" srcId="{64358A1A-B864-46C0-A653-61860F7477C7}" destId="{B25B1AC9-05FD-407F-BA5B-2A5DCE4DBE98}" srcOrd="0" destOrd="0" presId="urn:microsoft.com/office/officeart/2005/8/layout/radial3"/>
    <dgm:cxn modelId="{A68AA5B7-D120-4324-8CD9-5A74CBA93498}" type="presParOf" srcId="{846174BF-D3DA-4DC3-9D30-EA2656DDEDBB}" destId="{B6C72537-805C-47C7-A599-27471984E57A}" srcOrd="0" destOrd="0" presId="urn:microsoft.com/office/officeart/2005/8/layout/radial3"/>
    <dgm:cxn modelId="{D470BFF3-F91D-4108-9113-8B6ADA5C209D}" type="presParOf" srcId="{B6C72537-805C-47C7-A599-27471984E57A}" destId="{A401F538-5DBB-4DE4-A89C-A5A9FF6B0147}" srcOrd="0" destOrd="0" presId="urn:microsoft.com/office/officeart/2005/8/layout/radial3"/>
    <dgm:cxn modelId="{3F2B2F3F-A686-4273-9301-18C262567B2E}" type="presParOf" srcId="{B6C72537-805C-47C7-A599-27471984E57A}" destId="{5110801D-CB66-4192-A8B3-B4334413C737}" srcOrd="1" destOrd="0" presId="urn:microsoft.com/office/officeart/2005/8/layout/radial3"/>
    <dgm:cxn modelId="{13325233-856F-401A-A9AC-71CDA50545CC}" type="presParOf" srcId="{B6C72537-805C-47C7-A599-27471984E57A}" destId="{FF834DD7-1368-48EF-9CD6-A8CDE9A6ABA9}" srcOrd="2" destOrd="0" presId="urn:microsoft.com/office/officeart/2005/8/layout/radial3"/>
    <dgm:cxn modelId="{B53970AB-4AB1-4A31-8C18-195B5EFF16B5}" type="presParOf" srcId="{B6C72537-805C-47C7-A599-27471984E57A}" destId="{B25B1AC9-05FD-407F-BA5B-2A5DCE4DBE98}" srcOrd="3" destOrd="0" presId="urn:microsoft.com/office/officeart/2005/8/layout/radial3"/>
    <dgm:cxn modelId="{AC09695D-4AA4-4F7E-B2A3-1C0FB501600B}" type="presParOf" srcId="{B6C72537-805C-47C7-A599-27471984E57A}" destId="{D14B4987-2FD8-4E49-8A38-9A498201B7E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78D18D-B915-43A4-ABF2-621E751268DD}" type="doc">
      <dgm:prSet loTypeId="urn:microsoft.com/office/officeart/2005/8/layout/default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586E28-B2BF-40EA-A378-51C770548A03}">
      <dgm:prSet custT="1"/>
      <dgm:spPr/>
      <dgm:t>
        <a:bodyPr/>
        <a:lstStyle/>
        <a:p>
          <a:r>
            <a:rPr lang="ru-RU" sz="2700" dirty="0" smtClean="0"/>
            <a:t>создание специализированных направлений и лабораторий экспертного уровня – необходимо для эффективной диагностики (</a:t>
          </a:r>
          <a:r>
            <a:rPr lang="ru-RU" sz="2400" dirty="0" smtClean="0"/>
            <a:t>эксклюзивное </a:t>
          </a:r>
          <a:r>
            <a:rPr lang="ru-RU" sz="2700" dirty="0" smtClean="0"/>
            <a:t>оборудование,  концентрация редко запрашиваемых исследований )</a:t>
          </a:r>
          <a:endParaRPr lang="ru-RU" sz="2700" dirty="0"/>
        </a:p>
      </dgm:t>
    </dgm:pt>
    <dgm:pt modelId="{8AEDD482-FE32-4C12-A3FE-204681F0D876}" type="parTrans" cxnId="{A6B67442-5FD9-46B9-8C1F-A7D2FD02CFB5}">
      <dgm:prSet/>
      <dgm:spPr/>
      <dgm:t>
        <a:bodyPr/>
        <a:lstStyle/>
        <a:p>
          <a:endParaRPr lang="ru-RU"/>
        </a:p>
      </dgm:t>
    </dgm:pt>
    <dgm:pt modelId="{1BE0791B-9A1D-4061-983B-1287D797E5D3}" type="sibTrans" cxnId="{A6B67442-5FD9-46B9-8C1F-A7D2FD02CFB5}">
      <dgm:prSet/>
      <dgm:spPr/>
      <dgm:t>
        <a:bodyPr/>
        <a:lstStyle/>
        <a:p>
          <a:endParaRPr lang="ru-RU"/>
        </a:p>
      </dgm:t>
    </dgm:pt>
    <dgm:pt modelId="{A634797E-B381-42F4-A7BC-D8903BDC42C9}" type="pres">
      <dgm:prSet presAssocID="{9078D18D-B915-43A4-ABF2-621E751268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EBEDE0-0136-4E7F-A6B5-8E803EB0BBFB}" type="pres">
      <dgm:prSet presAssocID="{4D586E28-B2BF-40EA-A378-51C770548A03}" presName="node" presStyleLbl="node1" presStyleIdx="0" presStyleCnt="1" custScaleX="167827" custLinFactNeighborX="-56328" custLinFactNeighborY="-28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8F82C3-A07B-4B33-A025-84C98A5C4D5B}" type="presOf" srcId="{9078D18D-B915-43A4-ABF2-621E751268DD}" destId="{A634797E-B381-42F4-A7BC-D8903BDC42C9}" srcOrd="0" destOrd="0" presId="urn:microsoft.com/office/officeart/2005/8/layout/default#1"/>
    <dgm:cxn modelId="{A6B67442-5FD9-46B9-8C1F-A7D2FD02CFB5}" srcId="{9078D18D-B915-43A4-ABF2-621E751268DD}" destId="{4D586E28-B2BF-40EA-A378-51C770548A03}" srcOrd="0" destOrd="0" parTransId="{8AEDD482-FE32-4C12-A3FE-204681F0D876}" sibTransId="{1BE0791B-9A1D-4061-983B-1287D797E5D3}"/>
    <dgm:cxn modelId="{72BBD048-2FF3-4AB3-B9F7-E515172F8A2D}" type="presOf" srcId="{4D586E28-B2BF-40EA-A378-51C770548A03}" destId="{30EBEDE0-0136-4E7F-A6B5-8E803EB0BBFB}" srcOrd="0" destOrd="0" presId="urn:microsoft.com/office/officeart/2005/8/layout/default#1"/>
    <dgm:cxn modelId="{B98721FF-3F1F-4DE0-97DF-E59DB7826198}" type="presParOf" srcId="{A634797E-B381-42F4-A7BC-D8903BDC42C9}" destId="{30EBEDE0-0136-4E7F-A6B5-8E803EB0BBFB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5068E8-FC1D-4E1B-B9F9-13DE94289DA1}">
      <dsp:nvSpPr>
        <dsp:cNvPr id="0" name=""/>
        <dsp:cNvSpPr/>
      </dsp:nvSpPr>
      <dsp:spPr>
        <a:xfrm>
          <a:off x="2495373" y="1880643"/>
          <a:ext cx="3447093" cy="128813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Централизованная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КДЛ МДГКБ</a:t>
          </a:r>
          <a:endParaRPr lang="ru-RU" sz="1800" b="1" kern="1200" dirty="0"/>
        </a:p>
      </dsp:txBody>
      <dsp:txXfrm>
        <a:off x="2495373" y="1880643"/>
        <a:ext cx="3447093" cy="1288137"/>
      </dsp:txXfrm>
    </dsp:sp>
    <dsp:sp modelId="{81840F7C-FB30-450F-A64F-B92EB5F4F785}">
      <dsp:nvSpPr>
        <dsp:cNvPr id="0" name=""/>
        <dsp:cNvSpPr/>
      </dsp:nvSpPr>
      <dsp:spPr>
        <a:xfrm rot="9024655">
          <a:off x="5334672" y="1554443"/>
          <a:ext cx="477076" cy="4570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9024655">
        <a:off x="5334672" y="1554443"/>
        <a:ext cx="477076" cy="457042"/>
      </dsp:txXfrm>
    </dsp:sp>
    <dsp:sp modelId="{84EB6F5C-92E0-4516-86F7-5C30600A662C}">
      <dsp:nvSpPr>
        <dsp:cNvPr id="0" name=""/>
        <dsp:cNvSpPr/>
      </dsp:nvSpPr>
      <dsp:spPr>
        <a:xfrm>
          <a:off x="5654428" y="486393"/>
          <a:ext cx="2267065" cy="126249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ГП (4)</a:t>
          </a:r>
          <a:endParaRPr lang="ru-RU" sz="2800" b="1" kern="1200" dirty="0"/>
        </a:p>
      </dsp:txBody>
      <dsp:txXfrm>
        <a:off x="5654428" y="486393"/>
        <a:ext cx="2267065" cy="1262499"/>
      </dsp:txXfrm>
    </dsp:sp>
    <dsp:sp modelId="{7EEDFF01-2654-442C-BBB2-8AAAADC5C45A}">
      <dsp:nvSpPr>
        <dsp:cNvPr id="0" name=""/>
        <dsp:cNvSpPr/>
      </dsp:nvSpPr>
      <dsp:spPr>
        <a:xfrm rot="12213467">
          <a:off x="5401003" y="3053337"/>
          <a:ext cx="557328" cy="4570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2213467">
        <a:off x="5401003" y="3053337"/>
        <a:ext cx="557328" cy="457042"/>
      </dsp:txXfrm>
    </dsp:sp>
    <dsp:sp modelId="{F8DBF7DD-FFC3-4481-9AB8-31DA051EF63F}">
      <dsp:nvSpPr>
        <dsp:cNvPr id="0" name=""/>
        <dsp:cNvSpPr/>
      </dsp:nvSpPr>
      <dsp:spPr>
        <a:xfrm>
          <a:off x="5870458" y="3294695"/>
          <a:ext cx="2341456" cy="138575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ЖК (9)</a:t>
          </a:r>
          <a:endParaRPr lang="ru-RU" sz="2800" b="1" kern="1200" dirty="0"/>
        </a:p>
      </dsp:txBody>
      <dsp:txXfrm>
        <a:off x="5870458" y="3294695"/>
        <a:ext cx="2341456" cy="1385753"/>
      </dsp:txXfrm>
    </dsp:sp>
    <dsp:sp modelId="{56B73A1B-711D-4C8D-93AB-95FEDFB53B65}">
      <dsp:nvSpPr>
        <dsp:cNvPr id="0" name=""/>
        <dsp:cNvSpPr/>
      </dsp:nvSpPr>
      <dsp:spPr>
        <a:xfrm rot="18769356">
          <a:off x="3076506" y="3099603"/>
          <a:ext cx="366313" cy="4570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8769356">
        <a:off x="3076506" y="3099603"/>
        <a:ext cx="366313" cy="457042"/>
      </dsp:txXfrm>
    </dsp:sp>
    <dsp:sp modelId="{65D79A3C-9D6C-49C5-8054-6C0AD1FDC965}">
      <dsp:nvSpPr>
        <dsp:cNvPr id="0" name=""/>
        <dsp:cNvSpPr/>
      </dsp:nvSpPr>
      <dsp:spPr>
        <a:xfrm>
          <a:off x="181817" y="3510721"/>
          <a:ext cx="4114660" cy="134424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Стационары</a:t>
          </a:r>
          <a:endParaRPr lang="ru-RU" sz="2800" b="1" kern="1200" dirty="0"/>
        </a:p>
      </dsp:txBody>
      <dsp:txXfrm>
        <a:off x="181817" y="3510721"/>
        <a:ext cx="4114660" cy="1344243"/>
      </dsp:txXfrm>
    </dsp:sp>
    <dsp:sp modelId="{BC26B5C5-8AE2-49E4-8134-6CA2B7072A80}">
      <dsp:nvSpPr>
        <dsp:cNvPr id="0" name=""/>
        <dsp:cNvSpPr/>
      </dsp:nvSpPr>
      <dsp:spPr>
        <a:xfrm rot="1336064">
          <a:off x="2399866" y="1580006"/>
          <a:ext cx="555652" cy="4570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336064">
        <a:off x="2399866" y="1580006"/>
        <a:ext cx="555652" cy="457042"/>
      </dsp:txXfrm>
    </dsp:sp>
    <dsp:sp modelId="{D740BD85-25D0-447B-8594-B77F741B89EE}">
      <dsp:nvSpPr>
        <dsp:cNvPr id="0" name=""/>
        <dsp:cNvSpPr/>
      </dsp:nvSpPr>
      <dsp:spPr>
        <a:xfrm>
          <a:off x="109816" y="486385"/>
          <a:ext cx="2338068" cy="134424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Частные центы</a:t>
          </a:r>
          <a:endParaRPr lang="ru-RU" sz="2000" b="1" kern="1200" dirty="0"/>
        </a:p>
      </dsp:txBody>
      <dsp:txXfrm>
        <a:off x="109816" y="486385"/>
        <a:ext cx="2338068" cy="13442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361EA8-D4B0-4B4E-9FB4-77504ED9EDFB}">
      <dsp:nvSpPr>
        <dsp:cNvPr id="0" name=""/>
        <dsp:cNvSpPr/>
      </dsp:nvSpPr>
      <dsp:spPr>
        <a:xfrm>
          <a:off x="2971400" y="819934"/>
          <a:ext cx="4550133" cy="4218431"/>
        </a:xfrm>
        <a:prstGeom prst="ellipse">
          <a:avLst/>
        </a:prstGeom>
        <a:gradFill rotWithShape="0">
          <a:gsLst>
            <a:gs pos="0">
              <a:schemeClr val="accent3"/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i="1" kern="1200" dirty="0" smtClean="0"/>
            <a:t>Клиническая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i="1" kern="1200" dirty="0" smtClean="0"/>
            <a:t>лабораторная диагностика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400" i="1" kern="1200" dirty="0" smtClean="0"/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400" i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i="1" kern="1200" dirty="0"/>
        </a:p>
      </dsp:txBody>
      <dsp:txXfrm>
        <a:off x="2971400" y="819934"/>
        <a:ext cx="4550133" cy="4218431"/>
      </dsp:txXfrm>
    </dsp:sp>
    <dsp:sp modelId="{BA8618D0-87BE-4758-844D-EA97C69A48E6}">
      <dsp:nvSpPr>
        <dsp:cNvPr id="0" name=""/>
        <dsp:cNvSpPr/>
      </dsp:nvSpPr>
      <dsp:spPr>
        <a:xfrm>
          <a:off x="827101" y="1857665"/>
          <a:ext cx="3220414" cy="3177988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экономика</a:t>
          </a:r>
          <a:endParaRPr lang="ru-RU" sz="2800" kern="1200" dirty="0"/>
        </a:p>
      </dsp:txBody>
      <dsp:txXfrm>
        <a:off x="827101" y="1857665"/>
        <a:ext cx="3220414" cy="3177988"/>
      </dsp:txXfrm>
    </dsp:sp>
    <dsp:sp modelId="{A0594ACA-325A-49A6-A2ED-86E81732B969}">
      <dsp:nvSpPr>
        <dsp:cNvPr id="0" name=""/>
        <dsp:cNvSpPr/>
      </dsp:nvSpPr>
      <dsp:spPr>
        <a:xfrm>
          <a:off x="5250362" y="0"/>
          <a:ext cx="2142636" cy="1906740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социология</a:t>
          </a:r>
          <a:endParaRPr lang="ru-RU" sz="2300" kern="1200" dirty="0"/>
        </a:p>
      </dsp:txBody>
      <dsp:txXfrm>
        <a:off x="5250362" y="0"/>
        <a:ext cx="2142636" cy="1906740"/>
      </dsp:txXfrm>
    </dsp:sp>
    <dsp:sp modelId="{59F98A8F-A6AF-4CCE-8C65-1B37FFC8317F}">
      <dsp:nvSpPr>
        <dsp:cNvPr id="0" name=""/>
        <dsp:cNvSpPr/>
      </dsp:nvSpPr>
      <dsp:spPr>
        <a:xfrm>
          <a:off x="6564175" y="894806"/>
          <a:ext cx="2531680" cy="2029392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психология</a:t>
          </a:r>
          <a:endParaRPr lang="ru-RU" sz="2400" kern="1200" dirty="0"/>
        </a:p>
      </dsp:txBody>
      <dsp:txXfrm>
        <a:off x="6564175" y="894806"/>
        <a:ext cx="2531680" cy="2029392"/>
      </dsp:txXfrm>
    </dsp:sp>
    <dsp:sp modelId="{465E7211-AB93-4D5B-A460-D3A7C8C532CE}">
      <dsp:nvSpPr>
        <dsp:cNvPr id="0" name=""/>
        <dsp:cNvSpPr/>
      </dsp:nvSpPr>
      <dsp:spPr>
        <a:xfrm>
          <a:off x="5201542" y="3890445"/>
          <a:ext cx="2112805" cy="1932270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Право</a:t>
          </a:r>
          <a:endParaRPr lang="ru-RU" sz="2800" kern="1200" dirty="0"/>
        </a:p>
      </dsp:txBody>
      <dsp:txXfrm>
        <a:off x="5201542" y="3890445"/>
        <a:ext cx="2112805" cy="1932270"/>
      </dsp:txXfrm>
    </dsp:sp>
    <dsp:sp modelId="{620D2709-2AE8-4826-9B15-3EB9737A5339}">
      <dsp:nvSpPr>
        <dsp:cNvPr id="0" name=""/>
        <dsp:cNvSpPr/>
      </dsp:nvSpPr>
      <dsp:spPr>
        <a:xfrm>
          <a:off x="3329275" y="3452396"/>
          <a:ext cx="2463848" cy="2448530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ИТ-технологии</a:t>
          </a:r>
          <a:endParaRPr lang="ru-RU" sz="2400" kern="1200" dirty="0"/>
        </a:p>
      </dsp:txBody>
      <dsp:txXfrm>
        <a:off x="3329275" y="3452396"/>
        <a:ext cx="2463848" cy="2448530"/>
      </dsp:txXfrm>
    </dsp:sp>
    <dsp:sp modelId="{109F1755-7F9A-4273-8CDF-4D15BACB00E1}">
      <dsp:nvSpPr>
        <dsp:cNvPr id="0" name=""/>
        <dsp:cNvSpPr/>
      </dsp:nvSpPr>
      <dsp:spPr>
        <a:xfrm>
          <a:off x="5850113" y="1444643"/>
          <a:ext cx="3695084" cy="3695099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Медицина</a:t>
          </a:r>
          <a:endParaRPr lang="ru-RU" sz="4300" kern="1200" dirty="0"/>
        </a:p>
      </dsp:txBody>
      <dsp:txXfrm>
        <a:off x="5850113" y="1444643"/>
        <a:ext cx="3695084" cy="3695099"/>
      </dsp:txXfrm>
    </dsp:sp>
    <dsp:sp modelId="{335023A6-31D7-4B07-B102-37750CFF31CC}">
      <dsp:nvSpPr>
        <dsp:cNvPr id="0" name=""/>
        <dsp:cNvSpPr/>
      </dsp:nvSpPr>
      <dsp:spPr>
        <a:xfrm>
          <a:off x="2631075" y="641363"/>
          <a:ext cx="1815761" cy="1802362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Электро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техника</a:t>
          </a:r>
          <a:endParaRPr lang="ru-RU" sz="2000" kern="1200" dirty="0"/>
        </a:p>
      </dsp:txBody>
      <dsp:txXfrm>
        <a:off x="2631075" y="641363"/>
        <a:ext cx="1815761" cy="1802362"/>
      </dsp:txXfrm>
    </dsp:sp>
    <dsp:sp modelId="{24BEE643-25FD-4014-87C9-7C59CB028AC1}">
      <dsp:nvSpPr>
        <dsp:cNvPr id="0" name=""/>
        <dsp:cNvSpPr/>
      </dsp:nvSpPr>
      <dsp:spPr>
        <a:xfrm>
          <a:off x="1611930" y="1387635"/>
          <a:ext cx="2109509" cy="1547264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Математика</a:t>
          </a:r>
          <a:endParaRPr lang="ru-RU" sz="1900" kern="1200" dirty="0"/>
        </a:p>
      </dsp:txBody>
      <dsp:txXfrm>
        <a:off x="1611930" y="1387635"/>
        <a:ext cx="2109509" cy="1547264"/>
      </dsp:txXfrm>
    </dsp:sp>
    <dsp:sp modelId="{9FD3C55A-B2D0-4499-ABEF-34D84DD0DA35}">
      <dsp:nvSpPr>
        <dsp:cNvPr id="0" name=""/>
        <dsp:cNvSpPr/>
      </dsp:nvSpPr>
      <dsp:spPr>
        <a:xfrm>
          <a:off x="1372275" y="238753"/>
          <a:ext cx="1547264" cy="1547264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физика</a:t>
          </a:r>
          <a:endParaRPr lang="ru-RU" sz="2000" kern="1200" dirty="0"/>
        </a:p>
      </dsp:txBody>
      <dsp:txXfrm>
        <a:off x="1372275" y="238753"/>
        <a:ext cx="1547264" cy="1547264"/>
      </dsp:txXfrm>
    </dsp:sp>
    <dsp:sp modelId="{BB351C5C-BDBE-4B92-BC9E-03AFB90AC55B}">
      <dsp:nvSpPr>
        <dsp:cNvPr id="0" name=""/>
        <dsp:cNvSpPr/>
      </dsp:nvSpPr>
      <dsp:spPr>
        <a:xfrm>
          <a:off x="2043978" y="0"/>
          <a:ext cx="2168166" cy="1568291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электроника</a:t>
          </a:r>
          <a:endParaRPr lang="ru-RU" sz="1700" kern="1200" dirty="0"/>
        </a:p>
      </dsp:txBody>
      <dsp:txXfrm>
        <a:off x="2043978" y="0"/>
        <a:ext cx="2168166" cy="1568291"/>
      </dsp:txXfrm>
    </dsp:sp>
    <dsp:sp modelId="{1AB25487-9BF4-4B40-8CB6-E19E8C230C52}">
      <dsp:nvSpPr>
        <dsp:cNvPr id="0" name=""/>
        <dsp:cNvSpPr/>
      </dsp:nvSpPr>
      <dsp:spPr>
        <a:xfrm>
          <a:off x="3547235" y="0"/>
          <a:ext cx="2246086" cy="1554521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статистика</a:t>
          </a:r>
          <a:endParaRPr lang="ru-RU" sz="2000" kern="1200" dirty="0"/>
        </a:p>
      </dsp:txBody>
      <dsp:txXfrm>
        <a:off x="3547235" y="0"/>
        <a:ext cx="2246086" cy="155452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49764F-B0A3-4F3E-8218-5CF641C6262E}">
      <dsp:nvSpPr>
        <dsp:cNvPr id="0" name=""/>
        <dsp:cNvSpPr/>
      </dsp:nvSpPr>
      <dsp:spPr>
        <a:xfrm>
          <a:off x="0" y="427997"/>
          <a:ext cx="8856984" cy="705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5CD20-669A-419F-955A-82AFC0C8D5BC}">
      <dsp:nvSpPr>
        <dsp:cNvPr id="0" name=""/>
        <dsp:cNvSpPr/>
      </dsp:nvSpPr>
      <dsp:spPr>
        <a:xfrm>
          <a:off x="442849" y="14717"/>
          <a:ext cx="6199888" cy="8265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Необходимость повышения рентабельности 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849" y="14717"/>
        <a:ext cx="6199888" cy="826560"/>
      </dsp:txXfrm>
    </dsp:sp>
    <dsp:sp modelId="{8BAA0E66-8E57-494C-8624-BC9C25108AD9}">
      <dsp:nvSpPr>
        <dsp:cNvPr id="0" name=""/>
        <dsp:cNvSpPr/>
      </dsp:nvSpPr>
      <dsp:spPr>
        <a:xfrm>
          <a:off x="0" y="2047885"/>
          <a:ext cx="8856984" cy="705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090C3-8A51-49B2-830F-6021569A021B}">
      <dsp:nvSpPr>
        <dsp:cNvPr id="0" name=""/>
        <dsp:cNvSpPr/>
      </dsp:nvSpPr>
      <dsp:spPr>
        <a:xfrm>
          <a:off x="442849" y="1284797"/>
          <a:ext cx="6272489" cy="11763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Новые тенденции кадровой политики</a:t>
          </a:r>
        </a:p>
      </dsp:txBody>
      <dsp:txXfrm>
        <a:off x="442849" y="1284797"/>
        <a:ext cx="6272489" cy="1176368"/>
      </dsp:txXfrm>
    </dsp:sp>
    <dsp:sp modelId="{0E080551-8FFE-47A0-BE43-7ADB21C2AD48}">
      <dsp:nvSpPr>
        <dsp:cNvPr id="0" name=""/>
        <dsp:cNvSpPr/>
      </dsp:nvSpPr>
      <dsp:spPr>
        <a:xfrm>
          <a:off x="0" y="3317965"/>
          <a:ext cx="8856984" cy="705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9E083-DC42-4AE5-A2C9-6B7D9E4D426E}">
      <dsp:nvSpPr>
        <dsp:cNvPr id="0" name=""/>
        <dsp:cNvSpPr/>
      </dsp:nvSpPr>
      <dsp:spPr>
        <a:xfrm>
          <a:off x="442849" y="2904685"/>
          <a:ext cx="6199888" cy="8265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Изменение правил закупок</a:t>
          </a:r>
        </a:p>
      </dsp:txBody>
      <dsp:txXfrm>
        <a:off x="442849" y="2904685"/>
        <a:ext cx="6199888" cy="826560"/>
      </dsp:txXfrm>
    </dsp:sp>
    <dsp:sp modelId="{1A32A726-CE95-4D33-B7F9-EB7E24053BA5}">
      <dsp:nvSpPr>
        <dsp:cNvPr id="0" name=""/>
        <dsp:cNvSpPr/>
      </dsp:nvSpPr>
      <dsp:spPr>
        <a:xfrm>
          <a:off x="0" y="4588045"/>
          <a:ext cx="8856984" cy="705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1A132-EDA1-421F-9A37-5AEB8CD54198}">
      <dsp:nvSpPr>
        <dsp:cNvPr id="0" name=""/>
        <dsp:cNvSpPr/>
      </dsp:nvSpPr>
      <dsp:spPr>
        <a:xfrm>
          <a:off x="442849" y="4174765"/>
          <a:ext cx="6199888" cy="8265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Изменение регламентов работы</a:t>
          </a:r>
        </a:p>
      </dsp:txBody>
      <dsp:txXfrm>
        <a:off x="442849" y="4174765"/>
        <a:ext cx="6199888" cy="8265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5F09D8-9649-4C04-9AB2-3F4B63C8C139}">
      <dsp:nvSpPr>
        <dsp:cNvPr id="0" name=""/>
        <dsp:cNvSpPr/>
      </dsp:nvSpPr>
      <dsp:spPr>
        <a:xfrm rot="5400000">
          <a:off x="4801577" y="144060"/>
          <a:ext cx="2159419" cy="187869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ФПО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НМО</a:t>
          </a:r>
          <a:endParaRPr lang="ru-RU" sz="2000" kern="1200" dirty="0"/>
        </a:p>
      </dsp:txBody>
      <dsp:txXfrm rot="5400000">
        <a:off x="4801577" y="144060"/>
        <a:ext cx="2159419" cy="1878695"/>
      </dsp:txXfrm>
    </dsp:sp>
    <dsp:sp modelId="{A8B35FDA-270E-46B4-86C3-46D5174046DC}">
      <dsp:nvSpPr>
        <dsp:cNvPr id="0" name=""/>
        <dsp:cNvSpPr/>
      </dsp:nvSpPr>
      <dsp:spPr>
        <a:xfrm>
          <a:off x="6877643" y="435582"/>
          <a:ext cx="2409912" cy="1295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6877643" y="435582"/>
        <a:ext cx="2409912" cy="1295651"/>
      </dsp:txXfrm>
    </dsp:sp>
    <dsp:sp modelId="{3D9F32D4-33B4-4E27-8FA4-E7FA8A6AB986}">
      <dsp:nvSpPr>
        <dsp:cNvPr id="0" name=""/>
        <dsp:cNvSpPr/>
      </dsp:nvSpPr>
      <dsp:spPr>
        <a:xfrm rot="5400000">
          <a:off x="2772586" y="144060"/>
          <a:ext cx="2159419" cy="187869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2376739"/>
            <a:satOff val="-12104"/>
            <a:lumOff val="2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ПРОФЕССИОНАЛЬНЫЕ ИЗДАНИЯ </a:t>
          </a:r>
          <a:endParaRPr lang="ru-RU" sz="2000" kern="1200" dirty="0"/>
        </a:p>
      </dsp:txBody>
      <dsp:txXfrm rot="5400000">
        <a:off x="2772586" y="144060"/>
        <a:ext cx="2159419" cy="1878695"/>
      </dsp:txXfrm>
    </dsp:sp>
    <dsp:sp modelId="{142FEFA6-1843-4C20-A40D-66FD223A3E7A}">
      <dsp:nvSpPr>
        <dsp:cNvPr id="0" name=""/>
        <dsp:cNvSpPr/>
      </dsp:nvSpPr>
      <dsp:spPr>
        <a:xfrm rot="5400000">
          <a:off x="3783194" y="1976975"/>
          <a:ext cx="2159419" cy="187869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4753478"/>
            <a:satOff val="-24208"/>
            <a:lumOff val="4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КВАЛИФИЦИРОВАННЫЕ КАДРЫ</a:t>
          </a:r>
        </a:p>
      </dsp:txBody>
      <dsp:txXfrm rot="5400000">
        <a:off x="3783194" y="1976975"/>
        <a:ext cx="2159419" cy="1878695"/>
      </dsp:txXfrm>
    </dsp:sp>
    <dsp:sp modelId="{83D3EE75-DD69-4D0F-9269-CC7D741281BD}">
      <dsp:nvSpPr>
        <dsp:cNvPr id="0" name=""/>
        <dsp:cNvSpPr/>
      </dsp:nvSpPr>
      <dsp:spPr>
        <a:xfrm>
          <a:off x="1513644" y="2268497"/>
          <a:ext cx="2332173" cy="1295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ОБМЕН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ОПЫТОМ</a:t>
          </a:r>
          <a:endParaRPr lang="ru-RU" sz="2000" b="1" kern="1200" dirty="0"/>
        </a:p>
      </dsp:txBody>
      <dsp:txXfrm>
        <a:off x="1513644" y="2268497"/>
        <a:ext cx="2332173" cy="1295651"/>
      </dsp:txXfrm>
    </dsp:sp>
    <dsp:sp modelId="{48A46E25-E107-4701-9B1F-9B76AE853331}">
      <dsp:nvSpPr>
        <dsp:cNvPr id="0" name=""/>
        <dsp:cNvSpPr/>
      </dsp:nvSpPr>
      <dsp:spPr>
        <a:xfrm rot="5400000">
          <a:off x="5812185" y="1887334"/>
          <a:ext cx="2159419" cy="205797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7130217"/>
            <a:satOff val="-36312"/>
            <a:lumOff val="67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ВОЗРАСТ РАБОТНИКА</a:t>
          </a:r>
          <a:endParaRPr lang="ru-RU" sz="2000" kern="1200" dirty="0"/>
        </a:p>
      </dsp:txBody>
      <dsp:txXfrm rot="5400000">
        <a:off x="5812185" y="1887334"/>
        <a:ext cx="2159419" cy="2057978"/>
      </dsp:txXfrm>
    </dsp:sp>
    <dsp:sp modelId="{E91E10E8-A21A-4603-8CC0-8717FFCF0B84}">
      <dsp:nvSpPr>
        <dsp:cNvPr id="0" name=""/>
        <dsp:cNvSpPr/>
      </dsp:nvSpPr>
      <dsp:spPr>
        <a:xfrm rot="5400000">
          <a:off x="4801577" y="3809891"/>
          <a:ext cx="2159419" cy="187869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9506956"/>
            <a:satOff val="-48416"/>
            <a:lumOff val="89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КОНФЕ-РЕНЦИИ ДЛЯ ВСЕХ</a:t>
          </a:r>
          <a:endParaRPr lang="ru-RU" sz="2000" kern="1200" dirty="0"/>
        </a:p>
      </dsp:txBody>
      <dsp:txXfrm rot="5400000">
        <a:off x="4801577" y="3809891"/>
        <a:ext cx="2159419" cy="1878695"/>
      </dsp:txXfrm>
    </dsp:sp>
    <dsp:sp modelId="{8AF901F6-5DF0-46DD-94F3-EFB717465495}">
      <dsp:nvSpPr>
        <dsp:cNvPr id="0" name=""/>
        <dsp:cNvSpPr/>
      </dsp:nvSpPr>
      <dsp:spPr>
        <a:xfrm>
          <a:off x="6877643" y="4101412"/>
          <a:ext cx="2409912" cy="1295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ОБУЧЕНИЕ НА РАБОЧЕМ МЕСТЕ</a:t>
          </a:r>
          <a:endParaRPr lang="ru-RU" sz="2000" b="1" kern="1200" dirty="0"/>
        </a:p>
      </dsp:txBody>
      <dsp:txXfrm>
        <a:off x="6877643" y="4101412"/>
        <a:ext cx="2409912" cy="1295651"/>
      </dsp:txXfrm>
    </dsp:sp>
    <dsp:sp modelId="{719AC11F-68D2-4D72-AEE3-067DB288FCDA}">
      <dsp:nvSpPr>
        <dsp:cNvPr id="0" name=""/>
        <dsp:cNvSpPr/>
      </dsp:nvSpPr>
      <dsp:spPr>
        <a:xfrm rot="5400000">
          <a:off x="2772586" y="3809891"/>
          <a:ext cx="2159419" cy="187869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БАЗОВАЯ ПОДГОТОВКА</a:t>
          </a:r>
          <a:endParaRPr lang="ru-RU" sz="1700" kern="1200" dirty="0"/>
        </a:p>
      </dsp:txBody>
      <dsp:txXfrm rot="5400000">
        <a:off x="2772586" y="3809891"/>
        <a:ext cx="2159419" cy="187869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01F538-5DBB-4DE4-A89C-A5A9FF6B0147}">
      <dsp:nvSpPr>
        <dsp:cNvPr id="0" name=""/>
        <dsp:cNvSpPr/>
      </dsp:nvSpPr>
      <dsp:spPr>
        <a:xfrm>
          <a:off x="708272" y="332525"/>
          <a:ext cx="3890803" cy="4065883"/>
        </a:xfrm>
        <a:prstGeom prst="ellipse">
          <a:avLst/>
        </a:prstGeom>
        <a:pattFill prst="pct70">
          <a:fgClr>
            <a:schemeClr val="tx1">
              <a:lumMod val="65000"/>
              <a:lumOff val="3500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ЛИС</a:t>
          </a:r>
          <a:endParaRPr lang="ru-RU" sz="3600" kern="1200" dirty="0"/>
        </a:p>
      </dsp:txBody>
      <dsp:txXfrm>
        <a:off x="708272" y="332525"/>
        <a:ext cx="3890803" cy="4065883"/>
      </dsp:txXfrm>
    </dsp:sp>
    <dsp:sp modelId="{5110801D-CB66-4192-A8B3-B4334413C737}">
      <dsp:nvSpPr>
        <dsp:cNvPr id="0" name=""/>
        <dsp:cNvSpPr/>
      </dsp:nvSpPr>
      <dsp:spPr>
        <a:xfrm>
          <a:off x="642931" y="-68424"/>
          <a:ext cx="3671581" cy="1522937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Микробиологический мониторинг</a:t>
          </a:r>
          <a:endParaRPr lang="ru-RU" sz="2000" b="1" kern="1200" dirty="0"/>
        </a:p>
      </dsp:txBody>
      <dsp:txXfrm>
        <a:off x="642931" y="-68424"/>
        <a:ext cx="3671581" cy="1522937"/>
      </dsp:txXfrm>
    </dsp:sp>
    <dsp:sp modelId="{FF834DD7-1368-48EF-9CD6-A8CDE9A6ABA9}">
      <dsp:nvSpPr>
        <dsp:cNvPr id="0" name=""/>
        <dsp:cNvSpPr/>
      </dsp:nvSpPr>
      <dsp:spPr>
        <a:xfrm>
          <a:off x="3472491" y="1643230"/>
          <a:ext cx="1848141" cy="1764006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ПЦР</a:t>
          </a:r>
          <a:endParaRPr lang="ru-RU" sz="2400" b="1" kern="1200" dirty="0"/>
        </a:p>
      </dsp:txBody>
      <dsp:txXfrm>
        <a:off x="3472491" y="1643230"/>
        <a:ext cx="1848141" cy="1764006"/>
      </dsp:txXfrm>
    </dsp:sp>
    <dsp:sp modelId="{B25B1AC9-05FD-407F-BA5B-2A5DCE4DBE98}">
      <dsp:nvSpPr>
        <dsp:cNvPr id="0" name=""/>
        <dsp:cNvSpPr/>
      </dsp:nvSpPr>
      <dsp:spPr>
        <a:xfrm>
          <a:off x="997801" y="3502886"/>
          <a:ext cx="3331395" cy="1709073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Инфекционный контроль</a:t>
          </a:r>
          <a:endParaRPr lang="ru-RU" sz="1800" b="1" kern="1200" dirty="0"/>
        </a:p>
      </dsp:txBody>
      <dsp:txXfrm>
        <a:off x="997801" y="3502886"/>
        <a:ext cx="3331395" cy="1709073"/>
      </dsp:txXfrm>
    </dsp:sp>
    <dsp:sp modelId="{D14B4987-2FD8-4E49-8A38-9A498201B7E4}">
      <dsp:nvSpPr>
        <dsp:cNvPr id="0" name=""/>
        <dsp:cNvSpPr/>
      </dsp:nvSpPr>
      <dsp:spPr>
        <a:xfrm>
          <a:off x="-248535" y="1643077"/>
          <a:ext cx="1961438" cy="2052030"/>
        </a:xfrm>
        <a:prstGeom prst="ellipse">
          <a:avLst/>
        </a:prstGeom>
        <a:solidFill>
          <a:schemeClr val="bg2">
            <a:lumMod val="75000"/>
            <a:alpha val="50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Иммуно-серология</a:t>
          </a:r>
          <a:r>
            <a:rPr lang="ru-RU" sz="1800" b="1" kern="1200" dirty="0" smtClean="0"/>
            <a:t> </a:t>
          </a:r>
          <a:endParaRPr lang="ru-RU" sz="1800" b="1" kern="1200" dirty="0"/>
        </a:p>
      </dsp:txBody>
      <dsp:txXfrm>
        <a:off x="-248535" y="1643077"/>
        <a:ext cx="1961438" cy="20520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EBEDE0-0136-4E7F-A6B5-8E803EB0BBFB}">
      <dsp:nvSpPr>
        <dsp:cNvPr id="0" name=""/>
        <dsp:cNvSpPr/>
      </dsp:nvSpPr>
      <dsp:spPr>
        <a:xfrm>
          <a:off x="0" y="0"/>
          <a:ext cx="9070364" cy="32427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создание специализированных направлений и лабораторий экспертного уровня – необходимо для эффективной диагностики (</a:t>
          </a:r>
          <a:r>
            <a:rPr lang="ru-RU" sz="2400" kern="1200" dirty="0" smtClean="0"/>
            <a:t>эксклюзивное </a:t>
          </a:r>
          <a:r>
            <a:rPr lang="ru-RU" sz="2700" kern="1200" dirty="0" smtClean="0"/>
            <a:t>оборудование,  концентрация редко запрашиваемых исследований )</a:t>
          </a:r>
          <a:endParaRPr lang="ru-RU" sz="2700" kern="1200" dirty="0"/>
        </a:p>
      </dsp:txBody>
      <dsp:txXfrm>
        <a:off x="0" y="0"/>
        <a:ext cx="9070364" cy="3242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92E4E-E794-4816-AD4E-F3FC67C3604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59C44-8DF9-4D3F-A652-9D392BB1FC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2D723-5A63-4FB6-AB54-52FB14FA0A05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F548A-731A-4990-877F-C4AFFA057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F548A-731A-4990-877F-C4AFFA05737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Определиться с перечнем состояний для применения </a:t>
            </a:r>
            <a:r>
              <a:rPr lang="en-US" baseline="0" dirty="0" smtClean="0"/>
              <a:t>POCT</a:t>
            </a:r>
            <a:r>
              <a:rPr lang="ru-RU" baseline="0" dirty="0" smtClean="0"/>
              <a:t> (</a:t>
            </a:r>
            <a:r>
              <a:rPr lang="en-US" baseline="0" dirty="0" smtClean="0"/>
              <a:t>point of care tests)</a:t>
            </a:r>
            <a:r>
              <a:rPr lang="ru-RU" baseline="0" dirty="0" smtClean="0"/>
              <a:t>. Широчайший спектр инфекционных и неинфекционных тестов разных производителей присутствует на рынке в настоящее время. Самый распространенный случай – тестирование на стрептококк группы А у пациента с явлениями острого </a:t>
            </a:r>
            <a:r>
              <a:rPr lang="ru-RU" baseline="0" dirty="0" err="1" smtClean="0"/>
              <a:t>тонзиллофарингита</a:t>
            </a:r>
            <a:r>
              <a:rPr lang="ru-RU" baseline="0" dirty="0" smtClean="0"/>
              <a:t>. Как известно, только при </a:t>
            </a:r>
            <a:r>
              <a:rPr lang="ru-RU" baseline="0" dirty="0" err="1" smtClean="0"/>
              <a:t>тонзиллофарингите</a:t>
            </a:r>
            <a:r>
              <a:rPr lang="ru-RU" baseline="0" dirty="0" smtClean="0"/>
              <a:t>, вызванном БГСА показано назначение АБП для предотвращения развития неинфекционных осложнений – ревматической лихорадки, </a:t>
            </a:r>
            <a:r>
              <a:rPr lang="ru-RU" baseline="0" dirty="0" err="1" smtClean="0"/>
              <a:t>гломерулонефрита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тд</a:t>
            </a:r>
            <a:r>
              <a:rPr lang="ru-RU" baseline="0" dirty="0" smtClean="0"/>
              <a:t>. Внедрение РОСТ способствует быстрому и качественному оказанию помощи, а также снижает затраты МО на лабораторные исследования и связанные с ними косвенные затраты.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F548A-731A-4990-877F-C4AFFA05737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4696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Наверное</a:t>
            </a:r>
            <a:r>
              <a:rPr lang="ru-RU" baseline="0" dirty="0" smtClean="0"/>
              <a:t> не надо объяснять, почему полная загруженность прибора – это выгоднее, чем его простой или работа с единичными пробами. Здесь и снижение стоимости единицы </a:t>
            </a:r>
            <a:r>
              <a:rPr lang="ru-RU" baseline="0" dirty="0" err="1" smtClean="0"/>
              <a:t>расходника</a:t>
            </a:r>
            <a:r>
              <a:rPr lang="ru-RU" baseline="0" dirty="0" smtClean="0"/>
              <a:t> из-за оптовых закупок, и рациональный расход реактивов, и даже ТО в пересчете на одну пробу будет дешевле.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F548A-731A-4990-877F-C4AFFA05737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Очевидным преимуществом</a:t>
            </a:r>
            <a:r>
              <a:rPr lang="ru-RU" baseline="0" dirty="0" smtClean="0"/>
              <a:t> на первый взгляд является также максимальная автоматизация всех процессов. Однако разница между себестоимостью ручных и автоматизированных методик так привлекательна, что в ряде случаев автоматизацией жертвуют.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F548A-731A-4990-877F-C4AFFA05737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</a:t>
            </a:r>
            <a:r>
              <a:rPr lang="ru-RU" baseline="0" dirty="0" smtClean="0"/>
              <a:t> не менее, наиболее эффективным решением является максимально возможная автоматизация. Это обеспечивает возможность работы с большими объемами проб без привлечения дополнительного персонала…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F548A-731A-4990-877F-C4AFFA05737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снижает вероятность ошибок из-за человеческого фактора и увеличивает скорость получения результата…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F548A-731A-4990-877F-C4AFFA05737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элементарно интегрируется с информационными системами.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Надо отметить, что  до настоящего времени не все процессы в микробиологии автоматизированы. Выделение чистой культуры, работа с колониями микробов вручную – это актуальное состояние.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Кроме того, существует ряд полуавтоматических методов и «малая» механизация  - </a:t>
            </a:r>
            <a:r>
              <a:rPr lang="ru-RU" baseline="0" dirty="0" err="1" smtClean="0"/>
              <a:t>диспенсеры</a:t>
            </a:r>
            <a:r>
              <a:rPr lang="ru-RU" baseline="0" dirty="0" smtClean="0"/>
              <a:t> для распределения дисков для </a:t>
            </a:r>
            <a:r>
              <a:rPr lang="ru-RU" baseline="0" dirty="0" err="1" smtClean="0"/>
              <a:t>диско-диффузионного</a:t>
            </a:r>
            <a:r>
              <a:rPr lang="ru-RU" baseline="0" dirty="0" smtClean="0"/>
              <a:t> метода определения чувствительности. Имеется ряд приборов для автоматизированной фиксации зон подавления роста. Можно привести и другие доводы в пользу </a:t>
            </a:r>
            <a:r>
              <a:rPr lang="ru-RU" baseline="0" dirty="0" err="1" smtClean="0"/>
              <a:t>диско-диффузионного</a:t>
            </a:r>
            <a:r>
              <a:rPr lang="ru-RU" baseline="0" dirty="0" smtClean="0"/>
              <a:t> метода – амбулаторным пациентам часто не актуально значение МПК (минимально подавляющей концентрации) антибиотика, часто не нужен огромный перечень антибактериальных препаратов, который как правило входит в состав коммерческих тест систем к автоматическим приборам, этот метод более гибкий и позволяет подобрать индивидуально антибиотики для тестирования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Решение вопроса о соотношении автоматизированных и мануальных методик – 60% автоматизированных, 20% с участием «малой </a:t>
            </a:r>
            <a:r>
              <a:rPr lang="ru-RU" baseline="0" dirty="0" err="1" smtClean="0"/>
              <a:t>мезанизации</a:t>
            </a:r>
            <a:r>
              <a:rPr lang="ru-RU" baseline="0" dirty="0" smtClean="0"/>
              <a:t>», около 10% – полностью ручные.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F548A-731A-4990-877F-C4AFFA05737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Выбор оптимального варианта</a:t>
            </a:r>
            <a:r>
              <a:rPr lang="ru-RU" baseline="0" dirty="0" smtClean="0"/>
              <a:t> по количеству сред – решение каждой отдельной лаборатории. Мы ориентировались на здравый смысл и так, где это возможно ограничили исследование одной – двумя средами, а в биоматериалах, где необходимо не пропустить определенные виды микробов использовали целый набор сред.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114A-ED07-4982-9273-03A5C79CBD3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762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Вот конкретный пример: поиск имеющего</a:t>
            </a:r>
            <a:r>
              <a:rPr lang="ru-RU" baseline="0" dirty="0" smtClean="0"/>
              <a:t> критическое значение для выбора тактики лечения </a:t>
            </a:r>
            <a:r>
              <a:rPr lang="ru-RU" baseline="0" dirty="0" err="1" smtClean="0"/>
              <a:t>патогена</a:t>
            </a:r>
            <a:r>
              <a:rPr lang="ru-RU" baseline="0" dirty="0" smtClean="0"/>
              <a:t> в инфекционных осложнениях при </a:t>
            </a:r>
            <a:r>
              <a:rPr lang="ru-RU" baseline="0" dirty="0" err="1" smtClean="0"/>
              <a:t>Муковисцидозе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Брукхолдерии</a:t>
            </a:r>
            <a:r>
              <a:rPr lang="ru-RU" baseline="0" dirty="0" smtClean="0"/>
              <a:t> трудно различить в смешанной культуре пациентов с хронической инфекцией дыхательных путей. Высокоселективный </a:t>
            </a:r>
            <a:r>
              <a:rPr lang="ru-RU" baseline="0" dirty="0" err="1" smtClean="0"/>
              <a:t>агар</a:t>
            </a:r>
            <a:r>
              <a:rPr lang="ru-RU" baseline="0" dirty="0" smtClean="0"/>
              <a:t> необходим для поиска </a:t>
            </a:r>
            <a:r>
              <a:rPr lang="ru-RU" baseline="0" dirty="0" err="1" smtClean="0"/>
              <a:t>патогена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F548A-731A-4990-877F-C4AFFA05737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Выбор между готовыми и своими питательными средами</a:t>
            </a:r>
            <a:r>
              <a:rPr lang="ru-RU" baseline="0" dirty="0" smtClean="0"/>
              <a:t> также основывается на здравом смысле. Сложные и прихотливые среды, требующие тщательного дорогостоящего контроля мы покупаем – например, шоколадный </a:t>
            </a:r>
            <a:r>
              <a:rPr lang="ru-RU" baseline="0" dirty="0" err="1" smtClean="0"/>
              <a:t>агар</a:t>
            </a:r>
            <a:r>
              <a:rPr lang="ru-RU" baseline="0" dirty="0" smtClean="0"/>
              <a:t>. Простые в приготовлении среды делаем и контролируем их качество пока сами. Хотя по данным зарубежных коллег приобретение питательных сред является более экономически целесообразными улучшает качество исследований.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F548A-731A-4990-877F-C4AFFA05737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Одна из наиболее сложных задач</a:t>
            </a:r>
            <a:r>
              <a:rPr lang="ru-RU" baseline="0" dirty="0" smtClean="0"/>
              <a:t> - п</a:t>
            </a:r>
            <a:r>
              <a:rPr lang="ru-RU" dirty="0" smtClean="0"/>
              <a:t>одбор квалифицированных и работоспособных кадров.</a:t>
            </a:r>
            <a:r>
              <a:rPr lang="ru-RU" baseline="0" dirty="0" smtClean="0"/>
              <a:t> </a:t>
            </a:r>
            <a:r>
              <a:rPr lang="ru-RU" dirty="0" smtClean="0"/>
              <a:t>Эффективные</a:t>
            </a:r>
            <a:r>
              <a:rPr lang="ru-RU" baseline="0" dirty="0" smtClean="0"/>
              <a:t> рецепты – максимальная автоматизация и степень современности оборудования для удовлетворения профессиональных амбиций, возможность выбора удобного графика работы, мотивация дополнительным материальным вознаграждением.</a:t>
            </a:r>
          </a:p>
          <a:p>
            <a:r>
              <a:rPr lang="ru-RU" baseline="0" dirty="0" smtClean="0"/>
              <a:t>Решение вопроса младшего </a:t>
            </a:r>
            <a:r>
              <a:rPr lang="ru-RU" baseline="0" dirty="0" err="1" smtClean="0"/>
              <a:t>мед.персонала</a:t>
            </a:r>
            <a:r>
              <a:rPr lang="ru-RU" baseline="0" dirty="0" smtClean="0"/>
              <a:t> – максимальный переход на одноразовый расходный материал. Надо отметить, что в микробиологии наличие уборщиков, не имеющих специальных знаний – это проблема. </a:t>
            </a:r>
          </a:p>
          <a:p>
            <a:r>
              <a:rPr lang="ru-RU" baseline="0" dirty="0" smtClean="0"/>
              <a:t>Вообще кадровый вопрос очень обширный – это тема отдельной презентации. Масса вопросов, связанных с обучением специалистов - огромные проблемы базовой подготовки, исключение региональной привязанности обучения на сертификационных циклах, возможность посещения конференций, мотивация подписки и чтения профессиональных изданий и масса других.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F548A-731A-4990-877F-C4AFFA05737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397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Служба </a:t>
            </a:r>
            <a:r>
              <a:rPr lang="ru-RU" baseline="0" dirty="0" err="1" smtClean="0"/>
              <a:t>лаб</a:t>
            </a:r>
            <a:r>
              <a:rPr lang="ru-RU" baseline="0" dirty="0" smtClean="0"/>
              <a:t>-х и </a:t>
            </a:r>
            <a:r>
              <a:rPr lang="ru-RU" baseline="0" dirty="0" err="1" smtClean="0"/>
              <a:t>патоморф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Иссл</a:t>
            </a:r>
            <a:r>
              <a:rPr lang="ru-RU" baseline="0" dirty="0" smtClean="0"/>
              <a:t>. Морозовской ДГКБ является централизованной. Выполняет исследования для стационара с отделениями….</a:t>
            </a:r>
          </a:p>
          <a:p>
            <a:r>
              <a:rPr lang="ru-RU" baseline="0" dirty="0" smtClean="0"/>
              <a:t>Центр </a:t>
            </a:r>
            <a:r>
              <a:rPr lang="ru-RU" baseline="0" dirty="0" err="1" smtClean="0"/>
              <a:t>орфанных</a:t>
            </a:r>
            <a:r>
              <a:rPr lang="ru-RU" baseline="0" dirty="0" smtClean="0"/>
              <a:t> и других генетических заболеваний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F548A-731A-4990-877F-C4AFFA05737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7680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останавливаясь</a:t>
            </a:r>
            <a:r>
              <a:rPr lang="ru-RU" baseline="0" dirty="0" smtClean="0"/>
              <a:t> подробно на выборе ЛИС и их возможностях, хочу заметить, что существование современной лаборатории без ЛИС невозможно представить. ЛИС собирает все результаты и передает их заказчику  в момент одобрения пробы.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(если будет время – можно зачитать текст следующего слайда)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F548A-731A-4990-877F-C4AFFA05737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F548A-731A-4990-877F-C4AFFA05737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Планирование специализированных и экспертного уровня лабораторий – это тема, активно обсуждаемая в профессиональном сообществе. Мы готовы. Мы живем во времена перемен.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F548A-731A-4990-877F-C4AFFA05737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295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Когда ветра меняют курс, кто-то строит</a:t>
            </a:r>
            <a:r>
              <a:rPr lang="ru-RU" baseline="0" dirty="0" smtClean="0"/>
              <a:t> стены, а кто-то – ветряные мельницы. Думаю, правы вторые - и у них все получится! И у нас)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F548A-731A-4990-877F-C4AFFA05737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F548A-731A-4990-877F-C4AFFA05737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А также для целого ряда медицинских организаций</a:t>
            </a:r>
            <a:r>
              <a:rPr lang="en-US" baseline="0" dirty="0" smtClean="0"/>
              <a:t>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F548A-731A-4990-877F-C4AFFA05737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402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F548A-731A-4990-877F-C4AFFA05737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Эффективная</a:t>
            </a:r>
            <a:r>
              <a:rPr lang="ru-RU" baseline="0" dirty="0" smtClean="0"/>
              <a:t> деятельность в области микробиологических исследований как и любого раздела лабораторной диагностики основывается на комплексном и рациональном подходе к имеющимся ресурсам для обеспечения  основных целей – диагностике инфекций. Вопросы организации деятельности любого подразделения, особенно эффективной деятельности, как правило затрагивают множество смежных и не очень смежных областей знаний. Комплексный подход подразумевает использование знаний из области экономики, права, социологии, психологии, а также физики, математики, электроники, электротехники, </a:t>
            </a:r>
            <a:r>
              <a:rPr lang="ru-RU" baseline="0" dirty="0" err="1" smtClean="0"/>
              <a:t>ИТ-технологий</a:t>
            </a:r>
            <a:r>
              <a:rPr lang="ru-RU" baseline="0" dirty="0" smtClean="0"/>
              <a:t>. Этот перечень можно продолжить.</a:t>
            </a:r>
          </a:p>
          <a:p>
            <a:r>
              <a:rPr lang="ru-RU" baseline="0" dirty="0" smtClean="0"/>
              <a:t>Говоря об эффективной деятельности, руководитель подразделения имеет ввиду в том числе и экономическую эффективность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F548A-731A-4990-877F-C4AFFA05737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Перед</a:t>
            </a:r>
            <a:r>
              <a:rPr lang="ru-RU" baseline="0" dirty="0" smtClean="0"/>
              <a:t> каждым структурным подразделением помимо выполнения высококачественной профессиональной работы стоит задача повышения рентабельности. Работа организовывается в условиях постоянно меняющейся кадровой политики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изменился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подход к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роли младшего мед. персонала,  повысилась интенсивность рабочего процесса – в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том числе, за счет расширения круга должностных обязанностей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появились принципиально новые требования к уровню квалификации и подход к способам совершенствования профессиональной грамотности. Правила и ритм поставки расходных материалов и оборудования очень лабильны. Кроме того, мы стоим на пороге смены парадигмы всего диагностического процесса – уже сейчас на замену массы сложных приборов с дорогостоящими расходными материалами приходят молекулярные технологии. То есть, происходит изменение регламентов лабораторных исследований 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и методических, и технологических, 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со всеми связанными с этим смежными процессами.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Все эти особенности лабораторного процесса относятся к и микробиологической службе.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F548A-731A-4990-877F-C4AFFA05737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246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Подразделения микробиологической</a:t>
            </a:r>
            <a:r>
              <a:rPr lang="ru-RU" baseline="0" dirty="0" smtClean="0"/>
              <a:t> диагностика инфекций на данном этапе претерпевает значительные изменения. Как и в других областях КЛД революционный прогресс коснулся и новых технологий, о внедрении и применении которых рассказывали или будут рассказывать мои коллеги, и изменяющихся правовых и экономических условий деятельности. Мы переживаем момент активного внедрения молекулярных и </a:t>
            </a:r>
            <a:r>
              <a:rPr lang="ru-RU" baseline="0" dirty="0" err="1" smtClean="0"/>
              <a:t>субмолекулярных</a:t>
            </a:r>
            <a:r>
              <a:rPr lang="ru-RU" baseline="0" dirty="0" smtClean="0"/>
              <a:t> технологий в классический лабораторный процесс и его синтез с классическими методиками на фоне глобальных задач: централизации микробиологических исследований, информатизации всех лабораторных процессов и движения к унификации методических подходов к сбору, транспортировке, технологическому потоку, оценке результатов и формированию отчетов по результатам исследований.</a:t>
            </a:r>
          </a:p>
          <a:p>
            <a:r>
              <a:rPr lang="ru-RU" baseline="0" dirty="0" smtClean="0"/>
              <a:t>Описать в одном коротком докладе все аспекты этих глобальных задач и привести примеры их успешного решения невозможно. Нашей задачей было предложить вашему вниманию  некоторые примеры беспокоящих нас проблем и некоторых решений, который представляются нам эффективными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F548A-731A-4990-877F-C4AFFA05737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Изменение</a:t>
            </a:r>
            <a:r>
              <a:rPr lang="ru-RU" baseline="0" dirty="0" smtClean="0"/>
              <a:t> сложившегося десятилетиями порядка взаимодействия подразделений МО затрагивает все его структурные уровни: административно-хозяйственный, экономический, лечащих врачей и средний персонал, а также вспомогательные службы, включая транспортную и уборщиков. </a:t>
            </a:r>
            <a:endParaRPr lang="en-US" baseline="0" dirty="0" smtClean="0"/>
          </a:p>
          <a:p>
            <a:r>
              <a:rPr lang="ru-RU" baseline="0" dirty="0" smtClean="0"/>
              <a:t>Этот период перемен очень благоприятен для рационализации подходов к самим обследованиям. При участии администрации, лечащих врачей и врачей-микробиологов необходимо создать ряд документов с четко обозначенными критериями для назначения микробиологических обследований, их кратностью. Самый простой пример – определиться с показаниями к микробиологическому обследованию. Почти 90% острых неосложненных циститов вызваны кишечной палочкой. Назначение эмпирической АБТ практически всегда приводит к успешной элиминации возбудителя. Нет показаний к </a:t>
            </a:r>
            <a:r>
              <a:rPr lang="ru-RU" baseline="0" dirty="0" err="1" smtClean="0"/>
              <a:t>культуральному</a:t>
            </a:r>
            <a:r>
              <a:rPr lang="ru-RU" baseline="0" dirty="0" smtClean="0"/>
              <a:t> исследованию.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F548A-731A-4990-877F-C4AFFA05737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508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Необходимо документировать все правила </a:t>
            </a:r>
            <a:r>
              <a:rPr lang="ru-RU" baseline="0" dirty="0" err="1" smtClean="0"/>
              <a:t>преаналитического</a:t>
            </a:r>
            <a:r>
              <a:rPr lang="ru-RU" baseline="0" dirty="0" smtClean="0"/>
              <a:t> этапа – время, условия и методика сбора, хранения и доставки биологического материала. Цель – предотвращение конфликтных ситуаций. Наличие документированных процедур четко определяет зону ответственности каждой их сторон.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F548A-731A-4990-877F-C4AFFA05737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74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2464" y="1000110"/>
            <a:ext cx="103632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Эффективные решения в организации микробиологических исследований</a:t>
            </a:r>
            <a:endParaRPr lang="ru-RU" dirty="0"/>
          </a:p>
        </p:txBody>
      </p:sp>
      <p:pic>
        <p:nvPicPr>
          <p:cNvPr id="4" name="Picture 2" descr="C:\Users\Общий\Documents\логотип морозовской б-ц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554" y="2571746"/>
            <a:ext cx="2487031" cy="1152991"/>
          </a:xfrm>
          <a:prstGeom prst="rect">
            <a:avLst/>
          </a:prstGeom>
          <a:noFill/>
        </p:spPr>
      </p:pic>
      <p:pic>
        <p:nvPicPr>
          <p:cNvPr id="5" name="Picture 2" descr="C:\Users\Общий\Pictures\Logotip-krug-kongressa-170-na-170-pikseley-_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428751" cy="1428750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809720" y="3857628"/>
            <a:ext cx="8572560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Буллих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А. В.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руководитель службы лабораторных и патологоанатомических исследований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ГБУЗ «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Морозовская ДГКБ ДЗМ»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9653" y="5286388"/>
            <a:ext cx="10025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РОССИЙСКИЙ КОНГРЕСС ЛАБОРАТОРНОЙ МЕДИЦИНЫ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МОСКВА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1621" y="6286520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12  октября 2017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piluli.ru/images/smacs_images/products/000/305/848/original_streptatest_test_poloski_20_sht_www_piluli_ru_eapt2165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5801" y="438746"/>
            <a:ext cx="4212233" cy="42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101" y="2883703"/>
            <a:ext cx="5007325" cy="37554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467151" y="1038735"/>
            <a:ext cx="5257699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III</a:t>
            </a:r>
            <a:r>
              <a:rPr lang="ru-RU" sz="2400" dirty="0"/>
              <a:t>. </a:t>
            </a:r>
            <a:r>
              <a:rPr lang="ru-RU" sz="2400" dirty="0" smtClean="0"/>
              <a:t>Активное внедрение экспресс-методов и РОСТ</a:t>
            </a:r>
            <a:r>
              <a:rPr lang="en-US" sz="2400" dirty="0" smtClean="0"/>
              <a:t>s</a:t>
            </a:r>
            <a:endParaRPr lang="ru-RU" sz="2400" dirty="0"/>
          </a:p>
        </p:txBody>
      </p:sp>
      <p:pic>
        <p:nvPicPr>
          <p:cNvPr id="1034" name="Picture 10" descr="http://streptatest.ru/media/img/instruc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608" y="2958789"/>
            <a:ext cx="542485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703514" y="91624"/>
            <a:ext cx="8784975" cy="63467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Централизация микробиологических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исследований – поиск эффективных решений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67768" y="3500438"/>
            <a:ext cx="235745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96330" y="4643446"/>
            <a:ext cx="242889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667768" y="3929066"/>
            <a:ext cx="235745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667768" y="5429264"/>
            <a:ext cx="235745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1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Общий\Pictures\IMG_20171010_132848.jpg"/>
          <p:cNvPicPr>
            <a:picLocks noChangeAspect="1" noChangeArrowheads="1"/>
          </p:cNvPicPr>
          <p:nvPr/>
        </p:nvPicPr>
        <p:blipFill>
          <a:blip r:embed="rId3" cstate="print"/>
          <a:srcRect l="12815" r="3327"/>
          <a:stretch>
            <a:fillRect/>
          </a:stretch>
        </p:blipFill>
        <p:spPr bwMode="auto">
          <a:xfrm>
            <a:off x="5548265" y="714332"/>
            <a:ext cx="6643735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991546" y="46695"/>
            <a:ext cx="8784975" cy="634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Централизация микробиологических исследований – поиск эффективных решений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4" name="Picture 4" descr="C:\Users\Общий\Pictures\IMG_20171010_130240.jpg"/>
          <p:cNvPicPr>
            <a:picLocks noChangeAspect="1" noChangeArrowheads="1"/>
          </p:cNvPicPr>
          <p:nvPr/>
        </p:nvPicPr>
        <p:blipFill>
          <a:blip r:embed="rId4" cstate="print"/>
          <a:srcRect t="44791" r="25198" b="2083"/>
          <a:stretch>
            <a:fillRect/>
          </a:stretch>
        </p:blipFill>
        <p:spPr bwMode="auto">
          <a:xfrm>
            <a:off x="0" y="2822521"/>
            <a:ext cx="7596198" cy="403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738546" y="785794"/>
            <a:ext cx="5257699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IV</a:t>
            </a:r>
            <a:r>
              <a:rPr lang="ru-RU" sz="2400" dirty="0" smtClean="0"/>
              <a:t>. Снижение стоимости одного исследования за счёт приведения «потоков» исследований к прибору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38084" y="1214422"/>
            <a:ext cx="55007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Рациональный расход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реагентов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Оптовые закупки расходных материалов       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 удешевляют единицу закупки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Удешевление ТО в пересчете на один анализ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9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38282" y="0"/>
            <a:ext cx="8784975" cy="634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Централизация микробиологических исследований – поиск эффективных решений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4232" y="785794"/>
            <a:ext cx="5257699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ru-RU" sz="2400" dirty="0" smtClean="0"/>
              <a:t>. Максимальная автоматизация. Есть ли место для мануальных методов?</a:t>
            </a:r>
            <a:endParaRPr lang="ru-RU" sz="2400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310182" y="5572140"/>
            <a:ext cx="1785950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0868452">
            <a:off x="1507941" y="5514839"/>
            <a:ext cx="9756953" cy="114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67702" y="1928802"/>
            <a:ext cx="3071834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Автоматизация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23902" y="5429264"/>
            <a:ext cx="3214710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Низкая себестоимость</a:t>
            </a:r>
            <a:endParaRPr lang="ru-RU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38150" y="1928802"/>
            <a:ext cx="3071834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Мануальные методики</a:t>
            </a:r>
            <a:endParaRPr lang="ru-RU" sz="2400" dirty="0"/>
          </a:p>
        </p:txBody>
      </p:sp>
      <p:pic>
        <p:nvPicPr>
          <p:cNvPr id="26631" name="Picture 7" descr="C:\Users\Общий\Pictures\bioanaly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306" y="2500306"/>
            <a:ext cx="2819400" cy="2020887"/>
          </a:xfrm>
          <a:prstGeom prst="rect">
            <a:avLst/>
          </a:prstGeom>
          <a:noFill/>
        </p:spPr>
      </p:pic>
      <p:pic>
        <p:nvPicPr>
          <p:cNvPr id="26632" name="Picture 8" descr="C:\Users\Общий\Pictures\WIKI-Antibiotic-Disk1.jpg"/>
          <p:cNvPicPr>
            <a:picLocks noChangeAspect="1" noChangeArrowheads="1"/>
          </p:cNvPicPr>
          <p:nvPr/>
        </p:nvPicPr>
        <p:blipFill>
          <a:blip r:embed="rId4" cstate="print"/>
          <a:srcRect l="11706" r="9278" b="2555"/>
          <a:stretch>
            <a:fillRect/>
          </a:stretch>
        </p:blipFill>
        <p:spPr bwMode="auto">
          <a:xfrm>
            <a:off x="1381092" y="3214686"/>
            <a:ext cx="2357454" cy="2182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38282" y="0"/>
            <a:ext cx="8784975" cy="634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Централизация микробиологических исследований – поиск эффективных решений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4232" y="785794"/>
            <a:ext cx="5257699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ru-RU" sz="2400" dirty="0" smtClean="0"/>
              <a:t>. Максимальная автоматизация. Есть ли место для мануальных методов?</a:t>
            </a:r>
            <a:endParaRPr lang="ru-RU" sz="2400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310182" y="5572140"/>
            <a:ext cx="1785950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07941" y="5514839"/>
            <a:ext cx="9756953" cy="114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67702" y="4714884"/>
            <a:ext cx="3071834" cy="78581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Большой объем исследований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67702" y="1928802"/>
            <a:ext cx="3071834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Автоматизация</a:t>
            </a:r>
            <a:endParaRPr lang="ru-RU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38150" y="1928802"/>
            <a:ext cx="3071834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Мануальные методики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23902" y="4714884"/>
            <a:ext cx="3214710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Низкая себестоимость</a:t>
            </a:r>
            <a:endParaRPr lang="ru-RU" sz="2400" dirty="0"/>
          </a:p>
        </p:txBody>
      </p:sp>
      <p:pic>
        <p:nvPicPr>
          <p:cNvPr id="72706" name="Picture 2" descr="http://cdn1.imgbb.ru/user/168/1688111/201502/c7084c964e78890b7d2ff49a2fb99d95.jpg"/>
          <p:cNvPicPr>
            <a:picLocks noChangeAspect="1" noChangeArrowheads="1"/>
          </p:cNvPicPr>
          <p:nvPr/>
        </p:nvPicPr>
        <p:blipFill>
          <a:blip r:embed="rId3" cstate="print">
            <a:lum contrast="-40000"/>
          </a:blip>
          <a:srcRect/>
          <a:stretch>
            <a:fillRect/>
          </a:stretch>
        </p:blipFill>
        <p:spPr bwMode="auto">
          <a:xfrm>
            <a:off x="4310050" y="2643182"/>
            <a:ext cx="3796419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38282" y="0"/>
            <a:ext cx="8784975" cy="634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Централизация микробиологических исследований – поиск эффективных решений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4232" y="785794"/>
            <a:ext cx="5257699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ru-RU" sz="2400" dirty="0" smtClean="0"/>
              <a:t>. Максимальная автоматизация. Есть ли место для мануальных методов?</a:t>
            </a:r>
            <a:endParaRPr lang="ru-RU" sz="2400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310182" y="5572140"/>
            <a:ext cx="1785950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19035">
            <a:off x="1507941" y="5514839"/>
            <a:ext cx="9756953" cy="114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82016" y="4572008"/>
            <a:ext cx="3071834" cy="121444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Большой объем исследований без увеличения количества персонала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67702" y="1928802"/>
            <a:ext cx="3071834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Автоматизация</a:t>
            </a:r>
            <a:endParaRPr lang="ru-RU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38150" y="1928802"/>
            <a:ext cx="3071834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Мануальные методики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66778" y="4286256"/>
            <a:ext cx="3214710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Низкая себестоимость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 rot="21439551">
            <a:off x="8328942" y="3641401"/>
            <a:ext cx="3000396" cy="8572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Скорость и точность получения результата</a:t>
            </a:r>
            <a:endParaRPr lang="ru-RU" sz="2000" dirty="0"/>
          </a:p>
        </p:txBody>
      </p:sp>
      <p:pic>
        <p:nvPicPr>
          <p:cNvPr id="70658" name="Picture 2" descr="https://medmaker.ru/wp-content/uploads/catalog/laboratory/mikrobiologiya/Erba-MicroTest.jpg"/>
          <p:cNvPicPr>
            <a:picLocks noChangeAspect="1" noChangeArrowheads="1"/>
          </p:cNvPicPr>
          <p:nvPr/>
        </p:nvPicPr>
        <p:blipFill>
          <a:blip r:embed="rId3" cstate="print"/>
          <a:srcRect t="5861" r="15597" b="17941"/>
          <a:stretch>
            <a:fillRect/>
          </a:stretch>
        </p:blipFill>
        <p:spPr bwMode="auto">
          <a:xfrm>
            <a:off x="4881554" y="3143248"/>
            <a:ext cx="3000396" cy="2166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38282" y="0"/>
            <a:ext cx="8784975" cy="634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Централизация микробиологических исследований – поиск эффективных решений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4232" y="785794"/>
            <a:ext cx="5257699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ru-RU" sz="2400" dirty="0" smtClean="0"/>
              <a:t>. Максимальная автоматизация. Есть ли место для мануальных методов?</a:t>
            </a:r>
            <a:endParaRPr lang="ru-RU" sz="2400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310182" y="5572140"/>
            <a:ext cx="1785950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412208">
            <a:off x="1507941" y="5514839"/>
            <a:ext cx="9756953" cy="114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82016" y="4786322"/>
            <a:ext cx="3071834" cy="121444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Большой объем исследований без увеличения количества персонала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67702" y="1928802"/>
            <a:ext cx="3071834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Автоматизация</a:t>
            </a:r>
            <a:endParaRPr lang="ru-RU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38150" y="1928802"/>
            <a:ext cx="3071834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Мануальные методики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66778" y="4286256"/>
            <a:ext cx="3214710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Низкая себестоимость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 rot="21439551">
            <a:off x="8471819" y="3927154"/>
            <a:ext cx="3000396" cy="8572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Скорость и точность получения результата</a:t>
            </a:r>
            <a:endParaRPr lang="ru-RU" sz="2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096264" y="3214686"/>
            <a:ext cx="3000396" cy="8572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Простая интеграция с информационными системами</a:t>
            </a:r>
            <a:endParaRPr lang="ru-RU" sz="2000" dirty="0"/>
          </a:p>
        </p:txBody>
      </p:sp>
      <p:pic>
        <p:nvPicPr>
          <p:cNvPr id="77827" name="Picture 3" descr="C:\Users\Общий\Pictures\33_usi_s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64" y="2285992"/>
            <a:ext cx="352427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lum bright="32000" contrast="-22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78000"/>
                    </a14:imgEffect>
                    <a14:imgEffect>
                      <a14:colorTemperature colorTemp="7118"/>
                    </a14:imgEffect>
                    <a14:imgEffect>
                      <a14:saturation sat="7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522" y="1665602"/>
            <a:ext cx="11644393" cy="4859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1224" y="1928802"/>
            <a:ext cx="7858180" cy="45259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Надо ли ограничиваться только 5%КА – на нем растут </a:t>
            </a:r>
            <a:r>
              <a:rPr lang="ru-RU" sz="2800" b="1" dirty="0"/>
              <a:t>все микробы</a:t>
            </a:r>
            <a:r>
              <a:rPr lang="ru-RU" sz="2800" b="1" dirty="0" smtClean="0"/>
              <a:t>?</a:t>
            </a:r>
            <a:endParaRPr lang="ru-RU" sz="2800" b="1" dirty="0"/>
          </a:p>
          <a:p>
            <a:r>
              <a:rPr lang="ru-RU" sz="2800" b="1" dirty="0" smtClean="0"/>
              <a:t>Использовать </a:t>
            </a:r>
            <a:r>
              <a:rPr lang="ru-RU" sz="2800" b="1" dirty="0"/>
              <a:t>ли </a:t>
            </a:r>
            <a:r>
              <a:rPr lang="ru-RU" sz="2800" b="1" dirty="0" smtClean="0"/>
              <a:t>шоколадный </a:t>
            </a:r>
            <a:r>
              <a:rPr lang="ru-RU" sz="2800" b="1" dirty="0" err="1" smtClean="0"/>
              <a:t>агар</a:t>
            </a:r>
            <a:r>
              <a:rPr lang="ru-RU" sz="2800" b="1" dirty="0" smtClean="0"/>
              <a:t>? </a:t>
            </a:r>
            <a:r>
              <a:rPr lang="ru-RU" sz="2800" b="1" dirty="0"/>
              <a:t>Есть ли замена?</a:t>
            </a:r>
          </a:p>
          <a:p>
            <a:r>
              <a:rPr lang="ru-RU" sz="2800" b="1" dirty="0"/>
              <a:t>Нужен ли </a:t>
            </a:r>
            <a:r>
              <a:rPr lang="en-US" sz="2800" b="1" dirty="0"/>
              <a:t>CNA-</a:t>
            </a:r>
            <a:r>
              <a:rPr lang="ru-RU" sz="2800" b="1" dirty="0" err="1"/>
              <a:t>агар</a:t>
            </a:r>
            <a:r>
              <a:rPr lang="ru-RU" sz="2800" b="1" dirty="0"/>
              <a:t> с кровью?</a:t>
            </a:r>
          </a:p>
          <a:p>
            <a:r>
              <a:rPr lang="ru-RU" sz="2800" b="1" dirty="0"/>
              <a:t>Хромогенные среды – </a:t>
            </a:r>
            <a:r>
              <a:rPr lang="ru-RU" sz="2800" b="1" dirty="0" smtClean="0"/>
              <a:t>стоит ли тратить деньги?</a:t>
            </a:r>
            <a:endParaRPr lang="ru-RU" sz="2800" b="1" dirty="0"/>
          </a:p>
          <a:p>
            <a:r>
              <a:rPr lang="ru-RU" sz="2800" b="1" dirty="0" smtClean="0"/>
              <a:t>В каких случая проводить исследования на патогенные грибы?</a:t>
            </a:r>
            <a:endParaRPr lang="ru-RU" sz="2800" b="1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38282" y="0"/>
            <a:ext cx="8784975" cy="634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Централизация микробиологических исследований – поиск эффективных решений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4232" y="785794"/>
            <a:ext cx="5257699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VI. </a:t>
            </a:r>
            <a:r>
              <a:rPr lang="ru-RU" sz="2400" b="1" dirty="0" smtClean="0">
                <a:solidFill>
                  <a:schemeClr val="bg1"/>
                </a:solidFill>
              </a:rPr>
              <a:t>Выбор питательных сред – выбираем оптимальный вариант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2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 descr="http://zdorovukr.ru/uploads/posts/2015/12/sinegnojnaja-palochka-sinegnojnaja-infekcija_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rot="18199331">
            <a:off x="3889941" y="2041579"/>
            <a:ext cx="3736624" cy="357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38282" y="0"/>
            <a:ext cx="8784975" cy="634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Централизация микробиологических исследований – поиск эффективных решений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4232" y="785794"/>
            <a:ext cx="5257699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VI. </a:t>
            </a:r>
            <a:r>
              <a:rPr lang="ru-RU" sz="2400" b="1" dirty="0" smtClean="0">
                <a:solidFill>
                  <a:schemeClr val="bg1"/>
                </a:solidFill>
              </a:rPr>
              <a:t>Выбор питательных сред – выбираем оптимальный вариант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8856" name="Picture 8" descr="http://parasites.ftz.czu.cz/food/_data/274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b="3056"/>
          <a:stretch>
            <a:fillRect/>
          </a:stretch>
        </p:blipFill>
        <p:spPr bwMode="auto">
          <a:xfrm>
            <a:off x="404737" y="2142371"/>
            <a:ext cx="3363761" cy="3228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Svetlana\Documents\ДОКЛАДЫ по МВ\ФОТО МВ КОНГРЕСС\фото телефона 858.jpg"/>
          <p:cNvPicPr>
            <a:picLocks noChangeAspect="1" noChangeArrowheads="1"/>
          </p:cNvPicPr>
          <p:nvPr/>
        </p:nvPicPr>
        <p:blipFill rotWithShape="1">
          <a:blip r:embed="rId5" cstate="print">
            <a:lum bright="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80" r="14770" b="955"/>
          <a:stretch/>
        </p:blipFill>
        <p:spPr bwMode="auto">
          <a:xfrm rot="9756201">
            <a:off x="7871869" y="2098887"/>
            <a:ext cx="3560916" cy="3344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8" name="AutoShape 10" descr="https://apf.mail.ru/cgi-bin/readmsg/%D1%84%D0%BE%D1%82%D0%BE%20%D1%82%D0%B5%D0%BB%D0%B5%D1%84%D0%BE%D0%BD%D0%B0%20858.jpg?id=15076533540000000127%3B0%3B1&amp;x-email=svzhilin%40mail.ru&amp;exif=1&amp;bs=2929&amp;bl=1437279&amp;ct=image%2Fjpeg&amp;cn=%25d1%2584%25d0%25be%25d1%2582%25d0%25be%2520%25d1%2582%25d0%25b5%25d0%25bb%25d0%25b5%25d1%2584%25d0%25be%25d0%25bd%25d0%25b0%2520858.jpg&amp;cte=binary"/>
          <p:cNvSpPr>
            <a:spLocks noChangeAspect="1" noChangeArrowheads="1"/>
          </p:cNvSpPr>
          <p:nvPr/>
        </p:nvSpPr>
        <p:spPr bwMode="auto">
          <a:xfrm>
            <a:off x="63500" y="-136525"/>
            <a:ext cx="35296475" cy="199342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60" name="AutoShape 12" descr="https://apf.mail.ru/cgi-bin/readmsg/%D1%84%D0%BE%D1%82%D0%BE%20%D1%82%D0%B5%D0%BB%D0%B5%D1%84%D0%BE%D0%BD%D0%B0%20858.jpg?id=15076533540000000127%3B0%3B1&amp;x-email=svzhilin%40mail.ru&amp;exif=1&amp;bs=2929&amp;bl=1437279&amp;ct=image%2Fjpeg&amp;cn=%25d1%2584%25d0%25be%25d1%2582%25d0%25be%2520%25d1%2582%25d0%25b5%25d0%25bb%25d0%25b5%25d1%2584%25d0%25be%25d0%25bd%25d0%25b0%2520858.jpg&amp;cte=binary"/>
          <p:cNvSpPr>
            <a:spLocks noChangeAspect="1" noChangeArrowheads="1"/>
          </p:cNvSpPr>
          <p:nvPr/>
        </p:nvSpPr>
        <p:spPr bwMode="auto">
          <a:xfrm>
            <a:off x="63500" y="-136525"/>
            <a:ext cx="35296475" cy="199342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62" name="AutoShape 14" descr="https://apf.mail.ru/cgi-bin/readmsg/%D1%84%D0%BE%D1%82%D0%BE%20%D1%82%D0%B5%D0%BB%D0%B5%D1%84%D0%BE%D0%BD%D0%B0%20858.jpg?id=15076533540000000127%3B0%3B1&amp;x-email=svzhilin%40mail.ru&amp;exif=1&amp;bs=2929&amp;bl=1437279&amp;ct=image%2Fjpeg&amp;cn=%25d1%2584%25d0%25be%25d1%2582%25d0%25be%2520%25d1%2582%25d0%25b5%25d0%25bb%25d0%25b5%25d1%2584%25d0%25be%25d0%25bd%25d0%25b0%2520858.jpg&amp;cte=binary"/>
          <p:cNvSpPr>
            <a:spLocks noChangeAspect="1" noChangeArrowheads="1"/>
          </p:cNvSpPr>
          <p:nvPr/>
        </p:nvSpPr>
        <p:spPr bwMode="auto">
          <a:xfrm>
            <a:off x="63500" y="-136525"/>
            <a:ext cx="35296475" cy="199342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flipH="1">
            <a:off x="7881950" y="521495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Burkholderia</a:t>
            </a:r>
            <a:r>
              <a:rPr lang="en-US" sz="2400" dirty="0" smtClean="0"/>
              <a:t> </a:t>
            </a:r>
            <a:r>
              <a:rPr lang="en-US" sz="2400" dirty="0" err="1" smtClean="0"/>
              <a:t>cepacia</a:t>
            </a:r>
            <a:r>
              <a:rPr lang="en-US" sz="2400" dirty="0" smtClean="0"/>
              <a:t> – </a:t>
            </a:r>
            <a:endParaRPr lang="ru-RU" sz="2400" dirty="0" smtClean="0"/>
          </a:p>
          <a:p>
            <a:r>
              <a:rPr lang="ru-RU" sz="2400" dirty="0" smtClean="0"/>
              <a:t>рост на селективном </a:t>
            </a:r>
            <a:r>
              <a:rPr lang="ru-RU" sz="2400" dirty="0" err="1" smtClean="0"/>
              <a:t>агаре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95274" y="5072074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Грамотрицательные палочки. Смешанный рост.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Burkholderia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cepacia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определяется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646" y="1428736"/>
            <a:ext cx="674153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          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457200">
              <a:lnSpc>
                <a:spcPct val="15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dirty="0"/>
              <a:t>стандартизация результатов  </a:t>
            </a:r>
          </a:p>
          <a:p>
            <a:pPr marL="457200" indent="457200">
              <a:lnSpc>
                <a:spcPct val="15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dirty="0"/>
              <a:t>повышение качества </a:t>
            </a:r>
            <a:r>
              <a:rPr lang="ru-RU" sz="2400" dirty="0" err="1"/>
              <a:t>высеваемости</a:t>
            </a:r>
            <a:endParaRPr lang="ru-RU" sz="2400" dirty="0"/>
          </a:p>
          <a:p>
            <a:pPr marL="457200" indent="457200">
              <a:lnSpc>
                <a:spcPct val="15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dirty="0"/>
              <a:t> улучшение эффективности </a:t>
            </a:r>
            <a:r>
              <a:rPr lang="ru-RU" sz="2400" dirty="0" smtClean="0"/>
              <a:t> </a:t>
            </a:r>
            <a:r>
              <a:rPr lang="ru-RU" sz="2400" dirty="0"/>
              <a:t>исследований</a:t>
            </a:r>
          </a:p>
          <a:p>
            <a:pPr marL="457200" indent="457200">
              <a:lnSpc>
                <a:spcPct val="15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dirty="0"/>
              <a:t>экономия рабочего времени </a:t>
            </a:r>
            <a:r>
              <a:rPr lang="ru-RU" sz="2400" dirty="0" smtClean="0"/>
              <a:t>персонала</a:t>
            </a:r>
            <a:endParaRPr lang="ru-RU" sz="2400" dirty="0"/>
          </a:p>
          <a:p>
            <a:pPr marL="457200" indent="457200">
              <a:lnSpc>
                <a:spcPct val="15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dirty="0"/>
              <a:t> экономия расходов на </a:t>
            </a:r>
            <a:r>
              <a:rPr lang="ru-RU" sz="2400" dirty="0" smtClean="0"/>
              <a:t>проведение </a:t>
            </a:r>
            <a:r>
              <a:rPr lang="en-US" sz="2400" dirty="0" smtClean="0"/>
              <a:t>  </a:t>
            </a:r>
            <a:r>
              <a:rPr lang="ru-RU" sz="2400" dirty="0" smtClean="0"/>
              <a:t>контроля </a:t>
            </a:r>
            <a:r>
              <a:rPr lang="ru-RU" sz="2400" dirty="0"/>
              <a:t>качества </a:t>
            </a:r>
            <a:r>
              <a:rPr lang="ru-RU" sz="2400" dirty="0" smtClean="0"/>
              <a:t>питательных </a:t>
            </a:r>
            <a:r>
              <a:rPr lang="ru-RU" sz="2400" dirty="0"/>
              <a:t>сред</a:t>
            </a:r>
          </a:p>
        </p:txBody>
      </p:sp>
      <p:pic>
        <p:nvPicPr>
          <p:cNvPr id="6" name="Picture 2" descr="C:\Users\Светлана\Downloads\DSC_0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239008" y="1857364"/>
            <a:ext cx="4680520" cy="345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38282" y="0"/>
            <a:ext cx="8784975" cy="634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Централизация микробиологических исследований – поиск эффективных решений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4232" y="785794"/>
            <a:ext cx="5257699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VII. </a:t>
            </a:r>
            <a:r>
              <a:rPr lang="ru-RU" sz="2400" b="1" dirty="0" smtClean="0">
                <a:solidFill>
                  <a:schemeClr val="bg1"/>
                </a:solidFill>
              </a:rPr>
              <a:t>Выбор питательных сред - варим сами или покупаем готовые?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5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91546" y="46695"/>
            <a:ext cx="8784975" cy="63467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Централизация микробиологических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исследований – поиск эффективных решений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2" descr="https://thumbs.dreamstime.com/z/lab-technician-177015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608"/>
          <a:stretch/>
        </p:blipFill>
        <p:spPr bwMode="auto">
          <a:xfrm>
            <a:off x="479376" y="1196752"/>
            <a:ext cx="302433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4072184782"/>
              </p:ext>
            </p:extLst>
          </p:nvPr>
        </p:nvGraphicFramePr>
        <p:xfrm>
          <a:off x="1271464" y="980730"/>
          <a:ext cx="10801200" cy="583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382016" y="1643050"/>
            <a:ext cx="366710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VIII. </a:t>
            </a:r>
            <a:r>
              <a:rPr lang="ru-RU" sz="2400" b="1" dirty="0" smtClean="0">
                <a:solidFill>
                  <a:schemeClr val="bg1"/>
                </a:solidFill>
              </a:rPr>
              <a:t>Подбор персонала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2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501008"/>
            <a:ext cx="5765385" cy="30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406" y="500042"/>
            <a:ext cx="9038215" cy="51034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Морозовская детская городская клиническая больница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4965" y="1157712"/>
            <a:ext cx="6241236" cy="3423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408" y="3501008"/>
            <a:ext cx="4854364" cy="306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0460991"/>
              </p:ext>
            </p:extLst>
          </p:nvPr>
        </p:nvGraphicFramePr>
        <p:xfrm>
          <a:off x="738150" y="892572"/>
          <a:ext cx="11215766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2952">
                  <a:extLst>
                    <a:ext uri="{9D8B030D-6E8A-4147-A177-3AD203B41FA5}">
                      <a16:colId xmlns:a16="http://schemas.microsoft.com/office/drawing/2014/main" xmlns="" val="2412815712"/>
                    </a:ext>
                  </a:extLst>
                </a:gridCol>
                <a:gridCol w="6042814">
                  <a:extLst>
                    <a:ext uri="{9D8B030D-6E8A-4147-A177-3AD203B41FA5}">
                      <a16:colId xmlns:a16="http://schemas.microsoft.com/office/drawing/2014/main" xmlns="" val="1062918163"/>
                    </a:ext>
                  </a:extLst>
                </a:gridCol>
              </a:tblGrid>
              <a:tr h="182989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Анестезиология и реанимация – новорожденных и недоношенных, хирургическая,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общего профиля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 – общая, абдоминальная, торакальная, челюстно-лицевая, нейрохирургия, микрохирургия глаза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Оториноларингология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Гинекология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Гастроэнтерология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Урология и андрология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Неврология (центр инсульта)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Неонатология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(плановая)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Эндокринология (центр)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Гематология, патология гемостаза,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онкогематология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клиническая онкология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Кардиоревматология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пульмонология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Инфекционно-боксированное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Травматология и ортопедия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41494649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744" y="0"/>
            <a:ext cx="1334033" cy="6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8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Соединительная линия уступом 94"/>
          <p:cNvCxnSpPr/>
          <p:nvPr/>
        </p:nvCxnSpPr>
        <p:spPr>
          <a:xfrm rot="5400000">
            <a:off x="5462383" y="2490981"/>
            <a:ext cx="3042338" cy="917849"/>
          </a:xfrm>
          <a:prstGeom prst="bentConnector3">
            <a:avLst>
              <a:gd name="adj1" fmla="val 1251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>
            <a:stCxn id="9" idx="3"/>
          </p:cNvCxnSpPr>
          <p:nvPr/>
        </p:nvCxnSpPr>
        <p:spPr>
          <a:xfrm>
            <a:off x="4478864" y="1607220"/>
            <a:ext cx="1545128" cy="2865896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4452926" y="1000108"/>
            <a:ext cx="3500462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Выделение микроорганизма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64264" y="1175172"/>
            <a:ext cx="2714600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Идентификация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63885" y="2132856"/>
            <a:ext cx="2626236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</a:rPr>
              <a:t>Рутинные тесты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63884" y="3022104"/>
            <a:ext cx="2731917" cy="76693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SENSITITRE, </a:t>
            </a:r>
            <a:r>
              <a:rPr lang="en-US" sz="2000" b="1" dirty="0" err="1">
                <a:solidFill>
                  <a:schemeClr val="tx1"/>
                </a:solidFill>
              </a:rPr>
              <a:t>WalkAway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63885" y="3933056"/>
            <a:ext cx="2626236" cy="7703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BRUKER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MALDI-TOF MS)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34508" y="1196752"/>
            <a:ext cx="2733493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Чувствительность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53388" y="2143116"/>
            <a:ext cx="2493021" cy="50405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ДДМ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53388" y="2714620"/>
            <a:ext cx="2493020" cy="57606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E-test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045773" y="3405572"/>
            <a:ext cx="2493020" cy="6739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SENSITITRE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045775" y="4149080"/>
            <a:ext cx="2493019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WalkAway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43872" y="4473116"/>
            <a:ext cx="2736304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ЛИС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90121" y="6021288"/>
            <a:ext cx="3555652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</a:rPr>
              <a:t>Результат  анализа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6023992" y="5387516"/>
            <a:ext cx="576064" cy="633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Соединительная линия уступом 64"/>
          <p:cNvCxnSpPr>
            <a:stCxn id="10" idx="3"/>
          </p:cNvCxnSpPr>
          <p:nvPr/>
        </p:nvCxnSpPr>
        <p:spPr>
          <a:xfrm>
            <a:off x="4490121" y="2528900"/>
            <a:ext cx="827378" cy="1848782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Соединительная линия уступом 82"/>
          <p:cNvCxnSpPr/>
          <p:nvPr/>
        </p:nvCxnSpPr>
        <p:spPr>
          <a:xfrm>
            <a:off x="4547829" y="3349959"/>
            <a:ext cx="349188" cy="1213169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4490120" y="4473116"/>
            <a:ext cx="406896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Соединительная линия уступом 97"/>
          <p:cNvCxnSpPr>
            <a:stCxn id="14" idx="1"/>
          </p:cNvCxnSpPr>
          <p:nvPr/>
        </p:nvCxnSpPr>
        <p:spPr>
          <a:xfrm rot="10800000" flipV="1">
            <a:off x="6953258" y="2395143"/>
            <a:ext cx="1000131" cy="202536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Соединительная линия уступом 100"/>
          <p:cNvCxnSpPr/>
          <p:nvPr/>
        </p:nvCxnSpPr>
        <p:spPr>
          <a:xfrm rot="5400000">
            <a:off x="6755338" y="3269728"/>
            <a:ext cx="1752411" cy="642195"/>
          </a:xfrm>
          <a:prstGeom prst="bentConnector3">
            <a:avLst>
              <a:gd name="adj1" fmla="val 2391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>
            <a:stCxn id="17" idx="1"/>
          </p:cNvCxnSpPr>
          <p:nvPr/>
        </p:nvCxnSpPr>
        <p:spPr>
          <a:xfrm flipH="1">
            <a:off x="7702148" y="4473116"/>
            <a:ext cx="343627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Соединительная линия уступом 116"/>
          <p:cNvCxnSpPr>
            <a:stCxn id="16" idx="1"/>
          </p:cNvCxnSpPr>
          <p:nvPr/>
        </p:nvCxnSpPr>
        <p:spPr>
          <a:xfrm rot="10800000" flipV="1">
            <a:off x="7614921" y="3742553"/>
            <a:ext cx="430852" cy="755592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/>
          <p:cNvSpPr txBox="1">
            <a:spLocks/>
          </p:cNvSpPr>
          <p:nvPr/>
        </p:nvSpPr>
        <p:spPr>
          <a:xfrm>
            <a:off x="1738282" y="0"/>
            <a:ext cx="8784975" cy="634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Централизация микробиологических исследований – поиск эффективных решений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0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2398" y="1428736"/>
          <a:ext cx="507209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381752" y="1857364"/>
            <a:ext cx="5357850" cy="464347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Охват всех </a:t>
            </a:r>
            <a:r>
              <a:rPr lang="ru-RU" sz="2000" dirty="0" smtClean="0"/>
              <a:t>разделов  и видов исследований</a:t>
            </a:r>
            <a:endParaRPr lang="ru-RU" sz="2000" dirty="0"/>
          </a:p>
          <a:p>
            <a:r>
              <a:rPr lang="ru-RU" sz="2000" dirty="0"/>
              <a:t>Возможность управления данными, получаемыми в автоматическом режиме со всех приборов, а также для обработки    результатов исследований, в том числе полученных ручными методами</a:t>
            </a:r>
          </a:p>
          <a:p>
            <a:r>
              <a:rPr lang="ru-RU" sz="2000" dirty="0"/>
              <a:t>Двусторонний обмен данными между ЛИС и модулем микробиологического мониторинга</a:t>
            </a:r>
          </a:p>
          <a:p>
            <a:r>
              <a:rPr lang="ru-RU" sz="2000" dirty="0"/>
              <a:t>Единая база по пациентам, возможность автоматически загружать </a:t>
            </a:r>
            <a:r>
              <a:rPr lang="ru-RU" sz="2000" dirty="0" smtClean="0"/>
              <a:t>и выгружать данные </a:t>
            </a:r>
            <a:r>
              <a:rPr lang="ru-RU" sz="2000" dirty="0"/>
              <a:t>по пациентам</a:t>
            </a:r>
          </a:p>
          <a:p>
            <a:r>
              <a:rPr lang="ru-RU" sz="2000" dirty="0"/>
              <a:t>Получение доступа к </a:t>
            </a:r>
            <a:r>
              <a:rPr lang="ru-RU" sz="2000" dirty="0" smtClean="0"/>
              <a:t>текущим и архивным </a:t>
            </a:r>
            <a:r>
              <a:rPr lang="ru-RU" sz="2000" dirty="0"/>
              <a:t>результатам исследований</a:t>
            </a:r>
          </a:p>
          <a:p>
            <a:r>
              <a:rPr lang="ru-RU" sz="2000" dirty="0"/>
              <a:t>Возможность интеграции с МИС, передача данных в электронной форме (исключение бумажных носителей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Интеграция со ФОМС</a:t>
            </a:r>
          </a:p>
          <a:p>
            <a:endParaRPr lang="ru-RU" sz="20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38282" y="0"/>
            <a:ext cx="8784975" cy="634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Централизация микробиологических исследований – поиск эффективных решений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24232" y="714356"/>
            <a:ext cx="5257699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IX.</a:t>
            </a:r>
            <a:r>
              <a:rPr lang="ru-RU" sz="2400" b="1" dirty="0" smtClean="0">
                <a:solidFill>
                  <a:schemeClr val="bg1"/>
                </a:solidFill>
              </a:rPr>
              <a:t>Информатизация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0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hi-news.ru/wp-content/uploads/2015/07/2014-09-29-futureofmedicineendemrnightmare-1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810248" y="857232"/>
            <a:ext cx="6033667" cy="4000528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52596" y="0"/>
            <a:ext cx="8784975" cy="63467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3"/>
                </a:solidFill>
              </a:rPr>
              <a:t>Централизация микробиологических </a:t>
            </a:r>
            <a:r>
              <a:rPr lang="ru-RU" sz="2800" b="1" dirty="0" smtClean="0">
                <a:solidFill>
                  <a:schemeClr val="accent3"/>
                </a:solidFill>
              </a:rPr>
              <a:t>исследований – перспектива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09522" y="3286124"/>
          <a:ext cx="9072626" cy="357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9365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1/13/Campo_de_Criptana_Molinos_de_Vient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192000" cy="68580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67108" y="357166"/>
            <a:ext cx="821537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«Когда ветра меняют курс, кто-то строит стены, </a:t>
            </a:r>
          </a:p>
          <a:p>
            <a:r>
              <a:rPr lang="ru-RU" sz="3200" dirty="0" smtClean="0">
                <a:latin typeface="Monotype Corsiva" pitchFamily="66" charset="0"/>
              </a:rPr>
              <a:t>а кто-то — ветряные мельницы»</a:t>
            </a:r>
          </a:p>
          <a:p>
            <a:r>
              <a:rPr lang="ru-RU" dirty="0" smtClean="0">
                <a:latin typeface="Monotype Corsiva" pitchFamily="66" charset="0"/>
              </a:rPr>
              <a:t>Старинная китайская пословица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2227" y="3357562"/>
            <a:ext cx="8858312" cy="121444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Эффективные решения в организации микробиологических исследований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2227" y="4500570"/>
            <a:ext cx="9239315" cy="107157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Буллих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Артём Владимирович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руководитель службы лабораторных и патологоанатомических исследований 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ГБУЗ «Морозовская ДГКБ ДЗМ»</a:t>
            </a:r>
          </a:p>
          <a:p>
            <a:pPr algn="l">
              <a:spcBef>
                <a:spcPts val="0"/>
              </a:spcBef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Общий\Pictures\Logotip-krug-kongressa-170-na-170-pikseley-_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1643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76475" y="285728"/>
            <a:ext cx="8840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МОСКВА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РОССИЙСКИЙ КОНГРЕСС ЛАБОРАТОРНОЙ МЕДИЦИНЫ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81290" y="564357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mdgkb_kdl@mail.ru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81290" y="1928802"/>
            <a:ext cx="61398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Comic Sans MS" panose="030F0702030302020204" pitchFamily="66" charset="0"/>
              </a:rPr>
              <a:t>Благодарю за внимание</a:t>
            </a:r>
            <a:endParaRPr lang="ru-RU" sz="4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722" y="514839"/>
            <a:ext cx="9038215" cy="3849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Внешние заказчики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партнеры МДГКБ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4965" y="1157712"/>
            <a:ext cx="6241236" cy="3423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3189" y="0"/>
            <a:ext cx="1334033" cy="615346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3162281954"/>
              </p:ext>
            </p:extLst>
          </p:nvPr>
        </p:nvGraphicFramePr>
        <p:xfrm>
          <a:off x="1809720" y="1214422"/>
          <a:ext cx="849694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6914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74" y="0"/>
            <a:ext cx="10972800" cy="928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Служба лабораторных и патологоанатомических исследований Морозовской ДГКБ ДЗМ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32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204" y="116635"/>
            <a:ext cx="8229600" cy="84807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Организация                    медицинских </a:t>
            </a:r>
            <a:b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лабораторных                исследований</a:t>
            </a:r>
          </a:p>
        </p:txBody>
      </p:sp>
      <p:pic>
        <p:nvPicPr>
          <p:cNvPr id="4" name="Picture 2" descr="C:\Users\Общий\Documents\логотип морозовской б-ц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913" y="928"/>
            <a:ext cx="1500199" cy="695494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445027595"/>
              </p:ext>
            </p:extLst>
          </p:nvPr>
        </p:nvGraphicFramePr>
        <p:xfrm>
          <a:off x="1166778" y="696425"/>
          <a:ext cx="10001320" cy="5900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7948" y="0"/>
            <a:ext cx="1285272" cy="5928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171" y="637068"/>
            <a:ext cx="9174829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решений для эффективной деятельности – </a:t>
            </a:r>
            <a:b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нас заставляет думать об этом?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059313249"/>
              </p:ext>
            </p:extLst>
          </p:nvPr>
        </p:nvGraphicFramePr>
        <p:xfrm>
          <a:off x="1703512" y="1412779"/>
          <a:ext cx="8856984" cy="530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7395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Актуальные задачи микробиологической службы: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7108" y="2143116"/>
            <a:ext cx="4572032" cy="32147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150000"/>
              <a:buFont typeface="Wingdings" pitchFamily="2" charset="2"/>
              <a:buChar char="ü"/>
            </a:pP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Централизация</a:t>
            </a:r>
          </a:p>
          <a:p>
            <a:pPr>
              <a:lnSpc>
                <a:spcPct val="150000"/>
              </a:lnSpc>
              <a:buSzPct val="150000"/>
              <a:buFont typeface="Wingdings" pitchFamily="2" charset="2"/>
              <a:buChar char="ü"/>
            </a:pP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Информатизация</a:t>
            </a:r>
          </a:p>
          <a:p>
            <a:pPr>
              <a:lnSpc>
                <a:spcPct val="150000"/>
              </a:lnSpc>
              <a:buSzPct val="150000"/>
              <a:buFont typeface="Wingdings" pitchFamily="2" charset="2"/>
              <a:buChar char="ü"/>
            </a:pP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Стандартизация </a:t>
            </a:r>
          </a:p>
          <a:p>
            <a:pPr>
              <a:lnSpc>
                <a:spcPct val="150000"/>
              </a:lnSpc>
            </a:pPr>
            <a:endParaRPr lang="ru-RU" sz="4000" dirty="0"/>
          </a:p>
          <a:p>
            <a:pPr>
              <a:lnSpc>
                <a:spcPct val="150000"/>
              </a:lnSpc>
            </a:pPr>
            <a:endParaRPr lang="ru-RU" sz="4400" dirty="0"/>
          </a:p>
          <a:p>
            <a:pPr>
              <a:lnSpc>
                <a:spcPct val="150000"/>
              </a:lnSpc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4219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4" y="91624"/>
            <a:ext cx="8784975" cy="63467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Централизация микробиологических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исследований – поиск эффективных решений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3488" y="910183"/>
            <a:ext cx="4364760" cy="9196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I. </a:t>
            </a:r>
            <a:r>
              <a:rPr lang="ru-RU" sz="2400" dirty="0"/>
              <a:t>Рациональный подход к обследованию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0205" y="1812434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58823" y="2179945"/>
            <a:ext cx="2663483" cy="11125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/>
              <a:t>ИМП у взрослых</a:t>
            </a:r>
          </a:p>
          <a:p>
            <a:pPr algn="ctr"/>
            <a:r>
              <a:rPr lang="ru-RU" sz="2400" dirty="0"/>
              <a:t>острая дизурия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60296" y="4412665"/>
            <a:ext cx="2367899" cy="14134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 err="1"/>
              <a:t>культуральное</a:t>
            </a:r>
            <a:r>
              <a:rPr lang="ru-RU" sz="2000" dirty="0"/>
              <a:t> исследование </a:t>
            </a:r>
            <a:r>
              <a:rPr lang="ru-RU" sz="2000" dirty="0" smtClean="0"/>
              <a:t>мочи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04092" y="2946813"/>
            <a:ext cx="2808312" cy="12351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 err="1"/>
              <a:t>рецедивирующий</a:t>
            </a:r>
            <a:r>
              <a:rPr lang="ru-RU" sz="2400" dirty="0"/>
              <a:t> цистит, острый пиелонефрит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71464" y="3016557"/>
            <a:ext cx="2692024" cy="12351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/>
              <a:t>острый </a:t>
            </a:r>
            <a:r>
              <a:rPr lang="ru-RU" sz="2400" dirty="0" smtClean="0"/>
              <a:t>неосложненный </a:t>
            </a:r>
            <a:r>
              <a:rPr lang="ru-RU" sz="2400" dirty="0"/>
              <a:t>цистит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46930" y="4662189"/>
            <a:ext cx="2404311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 err="1" smtClean="0"/>
              <a:t>культуральное</a:t>
            </a:r>
            <a:r>
              <a:rPr lang="ru-RU" sz="2000" dirty="0" smtClean="0"/>
              <a:t> </a:t>
            </a:r>
            <a:r>
              <a:rPr lang="ru-RU" sz="2000" dirty="0"/>
              <a:t>исследование не показано</a:t>
            </a:r>
          </a:p>
        </p:txBody>
      </p:sp>
      <p:sp>
        <p:nvSpPr>
          <p:cNvPr id="13" name="Стрелка углом 12"/>
          <p:cNvSpPr/>
          <p:nvPr/>
        </p:nvSpPr>
        <p:spPr>
          <a:xfrm rot="5400000">
            <a:off x="7997674" y="1826694"/>
            <a:ext cx="412836" cy="1683963"/>
          </a:xfrm>
          <a:prstGeom prst="ben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углом 13"/>
          <p:cNvSpPr/>
          <p:nvPr/>
        </p:nvSpPr>
        <p:spPr>
          <a:xfrm rot="5400000" flipV="1">
            <a:off x="3520368" y="1814226"/>
            <a:ext cx="442811" cy="1754492"/>
          </a:xfrm>
          <a:prstGeom prst="ben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3935760" y="4357964"/>
            <a:ext cx="1008112" cy="14473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Блок-схема: магнитный диск 16"/>
          <p:cNvSpPr/>
          <p:nvPr/>
        </p:nvSpPr>
        <p:spPr>
          <a:xfrm>
            <a:off x="6711276" y="4441296"/>
            <a:ext cx="1008112" cy="14473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Блок-схема: магнитный диск 17"/>
          <p:cNvSpPr/>
          <p:nvPr/>
        </p:nvSpPr>
        <p:spPr>
          <a:xfrm>
            <a:off x="3844489" y="4256185"/>
            <a:ext cx="1192424" cy="646828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6619120" y="4275934"/>
            <a:ext cx="1192424" cy="646828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Блок-схема: магнитный диск 19"/>
          <p:cNvSpPr/>
          <p:nvPr/>
        </p:nvSpPr>
        <p:spPr>
          <a:xfrm>
            <a:off x="3963488" y="5119389"/>
            <a:ext cx="980384" cy="646828"/>
          </a:xfrm>
          <a:prstGeom prst="flowChartMagneticDisk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Блок-схема: магнитный диск 21"/>
          <p:cNvSpPr/>
          <p:nvPr/>
        </p:nvSpPr>
        <p:spPr>
          <a:xfrm>
            <a:off x="6725140" y="5197242"/>
            <a:ext cx="980384" cy="646828"/>
          </a:xfrm>
          <a:prstGeom prst="flowChartMagneticDisk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461657" y="4103914"/>
            <a:ext cx="1983851" cy="181219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497886" y="4039809"/>
            <a:ext cx="1879917" cy="18487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0967" y="6358204"/>
            <a:ext cx="12161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yandex-sans"/>
              </a:rPr>
              <a:t>Урология. Российские клинические 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рекомендации 2016 г 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/ под </a:t>
            </a:r>
            <a:r>
              <a:rPr lang="ru-RU" dirty="0" err="1" smtClean="0">
                <a:solidFill>
                  <a:srgbClr val="000000"/>
                </a:solidFill>
                <a:latin typeface="yandex-sans"/>
              </a:rPr>
              <a:t>ред.Ю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. Г. </a:t>
            </a:r>
            <a:r>
              <a:rPr lang="ru-RU" dirty="0" err="1">
                <a:solidFill>
                  <a:srgbClr val="000000"/>
                </a:solidFill>
                <a:latin typeface="yandex-sans"/>
              </a:rPr>
              <a:t>Аляева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, П. 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В. </a:t>
            </a:r>
            <a:r>
              <a:rPr lang="ru-RU" dirty="0" err="1" smtClean="0">
                <a:solidFill>
                  <a:srgbClr val="000000"/>
                </a:solidFill>
                <a:latin typeface="yandex-sans"/>
              </a:rPr>
              <a:t>Глыбочко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, Д. Ю. 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Пушкаря</a:t>
            </a:r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0" y="6286520"/>
            <a:ext cx="12192000" cy="2445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89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0525" y="2038220"/>
            <a:ext cx="4581476" cy="46079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0" y="1916832"/>
            <a:ext cx="4907573" cy="47971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01193" y="931139"/>
            <a:ext cx="5184576" cy="11872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II</a:t>
            </a:r>
            <a:r>
              <a:rPr lang="ru-RU" sz="2400" dirty="0"/>
              <a:t>. Ревизия правил </a:t>
            </a:r>
            <a:r>
              <a:rPr lang="ru-RU" sz="2400" dirty="0" err="1"/>
              <a:t>преаналитического</a:t>
            </a:r>
            <a:r>
              <a:rPr lang="ru-RU" sz="2400" dirty="0"/>
              <a:t> этапа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32886" y="3104077"/>
            <a:ext cx="3526231" cy="11872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Документирование и формализация </a:t>
            </a:r>
            <a:r>
              <a:rPr lang="ru-RU" sz="2200" dirty="0" err="1" smtClean="0"/>
              <a:t>преаналитического</a:t>
            </a:r>
            <a:r>
              <a:rPr lang="ru-RU" sz="2200" dirty="0" smtClean="0"/>
              <a:t> этапа</a:t>
            </a:r>
            <a:endParaRPr lang="ru-RU" sz="22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5898519" y="2222012"/>
            <a:ext cx="394963" cy="69331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703514" y="91624"/>
            <a:ext cx="8784975" cy="63467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Централизация микробиологических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исследований – поиск эффективных решений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7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2059</Words>
  <Application>Microsoft Office PowerPoint</Application>
  <PresentationFormat>Произвольный</PresentationFormat>
  <Paragraphs>235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Эффективные решения в организации микробиологических исследований</vt:lpstr>
      <vt:lpstr>Морозовская детская городская клиническая больница</vt:lpstr>
      <vt:lpstr>Внешние заказчики и партнеры МДГКБ</vt:lpstr>
      <vt:lpstr>Служба лабораторных и патологоанатомических исследований Морозовской ДГКБ ДЗМ</vt:lpstr>
      <vt:lpstr>Организация                    медицинских  лабораторных                исследований</vt:lpstr>
      <vt:lpstr>Поиск решений для эффективной деятельности –  что нас заставляет думать об этом?</vt:lpstr>
      <vt:lpstr>Актуальные задачи микробиологической службы:</vt:lpstr>
      <vt:lpstr>Централизация микробиологических исследований – поиск эффективных решений</vt:lpstr>
      <vt:lpstr>Централизация микробиологических исследований – поиск эффективных решений</vt:lpstr>
      <vt:lpstr>Централизация микробиологических исследований – поиск эффективных решений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Централизация микробиологических исследований – поиск эффективных решений</vt:lpstr>
      <vt:lpstr>Слайд 20</vt:lpstr>
      <vt:lpstr>Слайд 21</vt:lpstr>
      <vt:lpstr>Централизация микробиологических исследований – перспектива</vt:lpstr>
      <vt:lpstr>Слайд 23</vt:lpstr>
      <vt:lpstr>Эффективные решения в организации микробиологических исследований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Общий</dc:creator>
  <cp:lastModifiedBy>Bullich</cp:lastModifiedBy>
  <cp:revision>546</cp:revision>
  <dcterms:created xsi:type="dcterms:W3CDTF">2017-08-22T08:42:27Z</dcterms:created>
  <dcterms:modified xsi:type="dcterms:W3CDTF">2017-10-12T10:19:37Z</dcterms:modified>
</cp:coreProperties>
</file>